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3" r:id="rId4"/>
    <p:sldId id="261" r:id="rId5"/>
    <p:sldId id="260" r:id="rId6"/>
    <p:sldId id="262" r:id="rId7"/>
    <p:sldId id="264" r:id="rId8"/>
    <p:sldId id="265" r:id="rId9"/>
    <p:sldId id="266" r:id="rId10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na" initials="F" lastIdx="4" clrIdx="0">
    <p:extLst>
      <p:ext uri="{19B8F6BF-5375-455C-9EA6-DF929625EA0E}">
        <p15:presenceInfo xmlns:p15="http://schemas.microsoft.com/office/powerpoint/2012/main" userId="Fio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3FF"/>
    <a:srgbClr val="8181FF"/>
    <a:srgbClr val="3B3BFF"/>
    <a:srgbClr val="B7B7FF"/>
    <a:srgbClr val="C1C1FF"/>
    <a:srgbClr val="8989FF"/>
    <a:srgbClr val="EFEFFF"/>
    <a:srgbClr val="6161FF"/>
    <a:srgbClr val="E6E6E6"/>
    <a:srgbClr val="D5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>
      <p:cViewPr varScale="1">
        <p:scale>
          <a:sx n="107" d="100"/>
          <a:sy n="107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72" y="798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860800" y="2072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Resource title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691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© www.teachit[sitename].co.uk 2019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08691"/>
            <a:ext cx="2971800" cy="4990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DEC9818D-E61F-41E4-B6E1-E03EAFF2BA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973388" y="9427683"/>
            <a:ext cx="912812" cy="499012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sz="1000" dirty="0">
                <a:latin typeface="Arial" panose="020B06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228410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78B5B-EB6C-4062-8B14-3455F61FAC84}" type="datetimeFigureOut">
              <a:rPr lang="en-GB" smtClean="0"/>
              <a:t>13/01/2022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527FA-4F28-48A3-91B0-B7C77A4CE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Tiia</a:t>
            </a:r>
            <a:r>
              <a:rPr lang="en-US" dirty="0"/>
              <a:t> Monto, Santander bicycles on the Exhibition Road in London, 2018, commons.wikimedia.org/w/index.php?curid=71800653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27FA-4F28-48A3-91B0-B7C77A4CEB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568952" cy="14700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31764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subtitle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TextBox 7"/>
          <p:cNvSpPr txBox="1">
            <a:spLocks noChangeArrowheads="1"/>
          </p:cNvSpPr>
          <p:nvPr/>
        </p:nvSpPr>
        <p:spPr bwMode="auto">
          <a:xfrm>
            <a:off x="0" y="6597650"/>
            <a:ext cx="3492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0" dirty="0">
                <a:latin typeface="Arial" pitchFamily="34" charset="0"/>
              </a:rPr>
              <a:t>© www.teachit.co.uk 2022</a:t>
            </a:r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2826544" y="6619875"/>
            <a:ext cx="3490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+mj-lt"/>
              <a:buNone/>
              <a:defRPr/>
            </a:pPr>
            <a:r>
              <a:rPr lang="en-GB" altLang="en-US" sz="1000" dirty="0">
                <a:latin typeface="Arial" pitchFamily="34" charset="0"/>
              </a:rPr>
              <a:t>108271</a:t>
            </a:r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5651500" y="6597650"/>
            <a:ext cx="3492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Font typeface="+mj-lt"/>
              <a:buNone/>
              <a:defRPr/>
            </a:pPr>
            <a:fld id="{8F187012-C907-4248-BFA7-212D075B41E6}" type="slidenum">
              <a:rPr lang="en-GB" altLang="en-US" sz="1000" smtClean="0">
                <a:latin typeface="Arial" pitchFamily="34" charset="0"/>
              </a:rPr>
              <a:pPr algn="r" eaLnBrk="1" hangingPunct="1">
                <a:buFont typeface="+mj-lt"/>
                <a:buNone/>
                <a:defRPr/>
              </a:pPr>
              <a:t>‹#›</a:t>
            </a:fld>
            <a:endParaRPr lang="en-GB" altLang="en-US" sz="10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AB1AC90-7962-44EA-A61B-CBFD43FC9946}"/>
              </a:ext>
            </a:extLst>
          </p:cNvPr>
          <p:cNvSpPr/>
          <p:nvPr/>
        </p:nvSpPr>
        <p:spPr>
          <a:xfrm>
            <a:off x="342000" y="404812"/>
            <a:ext cx="8460000" cy="791941"/>
          </a:xfrm>
          <a:prstGeom prst="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Take 10: London, a global city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969D61-BFB6-4A71-ACC4-3A23A2919A42}"/>
              </a:ext>
            </a:extLst>
          </p:cNvPr>
          <p:cNvGrpSpPr/>
          <p:nvPr/>
        </p:nvGrpSpPr>
        <p:grpSpPr>
          <a:xfrm>
            <a:off x="342000" y="1349825"/>
            <a:ext cx="8460000" cy="5141834"/>
            <a:chOff x="342000" y="1393370"/>
            <a:chExt cx="8460000" cy="51418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464793-5838-48F8-9796-2AC7A06CFBD5}"/>
                </a:ext>
              </a:extLst>
            </p:cNvPr>
            <p:cNvSpPr/>
            <p:nvPr/>
          </p:nvSpPr>
          <p:spPr>
            <a:xfrm>
              <a:off x="342001" y="5887296"/>
              <a:ext cx="8459999" cy="647908"/>
            </a:xfrm>
            <a:prstGeom prst="rect">
              <a:avLst/>
            </a:prstGeom>
            <a:solidFill>
              <a:srgbClr val="EF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What do these images represent?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1CBB2A-A6D4-43C2-8646-0962E158E270}"/>
                </a:ext>
              </a:extLst>
            </p:cNvPr>
            <p:cNvSpPr/>
            <p:nvPr/>
          </p:nvSpPr>
          <p:spPr>
            <a:xfrm>
              <a:off x="342000" y="1393370"/>
              <a:ext cx="8460000" cy="5141833"/>
            </a:xfrm>
            <a:prstGeom prst="rect">
              <a:avLst/>
            </a:prstGeom>
            <a:noFill/>
            <a:ln>
              <a:solidFill>
                <a:srgbClr val="C1C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F6268D7-CB8E-4026-8793-EDB8A03F150A}"/>
                </a:ext>
              </a:extLst>
            </p:cNvPr>
            <p:cNvGrpSpPr/>
            <p:nvPr/>
          </p:nvGrpSpPr>
          <p:grpSpPr>
            <a:xfrm>
              <a:off x="1638461" y="1556792"/>
              <a:ext cx="5867077" cy="4161614"/>
              <a:chOff x="1403648" y="1407872"/>
              <a:chExt cx="6152232" cy="4363879"/>
            </a:xfrm>
          </p:grpSpPr>
          <p:pic>
            <p:nvPicPr>
              <p:cNvPr id="4" name="Picture 3" descr="A picture containing outdoor, red, bicycle, parked&#10;&#10;Description automatically generated">
                <a:extLst>
                  <a:ext uri="{FF2B5EF4-FFF2-40B4-BE49-F238E27FC236}">
                    <a16:creationId xmlns:a16="http://schemas.microsoft.com/office/drawing/2014/main" id="{FCC28E69-6251-4F61-BA4E-805563EB5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648" y="1407872"/>
                <a:ext cx="2983880" cy="2098041"/>
              </a:xfrm>
              <a:prstGeom prst="rect">
                <a:avLst/>
              </a:prstGeom>
            </p:spPr>
          </p:pic>
          <p:pic>
            <p:nvPicPr>
              <p:cNvPr id="6" name="Picture 5" descr="A group of airplanes on a runway&#10;&#10;Description automatically generated with low confidence">
                <a:extLst>
                  <a:ext uri="{FF2B5EF4-FFF2-40B4-BE49-F238E27FC236}">
                    <a16:creationId xmlns:a16="http://schemas.microsoft.com/office/drawing/2014/main" id="{B25E2DF2-0B86-42FB-BC75-009598C3F7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34"/>
              <a:stretch/>
            </p:blipFill>
            <p:spPr>
              <a:xfrm>
                <a:off x="4572000" y="1407873"/>
                <a:ext cx="2983880" cy="2098040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text, building, person, people&#10;&#10;Description automatically generated">
                <a:extLst>
                  <a:ext uri="{FF2B5EF4-FFF2-40B4-BE49-F238E27FC236}">
                    <a16:creationId xmlns:a16="http://schemas.microsoft.com/office/drawing/2014/main" id="{F33C8110-5007-45AA-9A21-3A70785E41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34"/>
              <a:stretch/>
            </p:blipFill>
            <p:spPr>
              <a:xfrm>
                <a:off x="4572000" y="3673711"/>
                <a:ext cx="2983880" cy="2098040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building, outdoor, house, old&#10;&#10;Description automatically generated">
                <a:extLst>
                  <a:ext uri="{FF2B5EF4-FFF2-40B4-BE49-F238E27FC236}">
                    <a16:creationId xmlns:a16="http://schemas.microsoft.com/office/drawing/2014/main" id="{25BB1B87-A04C-40F2-AA9E-50225842F4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34"/>
              <a:stretch/>
            </p:blipFill>
            <p:spPr>
              <a:xfrm>
                <a:off x="1403648" y="3673711"/>
                <a:ext cx="2983880" cy="20980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8528115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D15528-FD9B-491B-977C-FD111F0EB730}"/>
              </a:ext>
            </a:extLst>
          </p:cNvPr>
          <p:cNvSpPr/>
          <p:nvPr/>
        </p:nvSpPr>
        <p:spPr>
          <a:xfrm>
            <a:off x="342000" y="404813"/>
            <a:ext cx="8460000" cy="792000"/>
          </a:xfrm>
          <a:prstGeom prst="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Take 10: London, a global city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4B4146-7934-4B09-9ED8-A1B10A9FD93F}"/>
              </a:ext>
            </a:extLst>
          </p:cNvPr>
          <p:cNvGrpSpPr/>
          <p:nvPr/>
        </p:nvGrpSpPr>
        <p:grpSpPr>
          <a:xfrm>
            <a:off x="342000" y="1412776"/>
            <a:ext cx="8460000" cy="1080209"/>
            <a:chOff x="341999" y="1628800"/>
            <a:chExt cx="8460000" cy="10802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464793-5838-48F8-9796-2AC7A06CFBD5}"/>
                </a:ext>
              </a:extLst>
            </p:cNvPr>
            <p:cNvSpPr/>
            <p:nvPr/>
          </p:nvSpPr>
          <p:spPr>
            <a:xfrm>
              <a:off x="342001" y="1628800"/>
              <a:ext cx="1709720" cy="1080208"/>
            </a:xfrm>
            <a:prstGeom prst="rect">
              <a:avLst/>
            </a:prstGeom>
            <a:solidFill>
              <a:srgbClr val="EF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Learning objective: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613F4D-D822-4B4A-B9EE-16CA56D45F4C}"/>
                </a:ext>
              </a:extLst>
            </p:cNvPr>
            <p:cNvSpPr/>
            <p:nvPr/>
          </p:nvSpPr>
          <p:spPr>
            <a:xfrm>
              <a:off x="2123726" y="1628800"/>
              <a:ext cx="6678273" cy="10802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To revise and learn 10 facts about London and apply them to an exam-style question.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593188-2830-4320-BF3D-10D6C89903A0}"/>
                </a:ext>
              </a:extLst>
            </p:cNvPr>
            <p:cNvSpPr/>
            <p:nvPr/>
          </p:nvSpPr>
          <p:spPr>
            <a:xfrm>
              <a:off x="341999" y="1628801"/>
              <a:ext cx="8460000" cy="1080208"/>
            </a:xfrm>
            <a:prstGeom prst="rect">
              <a:avLst/>
            </a:prstGeom>
            <a:noFill/>
            <a:ln>
              <a:solidFill>
                <a:srgbClr val="C1C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4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9D0BD05-D081-446D-BB67-23A525E71F32}"/>
              </a:ext>
            </a:extLst>
          </p:cNvPr>
          <p:cNvGrpSpPr/>
          <p:nvPr/>
        </p:nvGrpSpPr>
        <p:grpSpPr>
          <a:xfrm>
            <a:off x="342000" y="4977207"/>
            <a:ext cx="8460000" cy="1497019"/>
            <a:chOff x="342000" y="5082270"/>
            <a:chExt cx="8460000" cy="14970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45A9E3-64DD-4F3D-8D37-3E9E7B7B0783}"/>
                </a:ext>
              </a:extLst>
            </p:cNvPr>
            <p:cNvSpPr/>
            <p:nvPr/>
          </p:nvSpPr>
          <p:spPr>
            <a:xfrm>
              <a:off x="1153127" y="5953541"/>
              <a:ext cx="3474943" cy="6257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8181FF"/>
                  </a:solidFill>
                  <a:latin typeface="Trebuchet MS" panose="020B0603020202020204" pitchFamily="34" charset="0"/>
                </a:rPr>
                <a:t>Rural–urban migration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B81424-D83C-4BE1-BA5C-1FCD4B0C3CF5}"/>
                </a:ext>
              </a:extLst>
            </p:cNvPr>
            <p:cNvSpPr/>
            <p:nvPr/>
          </p:nvSpPr>
          <p:spPr>
            <a:xfrm>
              <a:off x="342000" y="5082270"/>
              <a:ext cx="8460000" cy="497600"/>
            </a:xfrm>
            <a:prstGeom prst="rect">
              <a:avLst/>
            </a:prstGeom>
            <a:solidFill>
              <a:srgbClr val="EF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Key words for the lesson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ED8786-971A-401A-B6D8-C7238249E752}"/>
                </a:ext>
              </a:extLst>
            </p:cNvPr>
            <p:cNvSpPr/>
            <p:nvPr/>
          </p:nvSpPr>
          <p:spPr>
            <a:xfrm>
              <a:off x="4557988" y="5618469"/>
              <a:ext cx="1800200" cy="506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8181FF"/>
                  </a:solidFill>
                  <a:latin typeface="Trebuchet MS" panose="020B0603020202020204" pitchFamily="34" charset="0"/>
                </a:rPr>
                <a:t>Baby boom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3F8064-220D-47FA-9538-3A9503191F66}"/>
                </a:ext>
              </a:extLst>
            </p:cNvPr>
            <p:cNvSpPr/>
            <p:nvPr/>
          </p:nvSpPr>
          <p:spPr>
            <a:xfrm>
              <a:off x="398321" y="5616310"/>
              <a:ext cx="1800200" cy="506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A3A3FF"/>
                  </a:solidFill>
                  <a:latin typeface="Trebuchet MS" panose="020B0603020202020204" pitchFamily="34" charset="0"/>
                </a:rPr>
                <a:t>Affluence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62CA7B-0593-4A3D-A5E2-07CD2186CFB7}"/>
                </a:ext>
              </a:extLst>
            </p:cNvPr>
            <p:cNvSpPr/>
            <p:nvPr/>
          </p:nvSpPr>
          <p:spPr>
            <a:xfrm>
              <a:off x="2429300" y="5616310"/>
              <a:ext cx="1891033" cy="506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b="1" dirty="0">
                  <a:solidFill>
                    <a:srgbClr val="3B3BFF"/>
                  </a:solidFill>
                  <a:latin typeface="Trebuchet MS" panose="020B0603020202020204" pitchFamily="34" charset="0"/>
                </a:rPr>
                <a:t>Deprivation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772B4CC-91B6-4637-ADAB-F6D184D039E7}"/>
                </a:ext>
              </a:extLst>
            </p:cNvPr>
            <p:cNvSpPr/>
            <p:nvPr/>
          </p:nvSpPr>
          <p:spPr>
            <a:xfrm>
              <a:off x="5582102" y="6013234"/>
              <a:ext cx="2160240" cy="506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3B3BFF"/>
                  </a:solidFill>
                  <a:latin typeface="Trebuchet MS" panose="020B0603020202020204" pitchFamily="34" charset="0"/>
                </a:rPr>
                <a:t>Sustainability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A7162C1-050F-48E0-A791-67975B62095C}"/>
                </a:ext>
              </a:extLst>
            </p:cNvPr>
            <p:cNvSpPr/>
            <p:nvPr/>
          </p:nvSpPr>
          <p:spPr>
            <a:xfrm>
              <a:off x="6821780" y="5616311"/>
              <a:ext cx="1800200" cy="5063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A3A3FF"/>
                  </a:solidFill>
                  <a:latin typeface="Trebuchet MS" panose="020B0603020202020204" pitchFamily="34" charset="0"/>
                </a:rPr>
                <a:t>Globalised</a:t>
              </a:r>
              <a:endParaRPr lang="en-US" sz="2400" b="1" dirty="0">
                <a:solidFill>
                  <a:srgbClr val="A3A3F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FDBAB0-7AD5-4BF6-B320-ED0DB46435FF}"/>
                </a:ext>
              </a:extLst>
            </p:cNvPr>
            <p:cNvSpPr/>
            <p:nvPr/>
          </p:nvSpPr>
          <p:spPr>
            <a:xfrm>
              <a:off x="342000" y="5579067"/>
              <a:ext cx="8460000" cy="979183"/>
            </a:xfrm>
            <a:prstGeom prst="rect">
              <a:avLst/>
            </a:prstGeom>
            <a:noFill/>
            <a:ln>
              <a:solidFill>
                <a:srgbClr val="C1C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4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3711A8B-E464-43CF-8CDE-B0E4E0773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4" y="2675517"/>
            <a:ext cx="5372091" cy="21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92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D15528-FD9B-491B-977C-FD111F0EB730}"/>
              </a:ext>
            </a:extLst>
          </p:cNvPr>
          <p:cNvSpPr/>
          <p:nvPr/>
        </p:nvSpPr>
        <p:spPr>
          <a:xfrm>
            <a:off x="342000" y="404813"/>
            <a:ext cx="8460000" cy="792000"/>
          </a:xfrm>
          <a:prstGeom prst="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Take 10: London, a global city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E51C2F-1AFB-4D0E-B6B7-38B5BE89915E}"/>
              </a:ext>
            </a:extLst>
          </p:cNvPr>
          <p:cNvGrpSpPr/>
          <p:nvPr/>
        </p:nvGrpSpPr>
        <p:grpSpPr>
          <a:xfrm>
            <a:off x="342000" y="1813631"/>
            <a:ext cx="8478307" cy="1831393"/>
            <a:chOff x="342000" y="1412776"/>
            <a:chExt cx="8478307" cy="18313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4B4146-7934-4B09-9ED8-A1B10A9FD93F}"/>
                </a:ext>
              </a:extLst>
            </p:cNvPr>
            <p:cNvGrpSpPr/>
            <p:nvPr/>
          </p:nvGrpSpPr>
          <p:grpSpPr>
            <a:xfrm>
              <a:off x="342000" y="1412776"/>
              <a:ext cx="8478307" cy="1831393"/>
              <a:chOff x="341999" y="1628800"/>
              <a:chExt cx="8478307" cy="183139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464793-5838-48F8-9796-2AC7A06CFBD5}"/>
                  </a:ext>
                </a:extLst>
              </p:cNvPr>
              <p:cNvSpPr/>
              <p:nvPr/>
            </p:nvSpPr>
            <p:spPr>
              <a:xfrm>
                <a:off x="6012160" y="1628800"/>
                <a:ext cx="2808146" cy="1797016"/>
              </a:xfrm>
              <a:prstGeom prst="rect">
                <a:avLst/>
              </a:prstGeom>
              <a:solidFill>
                <a:srgbClr val="EF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b="1" dirty="0">
                  <a:solidFill>
                    <a:schemeClr val="tx1"/>
                  </a:solidFill>
                  <a:latin typeface="Segoe Print" panose="02000600000000000000" pitchFamily="2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0613F4D-D822-4B4A-B9EE-16CA56D45F4C}"/>
                  </a:ext>
                </a:extLst>
              </p:cNvPr>
              <p:cNvSpPr/>
              <p:nvPr/>
            </p:nvSpPr>
            <p:spPr>
              <a:xfrm>
                <a:off x="342000" y="1663178"/>
                <a:ext cx="5670160" cy="17970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London is a global city, and it is one of the most </a:t>
                </a:r>
                <a:r>
                  <a:rPr lang="en-US" sz="2400" dirty="0" err="1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globalised</a:t>
                </a: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and well-connected cities on Earth.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593188-2830-4320-BF3D-10D6C89903A0}"/>
                  </a:ext>
                </a:extLst>
              </p:cNvPr>
              <p:cNvSpPr/>
              <p:nvPr/>
            </p:nvSpPr>
            <p:spPr>
              <a:xfrm>
                <a:off x="341999" y="1628800"/>
                <a:ext cx="8460000" cy="1797015"/>
              </a:xfrm>
              <a:prstGeom prst="rect">
                <a:avLst/>
              </a:prstGeom>
              <a:noFill/>
              <a:ln>
                <a:solidFill>
                  <a:srgbClr val="C1C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dirty="0">
                  <a:solidFill>
                    <a:schemeClr val="tx1"/>
                  </a:solidFill>
                  <a:latin typeface="Segoe Print" panose="02000600000000000000" pitchFamily="2" charset="0"/>
                </a:endParaRPr>
              </a:p>
            </p:txBody>
          </p:sp>
        </p:grpSp>
        <p:pic>
          <p:nvPicPr>
            <p:cNvPr id="26" name="Picture 25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DA0600B-2FE8-44EE-9F20-05C3446BF8AD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5" r="38400" b="89114"/>
            <a:stretch/>
          </p:blipFill>
          <p:spPr>
            <a:xfrm>
              <a:off x="6135560" y="1767997"/>
              <a:ext cx="2520280" cy="108339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85EF68-2941-443A-949A-5FF85497B350}"/>
              </a:ext>
            </a:extLst>
          </p:cNvPr>
          <p:cNvGrpSpPr/>
          <p:nvPr/>
        </p:nvGrpSpPr>
        <p:grpSpPr>
          <a:xfrm>
            <a:off x="342000" y="4149080"/>
            <a:ext cx="8460000" cy="1796400"/>
            <a:chOff x="342000" y="3592887"/>
            <a:chExt cx="8460000" cy="17964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39DCEB0-E25D-4B39-97DF-2E5D7075C331}"/>
                </a:ext>
              </a:extLst>
            </p:cNvPr>
            <p:cNvGrpSpPr/>
            <p:nvPr/>
          </p:nvGrpSpPr>
          <p:grpSpPr>
            <a:xfrm>
              <a:off x="342000" y="3592887"/>
              <a:ext cx="8460000" cy="1796400"/>
              <a:chOff x="341999" y="1628800"/>
              <a:chExt cx="8460000" cy="108020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CBE14B-234B-4F32-BFBF-9A9C8908B030}"/>
                  </a:ext>
                </a:extLst>
              </p:cNvPr>
              <p:cNvSpPr/>
              <p:nvPr/>
            </p:nvSpPr>
            <p:spPr>
              <a:xfrm>
                <a:off x="341999" y="1628800"/>
                <a:ext cx="5670161" cy="1080208"/>
              </a:xfrm>
              <a:prstGeom prst="rect">
                <a:avLst/>
              </a:prstGeom>
              <a:solidFill>
                <a:srgbClr val="EF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Gatwick, Heathrow and London City airports help London to be so well connected with the rest of the world. 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5C18B99-141E-4C11-8C61-9C10E1357656}"/>
                  </a:ext>
                </a:extLst>
              </p:cNvPr>
              <p:cNvSpPr/>
              <p:nvPr/>
            </p:nvSpPr>
            <p:spPr>
              <a:xfrm>
                <a:off x="341999" y="1628801"/>
                <a:ext cx="8460000" cy="1080208"/>
              </a:xfrm>
              <a:prstGeom prst="rect">
                <a:avLst/>
              </a:prstGeom>
              <a:noFill/>
              <a:ln>
                <a:solidFill>
                  <a:srgbClr val="C1C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dirty="0">
                  <a:solidFill>
                    <a:schemeClr val="tx1"/>
                  </a:solidFill>
                  <a:latin typeface="Segoe Print" panose="02000600000000000000" pitchFamily="2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2051E01-8E68-45BC-9C2F-B68D538A8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3223" y="3807010"/>
              <a:ext cx="1366021" cy="1368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5742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D15528-FD9B-491B-977C-FD111F0EB730}"/>
              </a:ext>
            </a:extLst>
          </p:cNvPr>
          <p:cNvSpPr/>
          <p:nvPr/>
        </p:nvSpPr>
        <p:spPr>
          <a:xfrm>
            <a:off x="342000" y="404813"/>
            <a:ext cx="8460000" cy="792000"/>
          </a:xfrm>
          <a:prstGeom prst="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Take 10: London, a global city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0B2774-388B-49FA-935D-84C95DD87574}"/>
              </a:ext>
            </a:extLst>
          </p:cNvPr>
          <p:cNvGrpSpPr/>
          <p:nvPr/>
        </p:nvGrpSpPr>
        <p:grpSpPr>
          <a:xfrm>
            <a:off x="342000" y="1813631"/>
            <a:ext cx="8460000" cy="1797015"/>
            <a:chOff x="342000" y="1813631"/>
            <a:chExt cx="8460000" cy="179701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4B4146-7934-4B09-9ED8-A1B10A9FD93F}"/>
                </a:ext>
              </a:extLst>
            </p:cNvPr>
            <p:cNvGrpSpPr/>
            <p:nvPr/>
          </p:nvGrpSpPr>
          <p:grpSpPr>
            <a:xfrm>
              <a:off x="342000" y="1813631"/>
              <a:ext cx="8460000" cy="1797015"/>
              <a:chOff x="341999" y="1628800"/>
              <a:chExt cx="8460000" cy="179701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0613F4D-D822-4B4A-B9EE-16CA56D45F4C}"/>
                  </a:ext>
                </a:extLst>
              </p:cNvPr>
              <p:cNvSpPr/>
              <p:nvPr/>
            </p:nvSpPr>
            <p:spPr>
              <a:xfrm>
                <a:off x="342001" y="1628800"/>
                <a:ext cx="5670160" cy="1797015"/>
              </a:xfrm>
              <a:prstGeom prst="rect">
                <a:avLst/>
              </a:prstGeom>
              <a:solidFill>
                <a:srgbClr val="EF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Rural-urban migration has played a key role in the growth of London. 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593188-2830-4320-BF3D-10D6C89903A0}"/>
                  </a:ext>
                </a:extLst>
              </p:cNvPr>
              <p:cNvSpPr/>
              <p:nvPr/>
            </p:nvSpPr>
            <p:spPr>
              <a:xfrm>
                <a:off x="341999" y="1628800"/>
                <a:ext cx="8460000" cy="1797015"/>
              </a:xfrm>
              <a:prstGeom prst="rect">
                <a:avLst/>
              </a:prstGeom>
              <a:noFill/>
              <a:ln>
                <a:solidFill>
                  <a:srgbClr val="C1C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p:grpSp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41345DCA-2278-4F64-8E23-4B7CF8AE8808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2045251"/>
              <a:ext cx="1882975" cy="133377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E7F159-4C52-4CAA-B28D-3C3F28BEFB52}"/>
              </a:ext>
            </a:extLst>
          </p:cNvPr>
          <p:cNvGrpSpPr/>
          <p:nvPr/>
        </p:nvGrpSpPr>
        <p:grpSpPr>
          <a:xfrm>
            <a:off x="342000" y="4149080"/>
            <a:ext cx="8460000" cy="1796400"/>
            <a:chOff x="342000" y="4149080"/>
            <a:chExt cx="8460000" cy="17964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39DCEB0-E25D-4B39-97DF-2E5D7075C331}"/>
                </a:ext>
              </a:extLst>
            </p:cNvPr>
            <p:cNvGrpSpPr/>
            <p:nvPr/>
          </p:nvGrpSpPr>
          <p:grpSpPr>
            <a:xfrm>
              <a:off x="342000" y="4149080"/>
              <a:ext cx="8460000" cy="1796400"/>
              <a:chOff x="341999" y="1628800"/>
              <a:chExt cx="8460000" cy="10802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C2E9C51-B184-48D0-B13C-27E6C6778DE6}"/>
                  </a:ext>
                </a:extLst>
              </p:cNvPr>
              <p:cNvSpPr/>
              <p:nvPr/>
            </p:nvSpPr>
            <p:spPr>
              <a:xfrm>
                <a:off x="6012160" y="1628801"/>
                <a:ext cx="2789839" cy="1080208"/>
              </a:xfrm>
              <a:prstGeom prst="rect">
                <a:avLst/>
              </a:prstGeom>
              <a:solidFill>
                <a:srgbClr val="EF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CBE14B-234B-4F32-BFBF-9A9C8908B030}"/>
                  </a:ext>
                </a:extLst>
              </p:cNvPr>
              <p:cNvSpPr/>
              <p:nvPr/>
            </p:nvSpPr>
            <p:spPr>
              <a:xfrm>
                <a:off x="341999" y="1628800"/>
                <a:ext cx="5670161" cy="10802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Following WW2, there was a baby boom – rapidly increasing the population in London.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5C18B99-141E-4C11-8C61-9C10E1357656}"/>
                  </a:ext>
                </a:extLst>
              </p:cNvPr>
              <p:cNvSpPr/>
              <p:nvPr/>
            </p:nvSpPr>
            <p:spPr>
              <a:xfrm>
                <a:off x="341999" y="1628801"/>
                <a:ext cx="8460000" cy="1080208"/>
              </a:xfrm>
              <a:prstGeom prst="rect">
                <a:avLst/>
              </a:prstGeom>
              <a:noFill/>
              <a:ln>
                <a:solidFill>
                  <a:srgbClr val="C1C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0A44270-A1C3-46F3-9BF7-BC7282005BB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663" y="4432417"/>
              <a:ext cx="864096" cy="12297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837683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D15528-FD9B-491B-977C-FD111F0EB730}"/>
              </a:ext>
            </a:extLst>
          </p:cNvPr>
          <p:cNvSpPr/>
          <p:nvPr/>
        </p:nvSpPr>
        <p:spPr>
          <a:xfrm>
            <a:off x="342000" y="404813"/>
            <a:ext cx="8460000" cy="792000"/>
          </a:xfrm>
          <a:prstGeom prst="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Take 10: London, a global city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4B4146-7934-4B09-9ED8-A1B10A9FD93F}"/>
              </a:ext>
            </a:extLst>
          </p:cNvPr>
          <p:cNvGrpSpPr/>
          <p:nvPr/>
        </p:nvGrpSpPr>
        <p:grpSpPr>
          <a:xfrm>
            <a:off x="342000" y="1813631"/>
            <a:ext cx="8478307" cy="1797016"/>
            <a:chOff x="341999" y="1628800"/>
            <a:chExt cx="8478307" cy="17970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464793-5838-48F8-9796-2AC7A06CFBD5}"/>
                </a:ext>
              </a:extLst>
            </p:cNvPr>
            <p:cNvSpPr/>
            <p:nvPr/>
          </p:nvSpPr>
          <p:spPr>
            <a:xfrm>
              <a:off x="6012160" y="1628800"/>
              <a:ext cx="2808146" cy="1797016"/>
            </a:xfrm>
            <a:prstGeom prst="rect">
              <a:avLst/>
            </a:prstGeom>
            <a:solidFill>
              <a:srgbClr val="EF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400" b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613F4D-D822-4B4A-B9EE-16CA56D45F4C}"/>
                </a:ext>
              </a:extLst>
            </p:cNvPr>
            <p:cNvSpPr/>
            <p:nvPr/>
          </p:nvSpPr>
          <p:spPr>
            <a:xfrm>
              <a:off x="342001" y="1628800"/>
              <a:ext cx="5670160" cy="17970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dirty="0">
                  <a:solidFill>
                    <a:schemeClr val="tx1"/>
                  </a:solidFill>
                  <a:latin typeface="Segoe Print" panose="02000600000000000000" pitchFamily="2" charset="0"/>
                </a:rPr>
                <a:t>The house prices are some of the most expensive in the UK.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593188-2830-4320-BF3D-10D6C89903A0}"/>
                </a:ext>
              </a:extLst>
            </p:cNvPr>
            <p:cNvSpPr/>
            <p:nvPr/>
          </p:nvSpPr>
          <p:spPr>
            <a:xfrm>
              <a:off x="341999" y="1628800"/>
              <a:ext cx="8460000" cy="1797015"/>
            </a:xfrm>
            <a:prstGeom prst="rect">
              <a:avLst/>
            </a:prstGeom>
            <a:noFill/>
            <a:ln>
              <a:solidFill>
                <a:srgbClr val="C1C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4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C8BBFF3-F726-4E2E-AB89-5D476EEF81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1309888" cy="11521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9699117-2FEC-4889-9CB3-08E22BEF5A6E}"/>
              </a:ext>
            </a:extLst>
          </p:cNvPr>
          <p:cNvGrpSpPr/>
          <p:nvPr/>
        </p:nvGrpSpPr>
        <p:grpSpPr>
          <a:xfrm>
            <a:off x="342000" y="4149080"/>
            <a:ext cx="8460000" cy="1796400"/>
            <a:chOff x="342000" y="4149080"/>
            <a:chExt cx="8460000" cy="17964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39DCEB0-E25D-4B39-97DF-2E5D7075C331}"/>
                </a:ext>
              </a:extLst>
            </p:cNvPr>
            <p:cNvGrpSpPr/>
            <p:nvPr/>
          </p:nvGrpSpPr>
          <p:grpSpPr>
            <a:xfrm>
              <a:off x="342000" y="4149080"/>
              <a:ext cx="8460000" cy="1796400"/>
              <a:chOff x="341999" y="1628800"/>
              <a:chExt cx="8460000" cy="108020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CBE14B-234B-4F32-BFBF-9A9C8908B030}"/>
                  </a:ext>
                </a:extLst>
              </p:cNvPr>
              <p:cNvSpPr/>
              <p:nvPr/>
            </p:nvSpPr>
            <p:spPr>
              <a:xfrm>
                <a:off x="341999" y="1628800"/>
                <a:ext cx="5670161" cy="1080208"/>
              </a:xfrm>
              <a:prstGeom prst="rect">
                <a:avLst/>
              </a:prstGeom>
              <a:solidFill>
                <a:srgbClr val="EF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Many people commute into London, rather than living there, as housing is so expensive. 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5C18B99-141E-4C11-8C61-9C10E1357656}"/>
                  </a:ext>
                </a:extLst>
              </p:cNvPr>
              <p:cNvSpPr/>
              <p:nvPr/>
            </p:nvSpPr>
            <p:spPr>
              <a:xfrm>
                <a:off x="341999" y="1628801"/>
                <a:ext cx="8460000" cy="1080208"/>
              </a:xfrm>
              <a:prstGeom prst="rect">
                <a:avLst/>
              </a:prstGeom>
              <a:noFill/>
              <a:ln>
                <a:solidFill>
                  <a:srgbClr val="C1C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043B498-2921-4492-BD51-D7928FEC8A0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415438"/>
              <a:ext cx="1021856" cy="127346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246643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D15528-FD9B-491B-977C-FD111F0EB730}"/>
              </a:ext>
            </a:extLst>
          </p:cNvPr>
          <p:cNvSpPr/>
          <p:nvPr/>
        </p:nvSpPr>
        <p:spPr>
          <a:xfrm>
            <a:off x="342000" y="404813"/>
            <a:ext cx="8460000" cy="792000"/>
          </a:xfrm>
          <a:prstGeom prst="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Take 10: London, a global city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9D6FC0-2F93-450E-A7FA-D92F71174E8B}"/>
              </a:ext>
            </a:extLst>
          </p:cNvPr>
          <p:cNvGrpSpPr/>
          <p:nvPr/>
        </p:nvGrpSpPr>
        <p:grpSpPr>
          <a:xfrm>
            <a:off x="342000" y="1813631"/>
            <a:ext cx="8460000" cy="1797015"/>
            <a:chOff x="342000" y="1813631"/>
            <a:chExt cx="8460000" cy="17970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CB1D3C7-05DA-4E92-85B4-E741B231B691}"/>
                </a:ext>
              </a:extLst>
            </p:cNvPr>
            <p:cNvGrpSpPr/>
            <p:nvPr/>
          </p:nvGrpSpPr>
          <p:grpSpPr>
            <a:xfrm>
              <a:off x="342000" y="1813631"/>
              <a:ext cx="8460000" cy="1797015"/>
              <a:chOff x="342000" y="1813631"/>
              <a:chExt cx="8460000" cy="179701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0613F4D-D822-4B4A-B9EE-16CA56D45F4C}"/>
                  </a:ext>
                </a:extLst>
              </p:cNvPr>
              <p:cNvSpPr/>
              <p:nvPr/>
            </p:nvSpPr>
            <p:spPr>
              <a:xfrm>
                <a:off x="342002" y="1813631"/>
                <a:ext cx="5670160" cy="1797015"/>
              </a:xfrm>
              <a:prstGeom prst="rect">
                <a:avLst/>
              </a:prstGeom>
              <a:solidFill>
                <a:srgbClr val="EF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London is a city of contrasts, with some very affluent areas, such as Kensington and Chelsea.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593188-2830-4320-BF3D-10D6C89903A0}"/>
                  </a:ext>
                </a:extLst>
              </p:cNvPr>
              <p:cNvSpPr/>
              <p:nvPr/>
            </p:nvSpPr>
            <p:spPr>
              <a:xfrm>
                <a:off x="342000" y="1813631"/>
                <a:ext cx="8460000" cy="1797015"/>
              </a:xfrm>
              <a:prstGeom prst="rect">
                <a:avLst/>
              </a:prstGeom>
              <a:noFill/>
              <a:ln>
                <a:solidFill>
                  <a:srgbClr val="C1C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7643C92-15DF-4EA7-9C57-1B0B4C68724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876256" y="2088549"/>
              <a:ext cx="1119972" cy="130617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88F217-0BAD-47F8-9588-9A2BA2978324}"/>
              </a:ext>
            </a:extLst>
          </p:cNvPr>
          <p:cNvGrpSpPr/>
          <p:nvPr/>
        </p:nvGrpSpPr>
        <p:grpSpPr>
          <a:xfrm>
            <a:off x="342000" y="4149080"/>
            <a:ext cx="8460000" cy="1809676"/>
            <a:chOff x="342000" y="4149080"/>
            <a:chExt cx="8460000" cy="180967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1B3F84-C426-4EFD-96B3-F483468B5C85}"/>
                </a:ext>
              </a:extLst>
            </p:cNvPr>
            <p:cNvGrpSpPr/>
            <p:nvPr/>
          </p:nvGrpSpPr>
          <p:grpSpPr>
            <a:xfrm>
              <a:off x="342000" y="4149080"/>
              <a:ext cx="8460000" cy="1809676"/>
              <a:chOff x="342000" y="4149080"/>
              <a:chExt cx="8460000" cy="180967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5C5C6F-2D73-4BF9-A4D0-7220ED68A894}"/>
                  </a:ext>
                </a:extLst>
              </p:cNvPr>
              <p:cNvSpPr/>
              <p:nvPr/>
            </p:nvSpPr>
            <p:spPr>
              <a:xfrm>
                <a:off x="342001" y="4161741"/>
                <a:ext cx="5670160" cy="17970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There are also many areas of deprivation, including Tower Hamlets and </a:t>
                </a:r>
                <a:r>
                  <a:rPr lang="en-US" sz="2400" dirty="0" err="1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Newham</a:t>
                </a: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 (the site of the Olympic stadium).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39DCEB0-E25D-4B39-97DF-2E5D7075C331}"/>
                  </a:ext>
                </a:extLst>
              </p:cNvPr>
              <p:cNvGrpSpPr/>
              <p:nvPr/>
            </p:nvGrpSpPr>
            <p:grpSpPr>
              <a:xfrm>
                <a:off x="342000" y="4149080"/>
                <a:ext cx="8460000" cy="1796400"/>
                <a:chOff x="341999" y="1628800"/>
                <a:chExt cx="8460000" cy="1080209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C2E9C51-B184-48D0-B13C-27E6C6778DE6}"/>
                    </a:ext>
                  </a:extLst>
                </p:cNvPr>
                <p:cNvSpPr/>
                <p:nvPr/>
              </p:nvSpPr>
              <p:spPr>
                <a:xfrm>
                  <a:off x="6012160" y="1628801"/>
                  <a:ext cx="2789839" cy="1080208"/>
                </a:xfrm>
                <a:prstGeom prst="rect">
                  <a:avLst/>
                </a:prstGeom>
                <a:solidFill>
                  <a:srgbClr val="EFE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2400" dirty="0">
                    <a:solidFill>
                      <a:schemeClr val="tx1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8CBE14B-234B-4F32-BFBF-9A9C8908B030}"/>
                    </a:ext>
                  </a:extLst>
                </p:cNvPr>
                <p:cNvSpPr/>
                <p:nvPr/>
              </p:nvSpPr>
              <p:spPr>
                <a:xfrm>
                  <a:off x="341999" y="1628800"/>
                  <a:ext cx="5670161" cy="10802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2400" dirty="0">
                    <a:solidFill>
                      <a:schemeClr val="tx1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5C18B99-141E-4C11-8C61-9C10E1357656}"/>
                    </a:ext>
                  </a:extLst>
                </p:cNvPr>
                <p:cNvSpPr/>
                <p:nvPr/>
              </p:nvSpPr>
              <p:spPr>
                <a:xfrm>
                  <a:off x="341999" y="1628801"/>
                  <a:ext cx="8460000" cy="1080208"/>
                </a:xfrm>
                <a:prstGeom prst="rect">
                  <a:avLst/>
                </a:prstGeom>
                <a:noFill/>
                <a:ln>
                  <a:solidFill>
                    <a:srgbClr val="C1C1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2400" dirty="0">
                    <a:solidFill>
                      <a:schemeClr val="tx1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5B459F-CFD4-4B51-BC77-C286FB54750B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653136"/>
              <a:ext cx="1373309" cy="81114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24948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D15528-FD9B-491B-977C-FD111F0EB730}"/>
              </a:ext>
            </a:extLst>
          </p:cNvPr>
          <p:cNvSpPr/>
          <p:nvPr/>
        </p:nvSpPr>
        <p:spPr>
          <a:xfrm>
            <a:off x="342000" y="404813"/>
            <a:ext cx="8460000" cy="792000"/>
          </a:xfrm>
          <a:prstGeom prst="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Take 10: London, a global city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EFB3C4-A71C-4DA1-A899-D7BC07CC76AE}"/>
              </a:ext>
            </a:extLst>
          </p:cNvPr>
          <p:cNvGrpSpPr/>
          <p:nvPr/>
        </p:nvGrpSpPr>
        <p:grpSpPr>
          <a:xfrm>
            <a:off x="342000" y="4149080"/>
            <a:ext cx="8460000" cy="1796400"/>
            <a:chOff x="342000" y="4149080"/>
            <a:chExt cx="8460000" cy="17964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39DCEB0-E25D-4B39-97DF-2E5D7075C331}"/>
                </a:ext>
              </a:extLst>
            </p:cNvPr>
            <p:cNvGrpSpPr/>
            <p:nvPr/>
          </p:nvGrpSpPr>
          <p:grpSpPr>
            <a:xfrm>
              <a:off x="342000" y="4149080"/>
              <a:ext cx="8460000" cy="1796400"/>
              <a:chOff x="341999" y="1628800"/>
              <a:chExt cx="8460000" cy="108020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CBE14B-234B-4F32-BFBF-9A9C8908B030}"/>
                  </a:ext>
                </a:extLst>
              </p:cNvPr>
              <p:cNvSpPr/>
              <p:nvPr/>
            </p:nvSpPr>
            <p:spPr>
              <a:xfrm>
                <a:off x="341999" y="1628800"/>
                <a:ext cx="5670161" cy="1080208"/>
              </a:xfrm>
              <a:prstGeom prst="rect">
                <a:avLst/>
              </a:prstGeom>
              <a:solidFill>
                <a:srgbClr val="EF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Huge steps have been taken to improve the sustainability of London, e.g. the transport system and water fountains. 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5C18B99-141E-4C11-8C61-9C10E1357656}"/>
                  </a:ext>
                </a:extLst>
              </p:cNvPr>
              <p:cNvSpPr/>
              <p:nvPr/>
            </p:nvSpPr>
            <p:spPr>
              <a:xfrm>
                <a:off x="341999" y="1628801"/>
                <a:ext cx="8460000" cy="1080208"/>
              </a:xfrm>
              <a:prstGeom prst="rect">
                <a:avLst/>
              </a:prstGeom>
              <a:noFill/>
              <a:ln>
                <a:solidFill>
                  <a:srgbClr val="C1C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DACD29BC-8034-483D-919C-A142F429695B}"/>
                </a:ext>
              </a:extLst>
            </p:cNvPr>
            <p:cNvPicPr/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23" t="13036" r="11810" b="9317"/>
            <a:stretch/>
          </p:blipFill>
          <p:spPr>
            <a:xfrm>
              <a:off x="6684277" y="4329484"/>
              <a:ext cx="1463913" cy="1435589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1E37182-BE20-4C2A-8584-3DEB34D951A8}"/>
              </a:ext>
            </a:extLst>
          </p:cNvPr>
          <p:cNvGrpSpPr/>
          <p:nvPr/>
        </p:nvGrpSpPr>
        <p:grpSpPr>
          <a:xfrm>
            <a:off x="342000" y="1810410"/>
            <a:ext cx="8478307" cy="1797016"/>
            <a:chOff x="342000" y="1810410"/>
            <a:chExt cx="8478307" cy="17970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4B4146-7934-4B09-9ED8-A1B10A9FD93F}"/>
                </a:ext>
              </a:extLst>
            </p:cNvPr>
            <p:cNvGrpSpPr/>
            <p:nvPr/>
          </p:nvGrpSpPr>
          <p:grpSpPr>
            <a:xfrm>
              <a:off x="342000" y="1810410"/>
              <a:ext cx="8478307" cy="1797016"/>
              <a:chOff x="341999" y="1628800"/>
              <a:chExt cx="8478307" cy="1797016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464793-5838-48F8-9796-2AC7A06CFBD5}"/>
                  </a:ext>
                </a:extLst>
              </p:cNvPr>
              <p:cNvSpPr/>
              <p:nvPr/>
            </p:nvSpPr>
            <p:spPr>
              <a:xfrm>
                <a:off x="6012160" y="1628800"/>
                <a:ext cx="2808146" cy="1797016"/>
              </a:xfrm>
              <a:prstGeom prst="rect">
                <a:avLst/>
              </a:prstGeom>
              <a:solidFill>
                <a:srgbClr val="EF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b="1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0613F4D-D822-4B4A-B9EE-16CA56D45F4C}"/>
                  </a:ext>
                </a:extLst>
              </p:cNvPr>
              <p:cNvSpPr/>
              <p:nvPr/>
            </p:nvSpPr>
            <p:spPr>
              <a:xfrm>
                <a:off x="342001" y="1628800"/>
                <a:ext cx="5670160" cy="179701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tx1"/>
                    </a:solidFill>
                    <a:latin typeface="Segoe Print" panose="02000600000000000000" pitchFamily="2" charset="0"/>
                  </a:rPr>
                  <a:t>Key issues in London include traffic, housing, waste disposal, poverty and rising crime levels.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593188-2830-4320-BF3D-10D6C89903A0}"/>
                  </a:ext>
                </a:extLst>
              </p:cNvPr>
              <p:cNvSpPr/>
              <p:nvPr/>
            </p:nvSpPr>
            <p:spPr>
              <a:xfrm>
                <a:off x="341999" y="1628800"/>
                <a:ext cx="8460000" cy="1797015"/>
              </a:xfrm>
              <a:prstGeom prst="rect">
                <a:avLst/>
              </a:prstGeom>
              <a:noFill/>
              <a:ln>
                <a:solidFill>
                  <a:srgbClr val="C1C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CE4A17-9184-4E92-BFF9-094599BD1A4E}"/>
                </a:ext>
              </a:extLst>
            </p:cNvPr>
            <p:cNvGrpSpPr/>
            <p:nvPr/>
          </p:nvGrpSpPr>
          <p:grpSpPr>
            <a:xfrm>
              <a:off x="6697840" y="1985619"/>
              <a:ext cx="1498463" cy="1357288"/>
              <a:chOff x="3086284" y="87977"/>
              <a:chExt cx="3520377" cy="3188712"/>
            </a:xfrm>
          </p:grpSpPr>
          <p:pic>
            <p:nvPicPr>
              <p:cNvPr id="14" name="Picture 13" descr="Shape&#10;&#10;Description automatically generated">
                <a:extLst>
                  <a:ext uri="{FF2B5EF4-FFF2-40B4-BE49-F238E27FC236}">
                    <a16:creationId xmlns:a16="http://schemas.microsoft.com/office/drawing/2014/main" id="{391789A0-2C29-4911-9DF0-DB9D1DB52B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98"/>
              <a:stretch/>
            </p:blipFill>
            <p:spPr>
              <a:xfrm>
                <a:off x="3086284" y="87977"/>
                <a:ext cx="2499057" cy="2357516"/>
              </a:xfrm>
              <a:prstGeom prst="rect">
                <a:avLst/>
              </a:prstGeom>
            </p:spPr>
          </p:pic>
          <p:pic>
            <p:nvPicPr>
              <p:cNvPr id="15" name="Picture 14" descr="Shape&#10;&#10;Description automatically generated">
                <a:extLst>
                  <a:ext uri="{FF2B5EF4-FFF2-40B4-BE49-F238E27FC236}">
                    <a16:creationId xmlns:a16="http://schemas.microsoft.com/office/drawing/2014/main" id="{EEEEB705-4519-4C0E-90EA-7913D4091C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998"/>
              <a:stretch/>
            </p:blipFill>
            <p:spPr>
              <a:xfrm>
                <a:off x="4107604" y="919173"/>
                <a:ext cx="2499057" cy="235751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703121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D15528-FD9B-491B-977C-FD111F0EB730}"/>
              </a:ext>
            </a:extLst>
          </p:cNvPr>
          <p:cNvSpPr/>
          <p:nvPr/>
        </p:nvSpPr>
        <p:spPr>
          <a:xfrm>
            <a:off x="342000" y="404813"/>
            <a:ext cx="8460000" cy="792000"/>
          </a:xfrm>
          <a:prstGeom prst="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Revision tip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027E07-9A91-4356-ACEA-AA2CAF091830}"/>
              </a:ext>
            </a:extLst>
          </p:cNvPr>
          <p:cNvGrpSpPr/>
          <p:nvPr/>
        </p:nvGrpSpPr>
        <p:grpSpPr>
          <a:xfrm>
            <a:off x="342000" y="1340768"/>
            <a:ext cx="8460003" cy="1763859"/>
            <a:chOff x="341998" y="1499459"/>
            <a:chExt cx="8460003" cy="17638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613F4D-D822-4B4A-B9EE-16CA56D45F4C}"/>
                </a:ext>
              </a:extLst>
            </p:cNvPr>
            <p:cNvSpPr/>
            <p:nvPr/>
          </p:nvSpPr>
          <p:spPr>
            <a:xfrm>
              <a:off x="342001" y="1524626"/>
              <a:ext cx="8460000" cy="511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200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Connect one idea to the next to create a chain of knowledge.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42A88A-2EEE-44AF-B93B-4CD430ADD6D7}"/>
                </a:ext>
              </a:extLst>
            </p:cNvPr>
            <p:cNvGrpSpPr/>
            <p:nvPr/>
          </p:nvGrpSpPr>
          <p:grpSpPr>
            <a:xfrm>
              <a:off x="341998" y="1499459"/>
              <a:ext cx="8460000" cy="1763859"/>
              <a:chOff x="341998" y="1499459"/>
              <a:chExt cx="8460000" cy="1763859"/>
            </a:xfrm>
          </p:grpSpPr>
          <p:pic>
            <p:nvPicPr>
              <p:cNvPr id="22" name="Picture 21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FA49D723-1015-44AC-A1C0-57B3CBF25943}"/>
                  </a:ext>
                </a:extLst>
              </p:cNvPr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75" r="38400" b="89114"/>
              <a:stretch/>
            </p:blipFill>
            <p:spPr>
              <a:xfrm>
                <a:off x="461907" y="2236775"/>
                <a:ext cx="1861792" cy="800327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821B751-97BE-417C-B93F-61AD95294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3140" y="2160174"/>
                <a:ext cx="952043" cy="953529"/>
              </a:xfrm>
              <a:prstGeom prst="rect">
                <a:avLst/>
              </a:prstGeom>
            </p:spPr>
          </p:pic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1AF0C2A4-5779-41AF-9DC1-49432B9D79FD}"/>
                  </a:ext>
                </a:extLst>
              </p:cNvPr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4624" y="2139622"/>
                <a:ext cx="1404187" cy="99463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C8417F2-CFB2-40C9-B937-B0E77AE25654}"/>
                  </a:ext>
                </a:extLst>
              </p:cNvPr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8252" y="2160174"/>
                <a:ext cx="670021" cy="9535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F47B272-53A9-4103-8EF7-5DC24A0B50AB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7715" y="2128333"/>
                <a:ext cx="1156497" cy="10172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FDA8565-763D-4AF3-96A3-30FD19BE43D5}"/>
                  </a:ext>
                </a:extLst>
              </p:cNvPr>
              <p:cNvSpPr/>
              <p:nvPr/>
            </p:nvSpPr>
            <p:spPr>
              <a:xfrm>
                <a:off x="341998" y="1499459"/>
                <a:ext cx="8460000" cy="1763859"/>
              </a:xfrm>
              <a:prstGeom prst="rect">
                <a:avLst/>
              </a:prstGeom>
              <a:noFill/>
              <a:ln>
                <a:solidFill>
                  <a:srgbClr val="C1C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2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FBFA616-5BA3-4583-9994-701383E48504}"/>
              </a:ext>
            </a:extLst>
          </p:cNvPr>
          <p:cNvSpPr/>
          <p:nvPr/>
        </p:nvSpPr>
        <p:spPr>
          <a:xfrm>
            <a:off x="342000" y="3254238"/>
            <a:ext cx="8459998" cy="3271106"/>
          </a:xfrm>
          <a:prstGeom prst="rect">
            <a:avLst/>
          </a:prstGeom>
          <a:solidFill>
            <a:srgbClr val="EFEFFF"/>
          </a:solidFill>
          <a:ln>
            <a:solidFill>
              <a:srgbClr val="C1C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Trebuchet MS" panose="020B0603020202020204" pitchFamily="34" charset="0"/>
              </a:rPr>
              <a:t>London is one of the most globalised and well-connected cities on earth. What helps it to be connected? 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Trebuchet MS" panose="020B0603020202020204" pitchFamily="34" charset="0"/>
              </a:rPr>
              <a:t>The three airports: Gatwick, Heathrow and London City. What else brings people to London? 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Trebuchet MS" panose="020B0603020202020204" pitchFamily="34" charset="0"/>
              </a:rPr>
              <a:t>Rural–urban migration has been a key factor its growth. What else increased the population? </a:t>
            </a:r>
          </a:p>
          <a:p>
            <a:pPr marL="216000" lvl="0" indent="-2160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Trebuchet MS" panose="020B0603020202020204" pitchFamily="34" charset="0"/>
              </a:rPr>
              <a:t>The baby boom following WW2. All these people need houses, which could be why the house prices are some of the most expensive in the UK. </a:t>
            </a:r>
          </a:p>
        </p:txBody>
      </p:sp>
    </p:spTree>
    <p:extLst>
      <p:ext uri="{BB962C8B-B14F-4D97-AF65-F5344CB8AC3E}">
        <p14:creationId xmlns:p14="http://schemas.microsoft.com/office/powerpoint/2010/main" val="9541995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D15528-FD9B-491B-977C-FD111F0EB730}"/>
              </a:ext>
            </a:extLst>
          </p:cNvPr>
          <p:cNvSpPr/>
          <p:nvPr/>
        </p:nvSpPr>
        <p:spPr>
          <a:xfrm>
            <a:off x="342000" y="404813"/>
            <a:ext cx="8460000" cy="792000"/>
          </a:xfrm>
          <a:prstGeom prst="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Trebuchet MS" panose="020B0603020202020204" pitchFamily="34" charset="0"/>
              </a:rPr>
              <a:t>Take 10: London, a global city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613F4D-D822-4B4A-B9EE-16CA56D45F4C}"/>
              </a:ext>
            </a:extLst>
          </p:cNvPr>
          <p:cNvSpPr/>
          <p:nvPr/>
        </p:nvSpPr>
        <p:spPr>
          <a:xfrm>
            <a:off x="342000" y="1412776"/>
            <a:ext cx="8460001" cy="979183"/>
          </a:xfrm>
          <a:prstGeom prst="rect">
            <a:avLst/>
          </a:prstGeom>
          <a:noFill/>
          <a:ln>
            <a:solidFill>
              <a:srgbClr val="C1C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350" dirty="0">
                <a:solidFill>
                  <a:schemeClr val="tx1"/>
                </a:solidFill>
                <a:latin typeface="Trebuchet MS" panose="020B0603020202020204" pitchFamily="34" charset="0"/>
              </a:rPr>
              <a:t>Use the revision notes and tips on your handout to annotate the revision strips and to test your recall of key information.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B81424-D83C-4BE1-BA5C-1FCD4B0C3CF5}"/>
              </a:ext>
            </a:extLst>
          </p:cNvPr>
          <p:cNvSpPr/>
          <p:nvPr/>
        </p:nvSpPr>
        <p:spPr>
          <a:xfrm>
            <a:off x="342000" y="5147518"/>
            <a:ext cx="8460000" cy="1305669"/>
          </a:xfrm>
          <a:prstGeom prst="rect">
            <a:avLst/>
          </a:prstGeom>
          <a:solidFill>
            <a:srgbClr val="EFE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You can then choose from the practice exam-style questions </a:t>
            </a:r>
            <a:r>
              <a:rPr lang="en-US" sz="2400">
                <a:solidFill>
                  <a:schemeClr val="tx1"/>
                </a:solidFill>
                <a:latin typeface="Trebuchet MS" panose="020B0603020202020204" pitchFamily="34" charset="0"/>
              </a:rPr>
              <a:t>and peer-assess 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your work using the mark schemes provided.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B6A4D-1CF1-4A3F-A619-A1839558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64" y="2636912"/>
            <a:ext cx="5672671" cy="226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900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ach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C154952-14A9-421C-901B-4F3751CB28E6}" vid="{838F2D0E-F7BF-4BD0-A7B6-99B2260E63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Teachit Powerpoint 2021</Template>
  <TotalTime>457</TotalTime>
  <Words>458</Words>
  <Application>Microsoft Office PowerPoint</Application>
  <PresentationFormat>On-screen Show (4:3)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Print</vt:lpstr>
      <vt:lpstr>Trebuchet MS</vt:lpstr>
      <vt:lpstr>Teachit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Teachit, part of Sandbox &amp; Co</dc:creator>
  <cp:lastModifiedBy>Fiona</cp:lastModifiedBy>
  <cp:revision>32</cp:revision>
  <cp:lastPrinted>2021-06-11T10:55:19Z</cp:lastPrinted>
  <dcterms:created xsi:type="dcterms:W3CDTF">2021-06-01T14:45:48Z</dcterms:created>
  <dcterms:modified xsi:type="dcterms:W3CDTF">2022-01-13T18:26:36Z</dcterms:modified>
</cp:coreProperties>
</file>