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9" r:id="rId4"/>
    <p:sldId id="258" r:id="rId5"/>
    <p:sldId id="260" r:id="rId6"/>
    <p:sldId id="261" r:id="rId7"/>
    <p:sldId id="263" r:id="rId8"/>
    <p:sldId id="264" r:id="rId9"/>
    <p:sldId id="265" r:id="rId10"/>
    <p:sldId id="266" r:id="rId11"/>
    <p:sldId id="271" r:id="rId12"/>
    <p:sldId id="268" r:id="rId13"/>
    <p:sldId id="280" r:id="rId14"/>
    <p:sldId id="269" r:id="rId15"/>
    <p:sldId id="270" r:id="rId16"/>
    <p:sldId id="272" r:id="rId17"/>
    <p:sldId id="273" r:id="rId18"/>
    <p:sldId id="274" r:id="rId19"/>
    <p:sldId id="275" r:id="rId20"/>
    <p:sldId id="279" r:id="rId21"/>
    <p:sldId id="276"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63" d="100"/>
          <a:sy n="63" d="100"/>
        </p:scale>
        <p:origin x="14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92D05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13EB-48CF-86A8-0A90CF5C3209}"/>
              </c:ext>
            </c:extLst>
          </c:dPt>
          <c:dPt>
            <c:idx val="1"/>
            <c:bubble3D val="0"/>
            <c:spPr>
              <a:solidFill>
                <a:srgbClr val="0070C0"/>
              </a:solidFill>
              <a:ln w="19050">
                <a:solidFill>
                  <a:schemeClr val="lt1"/>
                </a:solidFill>
              </a:ln>
              <a:effectLst/>
            </c:spPr>
            <c:extLst>
              <c:ext xmlns:c16="http://schemas.microsoft.com/office/drawing/2014/chart" uri="{C3380CC4-5D6E-409C-BE32-E72D297353CC}">
                <c16:uniqueId val="{00000001-186C-47D4-937B-2300FB0B89B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With Coprolalia</c:v>
                </c:pt>
                <c:pt idx="1">
                  <c:v>Without Coprolalia</c:v>
                </c:pt>
              </c:strCache>
            </c:strRef>
          </c:cat>
          <c:val>
            <c:numRef>
              <c:f>Sheet1!$B$2:$B$3</c:f>
              <c:numCache>
                <c:formatCode>0%</c:formatCode>
                <c:ptCount val="2"/>
                <c:pt idx="0">
                  <c:v>0.1</c:v>
                </c:pt>
                <c:pt idx="1">
                  <c:v>0.9</c:v>
                </c:pt>
              </c:numCache>
            </c:numRef>
          </c:val>
          <c:extLst>
            <c:ext xmlns:c16="http://schemas.microsoft.com/office/drawing/2014/chart" uri="{C3380CC4-5D6E-409C-BE32-E72D297353CC}">
              <c16:uniqueId val="{00000000-186C-47D4-937B-2300FB0B89B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5.7457985477535223E-2"/>
          <c:y val="0.8085714183553796"/>
          <c:w val="0.55338503312331833"/>
          <c:h val="0.175210604546988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FF6930-1A69-43E2-B442-4C20D001153E}"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345812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F6930-1A69-43E2-B442-4C20D001153E}"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269796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F6930-1A69-43E2-B442-4C20D001153E}"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308141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3" name="TextBox 1"/>
          <p:cNvSpPr txBox="1">
            <a:spLocks noChangeArrowheads="1"/>
          </p:cNvSpPr>
          <p:nvPr userDrawn="1"/>
        </p:nvSpPr>
        <p:spPr bwMode="auto">
          <a:xfrm>
            <a:off x="120651" y="2144714"/>
            <a:ext cx="8643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600" b="1" dirty="0"/>
              <a:t>“</a:t>
            </a:r>
            <a:r>
              <a:rPr lang="en-GB" altLang="en-US" sz="3600" b="1" dirty="0" err="1"/>
              <a:t>tourettes</a:t>
            </a:r>
            <a:r>
              <a:rPr lang="en-GB" altLang="en-US" sz="3600" b="1" dirty="0"/>
              <a:t>” – what’s that?</a:t>
            </a:r>
          </a:p>
        </p:txBody>
      </p:sp>
    </p:spTree>
    <p:extLst>
      <p:ext uri="{BB962C8B-B14F-4D97-AF65-F5344CB8AC3E}">
        <p14:creationId xmlns:p14="http://schemas.microsoft.com/office/powerpoint/2010/main" val="383765878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Slides">
    <p:spTree>
      <p:nvGrpSpPr>
        <p:cNvPr id="1" name=""/>
        <p:cNvGrpSpPr/>
        <p:nvPr/>
      </p:nvGrpSpPr>
      <p:grpSpPr>
        <a:xfrm>
          <a:off x="0" y="0"/>
          <a:ext cx="0" cy="0"/>
          <a:chOff x="0" y="0"/>
          <a:chExt cx="0" cy="0"/>
        </a:xfrm>
      </p:grpSpPr>
      <p:sp>
        <p:nvSpPr>
          <p:cNvPr id="2" name="Rectangle 1"/>
          <p:cNvSpPr/>
          <p:nvPr userDrawn="1"/>
        </p:nvSpPr>
        <p:spPr>
          <a:xfrm>
            <a:off x="0" y="0"/>
            <a:ext cx="9144000" cy="928688"/>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TextBox 4"/>
          <p:cNvSpPr txBox="1">
            <a:spLocks noChangeArrowheads="1"/>
          </p:cNvSpPr>
          <p:nvPr userDrawn="1"/>
        </p:nvSpPr>
        <p:spPr bwMode="auto">
          <a:xfrm>
            <a:off x="1143000" y="2786063"/>
            <a:ext cx="67151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a:p>
            <a:pPr eaLnBrk="1" hangingPunct="1"/>
            <a:endParaRPr lang="en-GB" altLang="en-US" sz="2400"/>
          </a:p>
        </p:txBody>
      </p:sp>
      <p:sp>
        <p:nvSpPr>
          <p:cNvPr id="6" name="Footer Placeholder 4"/>
          <p:cNvSpPr>
            <a:spLocks noGrp="1"/>
          </p:cNvSpPr>
          <p:nvPr>
            <p:ph type="ftr" sz="quarter" idx="10"/>
          </p:nvPr>
        </p:nvSpPr>
        <p:spPr>
          <a:xfrm>
            <a:off x="928688" y="6357938"/>
            <a:ext cx="2895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Frutiger LT Std 45 Light" pitchFamily="34" charset="0"/>
              </a:defRPr>
            </a:lvl1pPr>
          </a:lstStyle>
          <a:p>
            <a:pPr>
              <a:defRPr/>
            </a:pPr>
            <a:r>
              <a:rPr lang="en-GB"/>
              <a:t>©  Tourettes Action</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13341" y="113344"/>
            <a:ext cx="1655550" cy="702000"/>
          </a:xfrm>
          <a:prstGeom prst="rect">
            <a:avLst/>
          </a:prstGeom>
        </p:spPr>
      </p:pic>
    </p:spTree>
    <p:extLst>
      <p:ext uri="{BB962C8B-B14F-4D97-AF65-F5344CB8AC3E}">
        <p14:creationId xmlns:p14="http://schemas.microsoft.com/office/powerpoint/2010/main" val="26943122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44263" y="3880325"/>
            <a:ext cx="468000" cy="46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750134"/>
            <a:ext cx="9144000" cy="2146300"/>
          </a:xfrm>
          <a:prstGeom prst="rect">
            <a:avLst/>
          </a:prstGeom>
        </p:spPr>
      </p:pic>
      <p:sp>
        <p:nvSpPr>
          <p:cNvPr id="16" name="Title 1"/>
          <p:cNvSpPr>
            <a:spLocks noGrp="1"/>
          </p:cNvSpPr>
          <p:nvPr>
            <p:ph type="ctrTitle" hasCustomPrompt="1"/>
          </p:nvPr>
        </p:nvSpPr>
        <p:spPr>
          <a:xfrm>
            <a:off x="2627693" y="5601903"/>
            <a:ext cx="6041198" cy="1068404"/>
          </a:xfrm>
        </p:spPr>
        <p:txBody>
          <a:bodyPr anchor="ctr" anchorCtr="0"/>
          <a:lstStyle>
            <a:lvl1pPr>
              <a:defRPr sz="4500" b="0" i="0" baseline="0">
                <a:solidFill>
                  <a:schemeClr val="bg1"/>
                </a:solidFill>
                <a:latin typeface="Franklin Gothic Demi" charset="0"/>
                <a:ea typeface="Franklin Gothic Demi" charset="0"/>
                <a:cs typeface="Franklin Gothic Demi" charset="0"/>
              </a:defRPr>
            </a:lvl1pPr>
          </a:lstStyle>
          <a:p>
            <a:r>
              <a:rPr lang="en-US" dirty="0"/>
              <a:t>Thank you.</a:t>
            </a:r>
            <a:endParaRPr lang="en-GB" dirty="0"/>
          </a:p>
        </p:txBody>
      </p:sp>
      <p:sp>
        <p:nvSpPr>
          <p:cNvPr id="17" name="Rectangle 16"/>
          <p:cNvSpPr/>
          <p:nvPr userDrawn="1"/>
        </p:nvSpPr>
        <p:spPr>
          <a:xfrm>
            <a:off x="0" y="0"/>
            <a:ext cx="9144000" cy="1039528"/>
          </a:xfrm>
          <a:prstGeom prst="rect">
            <a:avLst/>
          </a:prstGeom>
          <a:solidFill>
            <a:srgbClr val="0D1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13341" y="173329"/>
            <a:ext cx="1655550" cy="702000"/>
          </a:xfrm>
          <a:prstGeom prst="rect">
            <a:avLst/>
          </a:prstGeom>
        </p:spPr>
      </p:pic>
      <p:sp>
        <p:nvSpPr>
          <p:cNvPr id="22" name="TextBox 21"/>
          <p:cNvSpPr txBox="1"/>
          <p:nvPr userDrawn="1"/>
        </p:nvSpPr>
        <p:spPr>
          <a:xfrm flipH="1">
            <a:off x="2627693" y="1039527"/>
            <a:ext cx="6041198" cy="4485373"/>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baseline="0" dirty="0">
                <a:solidFill>
                  <a:srgbClr val="0D1F41"/>
                </a:solidFill>
                <a:effectLst/>
                <a:latin typeface="Franklin Gothic Demi" charset="0"/>
                <a:ea typeface="Franklin Gothic Demi" charset="0"/>
                <a:cs typeface="Franklin Gothic Demi" charset="0"/>
              </a:rPr>
              <a:t>Lucy (Ed. Manager):07394 559025</a:t>
            </a:r>
            <a:endParaRPr lang="en-US" sz="3000" b="0" i="0" baseline="0" dirty="0">
              <a:solidFill>
                <a:srgbClr val="0D1F41"/>
              </a:solidFill>
              <a:effectLst/>
              <a:latin typeface="Franklin Gothic Demi" charset="0"/>
              <a:ea typeface="Franklin Gothic Demi" charset="0"/>
              <a:cs typeface="Franklin Gothic Demi"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baseline="0" dirty="0">
              <a:solidFill>
                <a:srgbClr val="0D1F41"/>
              </a:solidFill>
              <a:effectLst/>
              <a:latin typeface="Franklin Gothic Demi" charset="0"/>
              <a:ea typeface="Franklin Gothic Demi" charset="0"/>
              <a:cs typeface="Franklin Gothic Dem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baseline="0" dirty="0">
                <a:solidFill>
                  <a:srgbClr val="0D1F41"/>
                </a:solidFill>
                <a:effectLst/>
                <a:latin typeface="Franklin Gothic Demi" charset="0"/>
                <a:ea typeface="Franklin Gothic Demi" charset="0"/>
                <a:cs typeface="Franklin Gothic Demi" charset="0"/>
              </a:rPr>
              <a:t>www.tourettes-action.org.uk</a:t>
            </a:r>
          </a:p>
          <a:p>
            <a:pPr algn="l"/>
            <a:endParaRPr lang="en-US" sz="3000" b="0" i="0" baseline="0" dirty="0">
              <a:solidFill>
                <a:srgbClr val="0D1F41"/>
              </a:solidFill>
              <a:effectLst/>
              <a:latin typeface="Franklin Gothic Demi" charset="0"/>
              <a:ea typeface="Franklin Gothic Demi" charset="0"/>
              <a:cs typeface="Franklin Gothic Demi"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2400" b="0" i="0" u="none" strike="noStrike" kern="1200" baseline="0" dirty="0">
                <a:solidFill>
                  <a:srgbClr val="0D1F41"/>
                </a:solidFill>
                <a:effectLst/>
                <a:latin typeface="Franklin Gothic Demi" charset="0"/>
                <a:ea typeface="Franklin Gothic Demi" charset="0"/>
                <a:cs typeface="Franklin Gothic Demi" charset="0"/>
              </a:rPr>
              <a:t>lucy@tourettes-action.org.uk</a:t>
            </a:r>
            <a:endParaRPr lang="en-US" sz="2400" b="0" i="0" baseline="0" dirty="0">
              <a:solidFill>
                <a:srgbClr val="0D1F41"/>
              </a:solidFill>
              <a:effectLst/>
              <a:latin typeface="Franklin Gothic Demi" charset="0"/>
              <a:ea typeface="Franklin Gothic Demi" charset="0"/>
              <a:cs typeface="Franklin Gothic Demi" charset="0"/>
            </a:endParaRPr>
          </a:p>
          <a:p>
            <a:pPr algn="l"/>
            <a:endParaRPr lang="en-US" sz="3000" b="0" i="0" baseline="0" dirty="0">
              <a:solidFill>
                <a:srgbClr val="0D1F41"/>
              </a:solidFill>
              <a:effectLst/>
              <a:latin typeface="Franklin Gothic Demi" charset="0"/>
              <a:ea typeface="Franklin Gothic Demi" charset="0"/>
              <a:cs typeface="Franklin Gothic Demi" charset="0"/>
            </a:endParaRPr>
          </a:p>
          <a:p>
            <a:pPr algn="l"/>
            <a:r>
              <a:rPr lang="en-US" sz="2400" b="0" i="0" baseline="0" dirty="0" err="1">
                <a:solidFill>
                  <a:srgbClr val="0D1F41"/>
                </a:solidFill>
                <a:effectLst/>
                <a:latin typeface="Franklin Gothic Demi" charset="0"/>
                <a:ea typeface="Franklin Gothic Demi" charset="0"/>
                <a:cs typeface="Franklin Gothic Demi" charset="0"/>
              </a:rPr>
              <a:t>facebook.com</a:t>
            </a:r>
            <a:r>
              <a:rPr lang="en-US" sz="2400" b="0" i="0" baseline="0" dirty="0">
                <a:solidFill>
                  <a:srgbClr val="0D1F41"/>
                </a:solidFill>
                <a:effectLst/>
                <a:latin typeface="Franklin Gothic Demi" charset="0"/>
                <a:ea typeface="Franklin Gothic Demi" charset="0"/>
                <a:cs typeface="Franklin Gothic Demi" charset="0"/>
              </a:rPr>
              <a:t>/</a:t>
            </a:r>
            <a:r>
              <a:rPr lang="en-US" sz="2400" b="0" i="0" baseline="0" dirty="0" err="1">
                <a:solidFill>
                  <a:srgbClr val="0D1F41"/>
                </a:solidFill>
                <a:effectLst/>
                <a:latin typeface="Franklin Gothic Demi" charset="0"/>
                <a:ea typeface="Franklin Gothic Demi" charset="0"/>
                <a:cs typeface="Franklin Gothic Demi" charset="0"/>
              </a:rPr>
              <a:t>TourettesAction</a:t>
            </a:r>
            <a:endParaRPr lang="en-US" sz="2400" b="0" i="0" baseline="0" dirty="0">
              <a:solidFill>
                <a:srgbClr val="0D1F41"/>
              </a:solidFill>
              <a:effectLst/>
              <a:latin typeface="Franklin Gothic Demi" charset="0"/>
              <a:ea typeface="Franklin Gothic Demi" charset="0"/>
              <a:cs typeface="Franklin Gothic Demi" charset="0"/>
            </a:endParaRPr>
          </a:p>
          <a:p>
            <a:pPr algn="l"/>
            <a:endParaRPr lang="en-US" sz="3000" b="0" i="0" baseline="0" dirty="0">
              <a:solidFill>
                <a:srgbClr val="0D1F41"/>
              </a:solidFill>
              <a:effectLst/>
              <a:latin typeface="Franklin Gothic Demi" charset="0"/>
              <a:ea typeface="Franklin Gothic Demi" charset="0"/>
              <a:cs typeface="Franklin Gothic Demi" charset="0"/>
            </a:endParaRPr>
          </a:p>
          <a:p>
            <a:pPr algn="l"/>
            <a:r>
              <a:rPr lang="en-US" sz="2400" b="0" i="0" baseline="0" dirty="0" err="1">
                <a:solidFill>
                  <a:srgbClr val="0D1F41"/>
                </a:solidFill>
                <a:effectLst/>
                <a:latin typeface="Franklin Gothic Demi" charset="0"/>
                <a:ea typeface="Franklin Gothic Demi" charset="0"/>
                <a:cs typeface="Franklin Gothic Demi" charset="0"/>
              </a:rPr>
              <a:t>twitter.com</a:t>
            </a:r>
            <a:r>
              <a:rPr lang="en-US" sz="2400" b="0" i="0" baseline="0" dirty="0">
                <a:solidFill>
                  <a:srgbClr val="0D1F41"/>
                </a:solidFill>
                <a:effectLst/>
                <a:latin typeface="Franklin Gothic Demi" charset="0"/>
                <a:ea typeface="Franklin Gothic Demi" charset="0"/>
                <a:cs typeface="Franklin Gothic Demi" charset="0"/>
              </a:rPr>
              <a:t>/</a:t>
            </a:r>
            <a:r>
              <a:rPr lang="en-US" sz="2400" b="0" i="0" baseline="0" dirty="0" err="1">
                <a:solidFill>
                  <a:srgbClr val="0D1F41"/>
                </a:solidFill>
                <a:effectLst/>
                <a:latin typeface="Franklin Gothic Demi" charset="0"/>
                <a:ea typeface="Franklin Gothic Demi" charset="0"/>
                <a:cs typeface="Franklin Gothic Demi" charset="0"/>
              </a:rPr>
              <a:t>tourettesaction</a:t>
            </a:r>
            <a:endParaRPr lang="en-US" sz="2400" b="0" i="0" baseline="0" dirty="0">
              <a:solidFill>
                <a:srgbClr val="0D1F41"/>
              </a:solidFill>
              <a:effectLst/>
              <a:latin typeface="Franklin Gothic Demi" charset="0"/>
              <a:ea typeface="Franklin Gothic Demi" charset="0"/>
              <a:cs typeface="Franklin Gothic Demi" charset="0"/>
            </a:endParaRPr>
          </a:p>
        </p:txBody>
      </p:sp>
      <p:pic>
        <p:nvPicPr>
          <p:cNvPr id="28" name="Picture 2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44263" y="3057781"/>
            <a:ext cx="468000" cy="468000"/>
          </a:xfrm>
          <a:prstGeom prst="rect">
            <a:avLst/>
          </a:prstGeom>
        </p:spPr>
      </p:pic>
      <p:pic>
        <p:nvPicPr>
          <p:cNvPr id="29" name="Picture 28"/>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844263" y="2225926"/>
            <a:ext cx="468000" cy="468000"/>
          </a:xfrm>
          <a:prstGeom prst="rect">
            <a:avLst/>
          </a:prstGeom>
        </p:spPr>
      </p:pic>
      <p:pic>
        <p:nvPicPr>
          <p:cNvPr id="30" name="Picture 2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844263" y="1394071"/>
            <a:ext cx="468000" cy="468000"/>
          </a:xfrm>
          <a:prstGeom prst="rect">
            <a:avLst/>
          </a:prstGeom>
        </p:spPr>
      </p:pic>
      <p:pic>
        <p:nvPicPr>
          <p:cNvPr id="31" name="Picture 3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844263" y="4708443"/>
            <a:ext cx="468000" cy="468000"/>
          </a:xfrm>
          <a:prstGeom prst="rect">
            <a:avLst/>
          </a:prstGeom>
        </p:spPr>
      </p:pic>
    </p:spTree>
    <p:extLst>
      <p:ext uri="{BB962C8B-B14F-4D97-AF65-F5344CB8AC3E}">
        <p14:creationId xmlns:p14="http://schemas.microsoft.com/office/powerpoint/2010/main" val="412815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F6930-1A69-43E2-B442-4C20D001153E}"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46779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F6930-1A69-43E2-B442-4C20D001153E}"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180075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FF6930-1A69-43E2-B442-4C20D001153E}"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13140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FF6930-1A69-43E2-B442-4C20D001153E}"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414017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F6930-1A69-43E2-B442-4C20D001153E}" type="datetimeFigureOut">
              <a:rPr lang="en-GB" smtClean="0"/>
              <a:t>12/07/2022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248501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F6930-1A69-43E2-B442-4C20D001153E}" type="datetimeFigureOut">
              <a:rPr lang="en-GB" smtClean="0"/>
              <a:t>12/07/2022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E70E9A-73BE-4291-BB61-36FCD6CA3B4E}" type="slidenum">
              <a:rPr lang="en-GB" smtClean="0"/>
              <a:t>‹#›</a:t>
            </a:fld>
            <a:endParaRPr lang="en-GB"/>
          </a:p>
        </p:txBody>
      </p:sp>
      <p:sp>
        <p:nvSpPr>
          <p:cNvPr id="5" name="Rectangle 4"/>
          <p:cNvSpPr/>
          <p:nvPr userDrawn="1"/>
        </p:nvSpPr>
        <p:spPr>
          <a:xfrm>
            <a:off x="0" y="0"/>
            <a:ext cx="9144000" cy="928688"/>
          </a:xfrm>
          <a:prstGeom prst="rect">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13341" y="113344"/>
            <a:ext cx="1655550" cy="702000"/>
          </a:xfrm>
          <a:prstGeom prst="rect">
            <a:avLst/>
          </a:prstGeom>
        </p:spPr>
      </p:pic>
    </p:spTree>
    <p:extLst>
      <p:ext uri="{BB962C8B-B14F-4D97-AF65-F5344CB8AC3E}">
        <p14:creationId xmlns:p14="http://schemas.microsoft.com/office/powerpoint/2010/main" val="258002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F6930-1A69-43E2-B442-4C20D001153E}"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227236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F6930-1A69-43E2-B442-4C20D001153E}"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E70E9A-73BE-4291-BB61-36FCD6CA3B4E}" type="slidenum">
              <a:rPr lang="en-GB" smtClean="0"/>
              <a:t>‹#›</a:t>
            </a:fld>
            <a:endParaRPr lang="en-GB"/>
          </a:p>
        </p:txBody>
      </p:sp>
    </p:spTree>
    <p:extLst>
      <p:ext uri="{BB962C8B-B14F-4D97-AF65-F5344CB8AC3E}">
        <p14:creationId xmlns:p14="http://schemas.microsoft.com/office/powerpoint/2010/main" val="322472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F6930-1A69-43E2-B442-4C20D001153E}" type="datetimeFigureOut">
              <a:rPr lang="en-GB" smtClean="0"/>
              <a:t>12/07/2022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70E9A-73BE-4291-BB61-36FCD6CA3B4E}" type="slidenum">
              <a:rPr lang="en-GB" smtClean="0"/>
              <a:t>‹#›</a:t>
            </a:fld>
            <a:endParaRPr lang="en-GB"/>
          </a:p>
        </p:txBody>
      </p:sp>
      <p:sp>
        <p:nvSpPr>
          <p:cNvPr id="7" name="Rectangle 6"/>
          <p:cNvSpPr/>
          <p:nvPr userDrawn="1"/>
        </p:nvSpPr>
        <p:spPr>
          <a:xfrm>
            <a:off x="0" y="0"/>
            <a:ext cx="9144000" cy="928688"/>
          </a:xfrm>
          <a:prstGeom prst="rect">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a:p>
        </p:txBody>
      </p:sp>
      <p:pic>
        <p:nvPicPr>
          <p:cNvPr id="8" name="Picture 7"/>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13341" y="113344"/>
            <a:ext cx="1655550" cy="702000"/>
          </a:xfrm>
          <a:prstGeom prst="rect">
            <a:avLst/>
          </a:prstGeom>
        </p:spPr>
      </p:pic>
    </p:spTree>
    <p:extLst>
      <p:ext uri="{BB962C8B-B14F-4D97-AF65-F5344CB8AC3E}">
        <p14:creationId xmlns:p14="http://schemas.microsoft.com/office/powerpoint/2010/main" val="32548581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ZUJ997gqh30" TargetMode="External"/><Relationship Id="rId2" Type="http://schemas.openxmlformats.org/officeDocument/2006/relationships/hyperlink" Target="https://www.youtube.com/watch?v=LZQlch6v3W4"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091" y="951706"/>
            <a:ext cx="6858000" cy="1790700"/>
          </a:xfrm>
        </p:spPr>
        <p:txBody>
          <a:bodyPr/>
          <a:lstStyle/>
          <a:p>
            <a:r>
              <a:rPr lang="en-GB" sz="5400" dirty="0">
                <a:latin typeface="+mn-lt"/>
              </a:rPr>
              <a:t>Celebrating our Differences!</a:t>
            </a:r>
          </a:p>
        </p:txBody>
      </p:sp>
      <p:sp>
        <p:nvSpPr>
          <p:cNvPr id="3" name="Subtitle 2"/>
          <p:cNvSpPr>
            <a:spLocks noGrp="1"/>
          </p:cNvSpPr>
          <p:nvPr>
            <p:ph type="subTitle" idx="1"/>
          </p:nvPr>
        </p:nvSpPr>
        <p:spPr>
          <a:xfrm>
            <a:off x="1039091" y="5483405"/>
            <a:ext cx="6858000" cy="1241822"/>
          </a:xfrm>
        </p:spPr>
        <p:txBody>
          <a:bodyPr>
            <a:normAutofit/>
          </a:bodyPr>
          <a:lstStyle/>
          <a:p>
            <a:r>
              <a:rPr lang="en-GB" sz="4400" dirty="0"/>
              <a:t>What is Tourette Syndrome?</a:t>
            </a:r>
          </a:p>
        </p:txBody>
      </p:sp>
      <p:pic>
        <p:nvPicPr>
          <p:cNvPr id="4" name="Picture 3" descr="art picks: handmade love for our children | One Heart 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094" y="2742406"/>
            <a:ext cx="3071813" cy="2414588"/>
          </a:xfrm>
          <a:prstGeom prst="rect">
            <a:avLst/>
          </a:prstGeom>
        </p:spPr>
      </p:pic>
    </p:spTree>
    <p:extLst>
      <p:ext uri="{BB962C8B-B14F-4D97-AF65-F5344CB8AC3E}">
        <p14:creationId xmlns:p14="http://schemas.microsoft.com/office/powerpoint/2010/main" val="253992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28939" y="1352140"/>
            <a:ext cx="584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What are tics?</a:t>
            </a:r>
          </a:p>
        </p:txBody>
      </p:sp>
      <p:sp>
        <p:nvSpPr>
          <p:cNvPr id="3" name="TextBox 2"/>
          <p:cNvSpPr txBox="1"/>
          <p:nvPr/>
        </p:nvSpPr>
        <p:spPr>
          <a:xfrm>
            <a:off x="1426972" y="2360116"/>
            <a:ext cx="6243950" cy="4154984"/>
          </a:xfrm>
          <a:prstGeom prst="rect">
            <a:avLst/>
          </a:prstGeom>
          <a:noFill/>
        </p:spPr>
        <p:txBody>
          <a:bodyPr wrap="square">
            <a:spAutoFit/>
          </a:bodyPr>
          <a:lstStyle/>
          <a:p>
            <a:pPr>
              <a:defRPr/>
            </a:pPr>
            <a:r>
              <a:rPr lang="en-GB" sz="2400" dirty="0"/>
              <a:t>Muscle movements or noises which the person can’t help doing.</a:t>
            </a:r>
          </a:p>
          <a:p>
            <a:pPr>
              <a:defRPr/>
            </a:pPr>
            <a:endParaRPr lang="en-GB" sz="2400" dirty="0"/>
          </a:p>
          <a:p>
            <a:pPr>
              <a:defRPr/>
            </a:pPr>
            <a:r>
              <a:rPr lang="en-GB" sz="2400" dirty="0"/>
              <a:t>Tics can be fast.</a:t>
            </a:r>
          </a:p>
          <a:p>
            <a:pPr>
              <a:defRPr/>
            </a:pPr>
            <a:endParaRPr lang="en-GB" sz="2400" dirty="0"/>
          </a:p>
          <a:p>
            <a:pPr>
              <a:defRPr/>
            </a:pPr>
            <a:r>
              <a:rPr lang="en-GB" sz="2400" dirty="0"/>
              <a:t>They can happen again and again.</a:t>
            </a:r>
          </a:p>
          <a:p>
            <a:pPr>
              <a:defRPr/>
            </a:pPr>
            <a:endParaRPr lang="en-GB" sz="2400" dirty="0"/>
          </a:p>
          <a:p>
            <a:pPr>
              <a:defRPr/>
            </a:pPr>
            <a:r>
              <a:rPr lang="en-GB" sz="2400" dirty="0"/>
              <a:t>Tics can change.</a:t>
            </a:r>
          </a:p>
          <a:p>
            <a:pPr>
              <a:defRPr/>
            </a:pPr>
            <a:endParaRPr lang="en-GB" sz="2400" dirty="0"/>
          </a:p>
          <a:p>
            <a:pPr>
              <a:defRPr/>
            </a:pPr>
            <a:r>
              <a:rPr lang="en-GB" sz="2400" dirty="0"/>
              <a:t>People with Tourette Syndrome are not doing them on purpose.</a:t>
            </a:r>
          </a:p>
        </p:txBody>
      </p:sp>
    </p:spTree>
    <p:extLst>
      <p:ext uri="{BB962C8B-B14F-4D97-AF65-F5344CB8AC3E}">
        <p14:creationId xmlns:p14="http://schemas.microsoft.com/office/powerpoint/2010/main" val="314054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500000">
            <a:off x="5033961" y="4321175"/>
            <a:ext cx="2617787" cy="400050"/>
          </a:xfrm>
          <a:prstGeom prst="rect">
            <a:avLst/>
          </a:prstGeom>
          <a:solidFill>
            <a:schemeClr val="accent6">
              <a:lumMod val="60000"/>
              <a:lumOff val="40000"/>
            </a:schemeClr>
          </a:solidFill>
        </p:spPr>
        <p:txBody>
          <a:bodyPr>
            <a:spAutoFit/>
          </a:bodyPr>
          <a:lstStyle/>
          <a:p>
            <a:pPr eaLnBrk="1" fontAlgn="auto" hangingPunct="1">
              <a:spcBef>
                <a:spcPts val="0"/>
              </a:spcBef>
              <a:spcAft>
                <a:spcPts val="0"/>
              </a:spcAft>
              <a:defRPr/>
            </a:pPr>
            <a:r>
              <a:rPr lang="en-GB" sz="2000" dirty="0">
                <a:latin typeface="Lucida Console" pitchFamily="49" charset="0"/>
              </a:rPr>
              <a:t>twirling</a:t>
            </a:r>
            <a:endParaRPr lang="en-GB" sz="2000" dirty="0">
              <a:latin typeface="+mn-lt"/>
            </a:endParaRPr>
          </a:p>
        </p:txBody>
      </p:sp>
      <p:sp>
        <p:nvSpPr>
          <p:cNvPr id="4" name="TextBox 3"/>
          <p:cNvSpPr txBox="1"/>
          <p:nvPr/>
        </p:nvSpPr>
        <p:spPr>
          <a:xfrm>
            <a:off x="571500" y="2703513"/>
            <a:ext cx="7042150" cy="4154487"/>
          </a:xfrm>
          <a:prstGeom prst="rect">
            <a:avLst/>
          </a:prstGeom>
          <a:noFill/>
        </p:spPr>
        <p:txBody>
          <a:bodyPr wrap="square">
            <a:spAutoFit/>
          </a:bodyPr>
          <a:lstStyle/>
          <a:p>
            <a:pPr eaLnBrk="1" fontAlgn="auto" hangingPunct="1">
              <a:spcBef>
                <a:spcPts val="0"/>
              </a:spcBef>
              <a:spcAft>
                <a:spcPts val="0"/>
              </a:spcAft>
              <a:defRPr/>
            </a:pPr>
            <a:r>
              <a:rPr lang="en-GB" sz="4000" dirty="0">
                <a:solidFill>
                  <a:schemeClr val="accent6">
                    <a:lumMod val="60000"/>
                    <a:lumOff val="40000"/>
                  </a:schemeClr>
                </a:solidFill>
                <a:latin typeface="Lucida Console" pitchFamily="49" charset="0"/>
              </a:rPr>
              <a:t>Blinking</a:t>
            </a:r>
            <a:endParaRPr lang="en-GB" sz="2000" dirty="0">
              <a:latin typeface="Lucida Console" pitchFamily="49" charset="0"/>
            </a:endParaRPr>
          </a:p>
          <a:p>
            <a:pPr eaLnBrk="1" fontAlgn="auto" hangingPunct="1">
              <a:spcBef>
                <a:spcPts val="0"/>
              </a:spcBef>
              <a:spcAft>
                <a:spcPts val="0"/>
              </a:spcAft>
              <a:defRPr/>
            </a:pPr>
            <a:endParaRPr lang="en-GB" sz="2000" dirty="0">
              <a:latin typeface="Lucida Console" pitchFamily="49" charset="0"/>
            </a:endParaRPr>
          </a:p>
          <a:p>
            <a:pPr eaLnBrk="1" fontAlgn="auto" hangingPunct="1">
              <a:spcBef>
                <a:spcPts val="0"/>
              </a:spcBef>
              <a:spcAft>
                <a:spcPts val="0"/>
              </a:spcAft>
              <a:defRPr/>
            </a:pPr>
            <a:endParaRPr lang="en-GB" sz="2000" dirty="0">
              <a:solidFill>
                <a:schemeClr val="accent5"/>
              </a:solidFill>
              <a:latin typeface="Lucida Console" pitchFamily="49" charset="0"/>
            </a:endParaRPr>
          </a:p>
          <a:p>
            <a:pPr eaLnBrk="1" fontAlgn="auto" hangingPunct="1">
              <a:spcBef>
                <a:spcPts val="0"/>
              </a:spcBef>
              <a:spcAft>
                <a:spcPts val="0"/>
              </a:spcAft>
              <a:defRPr/>
            </a:pPr>
            <a:r>
              <a:rPr lang="en-GB" sz="2000" dirty="0">
                <a:latin typeface="Charlemagne Std" pitchFamily="50" charset="0"/>
              </a:rPr>
              <a:t>		      sniffing</a:t>
            </a:r>
            <a:r>
              <a:rPr lang="en-GB" sz="2000" dirty="0">
                <a:latin typeface="Lucida Console" pitchFamily="49" charset="0"/>
              </a:rPr>
              <a:t>,</a:t>
            </a:r>
            <a:r>
              <a:rPr lang="en-GB" sz="2000" dirty="0">
                <a:latin typeface="Charlemagne Std" pitchFamily="50" charset="0"/>
              </a:rPr>
              <a:t> </a:t>
            </a:r>
            <a:r>
              <a:rPr lang="en-GB" sz="2000" dirty="0" err="1">
                <a:latin typeface="Charlemagne Std" pitchFamily="50" charset="0"/>
              </a:rPr>
              <a:t>sn</a:t>
            </a:r>
            <a:r>
              <a:rPr lang="en-GB" sz="2000" dirty="0">
                <a:latin typeface="Lucida Console" pitchFamily="49" charset="0"/>
              </a:rPr>
              <a:t>,</a:t>
            </a:r>
            <a:r>
              <a:rPr lang="en-GB" sz="2000" dirty="0">
                <a:latin typeface="Charlemagne Std" pitchFamily="50" charset="0"/>
              </a:rPr>
              <a:t> </a:t>
            </a:r>
            <a:r>
              <a:rPr lang="en-GB" sz="2000" dirty="0" err="1">
                <a:latin typeface="Charlemagne Std" pitchFamily="50" charset="0"/>
              </a:rPr>
              <a:t>sn</a:t>
            </a:r>
            <a:r>
              <a:rPr lang="en-GB" sz="2000" dirty="0">
                <a:latin typeface="Lucida Console" pitchFamily="49" charset="0"/>
              </a:rPr>
              <a:t>       ,, ,, ,,, </a:t>
            </a:r>
          </a:p>
          <a:p>
            <a:pPr eaLnBrk="1" fontAlgn="auto" hangingPunct="1">
              <a:spcBef>
                <a:spcPts val="0"/>
              </a:spcBef>
              <a:spcAft>
                <a:spcPts val="0"/>
              </a:spcAft>
              <a:defRPr/>
            </a:pPr>
            <a:r>
              <a:rPr lang="en-GB" sz="2000" dirty="0">
                <a:solidFill>
                  <a:schemeClr val="accent5">
                    <a:lumMod val="60000"/>
                    <a:lumOff val="40000"/>
                  </a:schemeClr>
                </a:solidFill>
                <a:latin typeface="Lucida Console" pitchFamily="49" charset="0"/>
              </a:rPr>
              <a:t>hair flicking</a:t>
            </a:r>
            <a:endParaRPr lang="en-GB" sz="2000" dirty="0">
              <a:latin typeface="Lucida Console" pitchFamily="49" charset="0"/>
            </a:endParaRPr>
          </a:p>
          <a:p>
            <a:pPr eaLnBrk="1" fontAlgn="auto" hangingPunct="1">
              <a:spcBef>
                <a:spcPts val="0"/>
              </a:spcBef>
              <a:spcAft>
                <a:spcPts val="0"/>
              </a:spcAft>
              <a:defRPr/>
            </a:pPr>
            <a:r>
              <a:rPr lang="en-GB" sz="2000" dirty="0">
                <a:latin typeface="Lucida Console" pitchFamily="49" charset="0"/>
              </a:rPr>
              <a:t>,,,,,,,, clicking, </a:t>
            </a:r>
            <a:r>
              <a:rPr lang="en-GB" sz="2000" spc="300" baseline="30000" dirty="0" err="1">
                <a:latin typeface="Lucida Console" pitchFamily="49" charset="0"/>
              </a:rPr>
              <a:t>AHEM</a:t>
            </a:r>
            <a:r>
              <a:rPr lang="en-GB" sz="2000" spc="300" dirty="0" err="1">
                <a:latin typeface="Lucida Console" pitchFamily="49" charset="0"/>
              </a:rPr>
              <a:t>clearing</a:t>
            </a:r>
            <a:r>
              <a:rPr lang="en-GB" sz="2000" spc="300" dirty="0">
                <a:latin typeface="Lucida Console" pitchFamily="49" charset="0"/>
              </a:rPr>
              <a:t> your </a:t>
            </a:r>
            <a:r>
              <a:rPr lang="en-GB" sz="2000" spc="300" dirty="0" err="1">
                <a:latin typeface="Lucida Console" pitchFamily="49" charset="0"/>
              </a:rPr>
              <a:t>throat</a:t>
            </a:r>
            <a:r>
              <a:rPr lang="en-GB" sz="2000" spc="300" baseline="30000" dirty="0" err="1">
                <a:latin typeface="Lucida Console" pitchFamily="49" charset="0"/>
              </a:rPr>
              <a:t>AHEM</a:t>
            </a:r>
            <a:r>
              <a:rPr lang="en-GB" sz="2000" spc="300" dirty="0">
                <a:latin typeface="Lucida Console" pitchFamily="49" charset="0"/>
              </a:rPr>
              <a:t>  </a:t>
            </a:r>
            <a:r>
              <a:rPr lang="en-GB" sz="2000" dirty="0">
                <a:latin typeface="Lucida Console" pitchFamily="49" charset="0"/>
              </a:rPr>
              <a:t>saying the same word </a:t>
            </a:r>
            <a:r>
              <a:rPr lang="en-GB" sz="1400" dirty="0">
                <a:latin typeface="Lucida Console" pitchFamily="49" charset="0"/>
              </a:rPr>
              <a:t>over and over </a:t>
            </a:r>
            <a:r>
              <a:rPr lang="en-GB" sz="1400" dirty="0" err="1">
                <a:latin typeface="Lucida Console" pitchFamily="49" charset="0"/>
              </a:rPr>
              <a:t>over</a:t>
            </a:r>
            <a:r>
              <a:rPr lang="en-GB" sz="1400" dirty="0">
                <a:latin typeface="Lucida Console" pitchFamily="49" charset="0"/>
              </a:rPr>
              <a:t> and over </a:t>
            </a:r>
            <a:r>
              <a:rPr lang="en-GB" sz="1400" dirty="0" err="1">
                <a:latin typeface="Lucida Console" pitchFamily="49" charset="0"/>
              </a:rPr>
              <a:t>over</a:t>
            </a:r>
            <a:r>
              <a:rPr lang="en-GB" sz="1400" dirty="0">
                <a:latin typeface="Lucida Console" pitchFamily="49" charset="0"/>
              </a:rPr>
              <a:t> and over </a:t>
            </a:r>
            <a:r>
              <a:rPr lang="en-GB" sz="1400" dirty="0" err="1">
                <a:latin typeface="Lucida Console" pitchFamily="49" charset="0"/>
              </a:rPr>
              <a:t>over</a:t>
            </a:r>
            <a:r>
              <a:rPr lang="en-GB" sz="1400" dirty="0">
                <a:latin typeface="Lucida Console" pitchFamily="49" charset="0"/>
              </a:rPr>
              <a:t> and </a:t>
            </a:r>
            <a:r>
              <a:rPr lang="en-GB" sz="1600" dirty="0">
                <a:latin typeface="Lucida Console" pitchFamily="49" charset="0"/>
              </a:rPr>
              <a:t>over </a:t>
            </a:r>
            <a:r>
              <a:rPr lang="en-GB" sz="1600" dirty="0" err="1">
                <a:latin typeface="Lucida Console" pitchFamily="49" charset="0"/>
              </a:rPr>
              <a:t>over</a:t>
            </a:r>
            <a:r>
              <a:rPr lang="en-GB" sz="1600" dirty="0">
                <a:latin typeface="Lucida Console" pitchFamily="49" charset="0"/>
              </a:rPr>
              <a:t> and over </a:t>
            </a:r>
            <a:r>
              <a:rPr lang="en-GB" sz="1600" dirty="0" err="1">
                <a:latin typeface="Lucida Console" pitchFamily="49" charset="0"/>
              </a:rPr>
              <a:t>over</a:t>
            </a:r>
            <a:r>
              <a:rPr lang="en-GB" sz="1600" dirty="0">
                <a:latin typeface="Lucida Console" pitchFamily="49" charset="0"/>
              </a:rPr>
              <a:t> and over </a:t>
            </a:r>
            <a:r>
              <a:rPr lang="en-GB" sz="1600" dirty="0" err="1">
                <a:latin typeface="Lucida Console" pitchFamily="49" charset="0"/>
              </a:rPr>
              <a:t>over</a:t>
            </a:r>
            <a:r>
              <a:rPr lang="en-GB" sz="1600" dirty="0">
                <a:latin typeface="Lucida Console" pitchFamily="49" charset="0"/>
              </a:rPr>
              <a:t> and over </a:t>
            </a:r>
            <a:r>
              <a:rPr lang="en-GB" sz="1600" dirty="0" err="1">
                <a:latin typeface="Lucida Console" pitchFamily="49" charset="0"/>
              </a:rPr>
              <a:t>over</a:t>
            </a:r>
            <a:r>
              <a:rPr lang="en-GB" sz="1600" dirty="0">
                <a:latin typeface="Lucida Console" pitchFamily="49" charset="0"/>
              </a:rPr>
              <a:t> </a:t>
            </a:r>
            <a:r>
              <a:rPr lang="en-GB" dirty="0">
                <a:latin typeface="Lucida Console" pitchFamily="49" charset="0"/>
              </a:rPr>
              <a:t>and over </a:t>
            </a:r>
            <a:r>
              <a:rPr lang="en-GB" dirty="0" err="1">
                <a:latin typeface="Lucida Console" pitchFamily="49" charset="0"/>
              </a:rPr>
              <a:t>over</a:t>
            </a:r>
            <a:r>
              <a:rPr lang="en-GB" dirty="0">
                <a:latin typeface="Lucida Console" pitchFamily="49" charset="0"/>
              </a:rPr>
              <a:t> and over </a:t>
            </a:r>
            <a:r>
              <a:rPr lang="en-GB" dirty="0" err="1">
                <a:latin typeface="Lucida Console" pitchFamily="49" charset="0"/>
              </a:rPr>
              <a:t>over</a:t>
            </a:r>
            <a:r>
              <a:rPr lang="en-GB" dirty="0">
                <a:latin typeface="Lucida Console" pitchFamily="49" charset="0"/>
              </a:rPr>
              <a:t> and over </a:t>
            </a:r>
            <a:r>
              <a:rPr lang="en-GB" dirty="0" err="1">
                <a:latin typeface="Lucida Console" pitchFamily="49" charset="0"/>
              </a:rPr>
              <a:t>over</a:t>
            </a:r>
            <a:r>
              <a:rPr lang="en-GB" dirty="0">
                <a:latin typeface="Lucida Console" pitchFamily="49" charset="0"/>
              </a:rPr>
              <a:t> and over </a:t>
            </a:r>
            <a:r>
              <a:rPr lang="en-GB" dirty="0" err="1">
                <a:latin typeface="Lucida Console" pitchFamily="49" charset="0"/>
              </a:rPr>
              <a:t>over</a:t>
            </a:r>
            <a:r>
              <a:rPr lang="en-GB" dirty="0">
                <a:latin typeface="Lucida Console" pitchFamily="49" charset="0"/>
              </a:rPr>
              <a:t> and over </a:t>
            </a:r>
            <a:r>
              <a:rPr lang="en-GB" dirty="0" err="1">
                <a:latin typeface="Lucida Console" pitchFamily="49" charset="0"/>
              </a:rPr>
              <a:t>over</a:t>
            </a:r>
            <a:r>
              <a:rPr lang="en-GB" dirty="0">
                <a:latin typeface="Lucida Console" pitchFamily="49" charset="0"/>
              </a:rPr>
              <a:t> and over </a:t>
            </a:r>
            <a:r>
              <a:rPr lang="en-GB" dirty="0" err="1">
                <a:latin typeface="Lucida Console" pitchFamily="49" charset="0"/>
              </a:rPr>
              <a:t>over</a:t>
            </a:r>
            <a:r>
              <a:rPr lang="en-GB" dirty="0">
                <a:latin typeface="Lucida Console" pitchFamily="49" charset="0"/>
              </a:rPr>
              <a:t> and over </a:t>
            </a:r>
            <a:r>
              <a:rPr lang="en-GB" dirty="0" err="1">
                <a:latin typeface="Lucida Console" pitchFamily="49" charset="0"/>
              </a:rPr>
              <a:t>over</a:t>
            </a:r>
            <a:r>
              <a:rPr lang="en-GB" dirty="0">
                <a:latin typeface="Lucida Console" pitchFamily="49" charset="0"/>
              </a:rPr>
              <a:t> and over </a:t>
            </a:r>
            <a:r>
              <a:rPr lang="en-GB" sz="2000" dirty="0">
                <a:latin typeface="Lucida Console" pitchFamily="49" charset="0"/>
              </a:rPr>
              <a:t>AND OVER AND OVER </a:t>
            </a:r>
            <a:r>
              <a:rPr lang="en-GB" sz="2400" dirty="0">
                <a:latin typeface="Lucida Console" pitchFamily="49" charset="0"/>
              </a:rPr>
              <a:t>AND OVER </a:t>
            </a:r>
            <a:r>
              <a:rPr lang="en-GB" sz="2800" dirty="0">
                <a:latin typeface="Lucida Console" pitchFamily="49" charset="0"/>
              </a:rPr>
              <a:t>AND</a:t>
            </a:r>
            <a:r>
              <a:rPr lang="en-GB" dirty="0">
                <a:latin typeface="Lucida Console" pitchFamily="49" charset="0"/>
              </a:rPr>
              <a:t> </a:t>
            </a:r>
            <a:r>
              <a:rPr lang="en-GB" sz="3200" dirty="0">
                <a:latin typeface="Lucida Console" pitchFamily="49" charset="0"/>
              </a:rPr>
              <a:t>OVER AND OVE</a:t>
            </a:r>
            <a:endParaRPr lang="en-GB" sz="3200" dirty="0">
              <a:latin typeface="+mn-lt"/>
            </a:endParaRPr>
          </a:p>
        </p:txBody>
      </p:sp>
      <p:sp>
        <p:nvSpPr>
          <p:cNvPr id="11267" name="TextBox 1"/>
          <p:cNvSpPr txBox="1">
            <a:spLocks noChangeArrowheads="1"/>
          </p:cNvSpPr>
          <p:nvPr/>
        </p:nvSpPr>
        <p:spPr bwMode="auto">
          <a:xfrm>
            <a:off x="434975" y="1019474"/>
            <a:ext cx="7786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Some examples of tics</a:t>
            </a:r>
          </a:p>
        </p:txBody>
      </p:sp>
      <p:sp>
        <p:nvSpPr>
          <p:cNvPr id="5" name="TextBox 4"/>
          <p:cNvSpPr txBox="1"/>
          <p:nvPr/>
        </p:nvSpPr>
        <p:spPr>
          <a:xfrm>
            <a:off x="6622269" y="2714625"/>
            <a:ext cx="2000250" cy="646113"/>
          </a:xfrm>
          <a:prstGeom prst="rect">
            <a:avLst/>
          </a:prstGeom>
          <a:noFill/>
        </p:spPr>
        <p:txBody>
          <a:bodyPr>
            <a:spAutoFit/>
          </a:bodyPr>
          <a:lstStyle/>
          <a:p>
            <a:pPr eaLnBrk="1" fontAlgn="auto" hangingPunct="1">
              <a:spcBef>
                <a:spcPts val="0"/>
              </a:spcBef>
              <a:spcAft>
                <a:spcPts val="0"/>
              </a:spcAft>
              <a:defRPr/>
            </a:pPr>
            <a:r>
              <a:rPr lang="en-GB" dirty="0">
                <a:solidFill>
                  <a:schemeClr val="accent5"/>
                </a:solidFill>
                <a:latin typeface="Lucida Console" pitchFamily="49" charset="0"/>
              </a:rPr>
              <a:t>Shrugging</a:t>
            </a:r>
          </a:p>
          <a:p>
            <a:pPr eaLnBrk="1" fontAlgn="auto" hangingPunct="1">
              <a:spcBef>
                <a:spcPts val="0"/>
              </a:spcBef>
              <a:spcAft>
                <a:spcPts val="0"/>
              </a:spcAft>
              <a:defRPr/>
            </a:pPr>
            <a:endParaRPr lang="en-GB" dirty="0">
              <a:latin typeface="+mn-lt"/>
            </a:endParaRPr>
          </a:p>
        </p:txBody>
      </p:sp>
      <p:sp>
        <p:nvSpPr>
          <p:cNvPr id="9" name="TextBox 8"/>
          <p:cNvSpPr txBox="1"/>
          <p:nvPr/>
        </p:nvSpPr>
        <p:spPr>
          <a:xfrm>
            <a:off x="3500436" y="1929607"/>
            <a:ext cx="3500437" cy="830262"/>
          </a:xfrm>
          <a:prstGeom prst="rect">
            <a:avLst/>
          </a:prstGeom>
          <a:noFill/>
        </p:spPr>
        <p:txBody>
          <a:bodyPr>
            <a:spAutoFit/>
          </a:bodyPr>
          <a:lstStyle/>
          <a:p>
            <a:pPr eaLnBrk="1" fontAlgn="auto" hangingPunct="1">
              <a:spcBef>
                <a:spcPts val="0"/>
              </a:spcBef>
              <a:spcAft>
                <a:spcPts val="0"/>
              </a:spcAft>
              <a:defRPr/>
            </a:pPr>
            <a:r>
              <a:rPr lang="en-GB" sz="4800" normalizeH="1" dirty="0">
                <a:latin typeface="Perpetua Titling MT" pitchFamily="18" charset="0"/>
              </a:rPr>
              <a:t>jumping</a:t>
            </a:r>
          </a:p>
        </p:txBody>
      </p:sp>
      <p:sp>
        <p:nvSpPr>
          <p:cNvPr id="10" name="TextBox 9"/>
          <p:cNvSpPr txBox="1">
            <a:spLocks noChangeArrowheads="1"/>
          </p:cNvSpPr>
          <p:nvPr/>
        </p:nvSpPr>
        <p:spPr bwMode="auto">
          <a:xfrm>
            <a:off x="785813" y="3500438"/>
            <a:ext cx="242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Lucida Console" panose="020B0609040504020204" pitchFamily="49" charset="0"/>
              </a:rPr>
              <a:t>touching</a:t>
            </a:r>
            <a:endParaRPr lang="en-GB" altLang="en-US"/>
          </a:p>
        </p:txBody>
      </p:sp>
      <p:sp>
        <p:nvSpPr>
          <p:cNvPr id="11" name="TextBox 10"/>
          <p:cNvSpPr txBox="1"/>
          <p:nvPr/>
        </p:nvSpPr>
        <p:spPr>
          <a:xfrm>
            <a:off x="7854688" y="3256773"/>
            <a:ext cx="485518" cy="2357454"/>
          </a:xfrm>
          <a:prstGeom prst="rect">
            <a:avLst/>
          </a:prstGeom>
          <a:noFill/>
        </p:spPr>
        <p:txBody>
          <a:bodyPr vert="wordArtVert">
            <a:spAutoFit/>
          </a:bodyPr>
          <a:lstStyle/>
          <a:p>
            <a:pPr eaLnBrk="1" fontAlgn="auto" hangingPunct="1">
              <a:spcBef>
                <a:spcPts val="0"/>
              </a:spcBef>
              <a:spcAft>
                <a:spcPts val="0"/>
              </a:spcAft>
              <a:defRPr/>
            </a:pPr>
            <a:r>
              <a:rPr lang="en-GB" dirty="0">
                <a:latin typeface="Lucida Console" pitchFamily="49" charset="0"/>
              </a:rPr>
              <a:t>nodding</a:t>
            </a:r>
            <a:endParaRPr lang="en-GB" dirty="0">
              <a:latin typeface="+mn-lt"/>
            </a:endParaRPr>
          </a:p>
        </p:txBody>
      </p:sp>
      <p:sp>
        <p:nvSpPr>
          <p:cNvPr id="13" name="Rectangle 12"/>
          <p:cNvSpPr>
            <a:spLocks noChangeArrowheads="1"/>
          </p:cNvSpPr>
          <p:nvPr/>
        </p:nvSpPr>
        <p:spPr bwMode="auto">
          <a:xfrm>
            <a:off x="3497001" y="2807494"/>
            <a:ext cx="4429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6000" b="1" dirty="0">
                <a:latin typeface="Lucida Console" panose="020B0609040504020204" pitchFamily="49" charset="0"/>
              </a:rPr>
              <a:t>Coughing</a:t>
            </a:r>
            <a:endParaRPr lang="en-GB" altLang="en-US" sz="6000" b="1" dirty="0"/>
          </a:p>
        </p:txBody>
      </p:sp>
    </p:spTree>
    <p:extLst>
      <p:ext uri="{BB962C8B-B14F-4D97-AF65-F5344CB8AC3E}">
        <p14:creationId xmlns:p14="http://schemas.microsoft.com/office/powerpoint/2010/main" val="553732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72359" y="1741438"/>
            <a:ext cx="7730868"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latin typeface="+mn-lt"/>
              </a:rPr>
              <a:t>This is just another type of tic (the one everyone knows about).</a:t>
            </a:r>
          </a:p>
          <a:p>
            <a:pPr eaLnBrk="1" hangingPunct="1"/>
            <a:endParaRPr lang="en-GB" altLang="en-US" sz="2400" dirty="0">
              <a:latin typeface="+mn-lt"/>
            </a:endParaRPr>
          </a:p>
          <a:p>
            <a:pPr eaLnBrk="1" hangingPunct="1"/>
            <a:r>
              <a:rPr lang="en-GB" altLang="en-US" sz="2400" dirty="0">
                <a:latin typeface="+mn-lt"/>
              </a:rPr>
              <a:t>It’s uncommon in children with TS, in fact ...</a:t>
            </a:r>
          </a:p>
          <a:p>
            <a:pPr eaLnBrk="1" hangingPunct="1"/>
            <a:r>
              <a:rPr lang="en-GB" altLang="en-US" sz="2400" dirty="0">
                <a:latin typeface="+mn-lt"/>
              </a:rPr>
              <a:t>... only approximately 10% of children with </a:t>
            </a:r>
          </a:p>
          <a:p>
            <a:pPr eaLnBrk="1" hangingPunct="1"/>
            <a:r>
              <a:rPr lang="en-GB" altLang="en-US" sz="2400" dirty="0">
                <a:latin typeface="+mn-lt"/>
              </a:rPr>
              <a:t>TS have it.</a:t>
            </a:r>
          </a:p>
          <a:p>
            <a:pPr eaLnBrk="1" hangingPunct="1"/>
            <a:endParaRPr lang="en-GB" altLang="en-US" sz="2400" dirty="0">
              <a:latin typeface="+mn-lt"/>
            </a:endParaRPr>
          </a:p>
          <a:p>
            <a:pPr eaLnBrk="1" hangingPunct="1"/>
            <a:r>
              <a:rPr lang="en-GB" altLang="en-US" sz="2400" dirty="0">
                <a:latin typeface="+mn-lt"/>
              </a:rPr>
              <a:t>The name for this type of tic is “</a:t>
            </a:r>
            <a:r>
              <a:rPr lang="en-GB" altLang="en-US" sz="2400" dirty="0" err="1">
                <a:latin typeface="+mn-lt"/>
              </a:rPr>
              <a:t>coprolalia</a:t>
            </a:r>
            <a:r>
              <a:rPr lang="en-GB" altLang="en-US" sz="2400" dirty="0">
                <a:latin typeface="+mn-lt"/>
              </a:rPr>
              <a:t>” </a:t>
            </a:r>
          </a:p>
          <a:p>
            <a:pPr eaLnBrk="1" hangingPunct="1"/>
            <a:r>
              <a:rPr lang="en-GB" altLang="en-US" sz="2400" dirty="0">
                <a:latin typeface="+mn-lt"/>
              </a:rPr>
              <a:t>(cop – row – LA – lee – </a:t>
            </a:r>
            <a:r>
              <a:rPr lang="en-GB" altLang="en-US" sz="2400" dirty="0" err="1">
                <a:latin typeface="+mn-lt"/>
              </a:rPr>
              <a:t>ya</a:t>
            </a:r>
            <a:r>
              <a:rPr lang="en-GB" altLang="en-US" sz="2400" dirty="0">
                <a:latin typeface="+mn-lt"/>
              </a:rPr>
              <a:t>).</a:t>
            </a:r>
          </a:p>
          <a:p>
            <a:pPr eaLnBrk="1" hangingPunct="1"/>
            <a:endParaRPr lang="en-GB" altLang="en-US" sz="2400" dirty="0">
              <a:latin typeface="+mn-lt"/>
            </a:endParaRPr>
          </a:p>
          <a:p>
            <a:pPr eaLnBrk="1" hangingPunct="1"/>
            <a:r>
              <a:rPr lang="en-GB" altLang="en-US" sz="2400" dirty="0">
                <a:latin typeface="+mn-lt"/>
              </a:rPr>
              <a:t>We must remember that a swearing tic has no intentional meaning. Speak to an adult if you are worried by this. </a:t>
            </a:r>
          </a:p>
          <a:p>
            <a:pPr eaLnBrk="1" hangingPunct="1"/>
            <a:endParaRPr lang="en-GB" altLang="en-US" sz="1500" dirty="0">
              <a:latin typeface="Lucida Console" panose="020B0609040504020204" pitchFamily="49" charset="0"/>
            </a:endParaRPr>
          </a:p>
        </p:txBody>
      </p:sp>
      <p:sp>
        <p:nvSpPr>
          <p:cNvPr id="3" name="TextBox 1"/>
          <p:cNvSpPr txBox="1">
            <a:spLocks noChangeArrowheads="1"/>
          </p:cNvSpPr>
          <p:nvPr/>
        </p:nvSpPr>
        <p:spPr bwMode="auto">
          <a:xfrm>
            <a:off x="905133" y="956448"/>
            <a:ext cx="69434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The        swearing tic</a:t>
            </a:r>
          </a:p>
        </p:txBody>
      </p:sp>
      <p:sp>
        <p:nvSpPr>
          <p:cNvPr id="5" name="Explosion 1 4"/>
          <p:cNvSpPr/>
          <p:nvPr/>
        </p:nvSpPr>
        <p:spPr>
          <a:xfrm>
            <a:off x="2987387" y="956447"/>
            <a:ext cx="891886" cy="76944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graphicFrame>
        <p:nvGraphicFramePr>
          <p:cNvPr id="7" name="Chart 6"/>
          <p:cNvGraphicFramePr/>
          <p:nvPr>
            <p:extLst>
              <p:ext uri="{D42A27DB-BD31-4B8C-83A1-F6EECF244321}">
                <p14:modId xmlns:p14="http://schemas.microsoft.com/office/powerpoint/2010/main" val="353423226"/>
              </p:ext>
            </p:extLst>
          </p:nvPr>
        </p:nvGraphicFramePr>
        <p:xfrm>
          <a:off x="5961527" y="1514762"/>
          <a:ext cx="4046696" cy="3915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276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8464" y="1471587"/>
            <a:ext cx="4875610" cy="769441"/>
          </a:xfrm>
          <a:prstGeom prst="rect">
            <a:avLst/>
          </a:prstGeom>
          <a:noFill/>
        </p:spPr>
        <p:txBody>
          <a:bodyPr>
            <a:spAutoFit/>
          </a:bodyPr>
          <a:lstStyle/>
          <a:p>
            <a:pPr>
              <a:defRPr/>
            </a:pPr>
            <a:r>
              <a:rPr lang="en-GB" sz="4400" dirty="0">
                <a:latin typeface="Calibri" panose="020F0502020204030204" pitchFamily="34" charset="0"/>
                <a:cs typeface="Calibri" panose="020F0502020204030204" pitchFamily="34" charset="0"/>
              </a:rPr>
              <a:t>Other Symptoms</a:t>
            </a:r>
          </a:p>
        </p:txBody>
      </p:sp>
      <p:sp>
        <p:nvSpPr>
          <p:cNvPr id="3" name="TextBox 2"/>
          <p:cNvSpPr txBox="1"/>
          <p:nvPr/>
        </p:nvSpPr>
        <p:spPr>
          <a:xfrm>
            <a:off x="1061374" y="2813513"/>
            <a:ext cx="5384164" cy="2677656"/>
          </a:xfrm>
          <a:prstGeom prst="rect">
            <a:avLst/>
          </a:prstGeom>
          <a:noFill/>
        </p:spPr>
        <p:txBody>
          <a:bodyPr wrap="square">
            <a:spAutoFit/>
          </a:bodyPr>
          <a:lstStyle/>
          <a:p>
            <a:pPr>
              <a:defRPr/>
            </a:pPr>
            <a:r>
              <a:rPr lang="en-GB" sz="2400" dirty="0">
                <a:latin typeface="Calibri" panose="020F0502020204030204" pitchFamily="34" charset="0"/>
                <a:cs typeface="Calibri" panose="020F0502020204030204" pitchFamily="34" charset="0"/>
              </a:rPr>
              <a:t>People with TS often have other symptoms alongside their tics that we cant’s see. One of the most common of these is worrying thoughts or the feeling that something terrible might happen. These can be very hard to explain and may need your understanding. </a:t>
            </a:r>
          </a:p>
        </p:txBody>
      </p:sp>
      <p:pic>
        <p:nvPicPr>
          <p:cNvPr id="1026" name="Picture 2" descr="Framed Emoji Print - Worried with Sweat Face (Picture Post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538" y="2813513"/>
            <a:ext cx="2264352" cy="226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14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88901" y="1022919"/>
            <a:ext cx="58400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Tics </a:t>
            </a:r>
            <a:r>
              <a:rPr lang="en-GB" altLang="en-US" sz="7200" dirty="0">
                <a:latin typeface="Calibri" panose="020F0502020204030204" pitchFamily="34" charset="0"/>
                <a:cs typeface="Calibri" panose="020F0502020204030204" pitchFamily="34" charset="0"/>
              </a:rPr>
              <a:t>wax</a:t>
            </a:r>
            <a:r>
              <a:rPr lang="en-GB" altLang="en-US" sz="4400" dirty="0">
                <a:latin typeface="Calibri" panose="020F0502020204030204" pitchFamily="34" charset="0"/>
                <a:cs typeface="Calibri" panose="020F0502020204030204" pitchFamily="34" charset="0"/>
              </a:rPr>
              <a:t> and </a:t>
            </a:r>
            <a:r>
              <a:rPr lang="en-GB" altLang="en-US" sz="2800" dirty="0">
                <a:latin typeface="Calibri" panose="020F0502020204030204" pitchFamily="34" charset="0"/>
                <a:cs typeface="Calibri" panose="020F0502020204030204" pitchFamily="34" charset="0"/>
              </a:rPr>
              <a:t>wane</a:t>
            </a:r>
          </a:p>
        </p:txBody>
      </p:sp>
      <p:sp>
        <p:nvSpPr>
          <p:cNvPr id="3" name="TextBox 2"/>
          <p:cNvSpPr txBox="1"/>
          <p:nvPr/>
        </p:nvSpPr>
        <p:spPr>
          <a:xfrm>
            <a:off x="788901" y="2727732"/>
            <a:ext cx="4875610" cy="2539157"/>
          </a:xfrm>
          <a:prstGeom prst="rect">
            <a:avLst/>
          </a:prstGeom>
          <a:noFill/>
        </p:spPr>
        <p:txBody>
          <a:bodyPr>
            <a:spAutoFit/>
          </a:bodyPr>
          <a:lstStyle/>
          <a:p>
            <a:pPr>
              <a:defRPr/>
            </a:pPr>
            <a:r>
              <a:rPr lang="en-GB" sz="2400" dirty="0"/>
              <a:t>They come and go.</a:t>
            </a:r>
          </a:p>
          <a:p>
            <a:pPr>
              <a:defRPr/>
            </a:pPr>
            <a:endParaRPr lang="en-GB" sz="2400" dirty="0"/>
          </a:p>
          <a:p>
            <a:pPr>
              <a:defRPr/>
            </a:pPr>
            <a:r>
              <a:rPr lang="en-GB" sz="2400" dirty="0"/>
              <a:t>They change in how severe they are …</a:t>
            </a:r>
          </a:p>
          <a:p>
            <a:pPr>
              <a:defRPr/>
            </a:pPr>
            <a:endParaRPr lang="en-GB" sz="2400" dirty="0"/>
          </a:p>
          <a:p>
            <a:pPr>
              <a:defRPr/>
            </a:pPr>
            <a:r>
              <a:rPr lang="en-GB" sz="2400" dirty="0"/>
              <a:t>And how often they occur.</a:t>
            </a:r>
          </a:p>
          <a:p>
            <a:pPr>
              <a:defRPr/>
            </a:pPr>
            <a:endParaRPr lang="en-GB" sz="1500" dirty="0">
              <a:latin typeface="Lucida Console" pitchFamily="49" charset="0"/>
            </a:endParaRPr>
          </a:p>
        </p:txBody>
      </p:sp>
      <p:sp>
        <p:nvSpPr>
          <p:cNvPr id="5" name="Cloud Callout 4"/>
          <p:cNvSpPr/>
          <p:nvPr/>
        </p:nvSpPr>
        <p:spPr>
          <a:xfrm>
            <a:off x="6849666" y="1844134"/>
            <a:ext cx="1830388" cy="1293213"/>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He didn’t do that last week ...</a:t>
            </a:r>
          </a:p>
        </p:txBody>
      </p:sp>
      <p:sp>
        <p:nvSpPr>
          <p:cNvPr id="6" name="Cloud Callout 5"/>
          <p:cNvSpPr/>
          <p:nvPr/>
        </p:nvSpPr>
        <p:spPr>
          <a:xfrm>
            <a:off x="5562600" y="3548384"/>
            <a:ext cx="1920875" cy="1349173"/>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He’s doing it all the time now</a:t>
            </a:r>
            <a:r>
              <a:rPr lang="en-GB" sz="1200" dirty="0">
                <a:solidFill>
                  <a:schemeClr val="tx1"/>
                </a:solidFill>
              </a:rPr>
              <a:t>.</a:t>
            </a:r>
          </a:p>
        </p:txBody>
      </p:sp>
      <p:sp>
        <p:nvSpPr>
          <p:cNvPr id="7" name="Cloud Callout 6"/>
          <p:cNvSpPr/>
          <p:nvPr/>
        </p:nvSpPr>
        <p:spPr>
          <a:xfrm>
            <a:off x="6849666" y="4949866"/>
            <a:ext cx="1830388" cy="1267220"/>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She’s just putting it on. </a:t>
            </a:r>
          </a:p>
        </p:txBody>
      </p:sp>
      <p:sp>
        <p:nvSpPr>
          <p:cNvPr id="8" name="Rectangle 7"/>
          <p:cNvSpPr>
            <a:spLocks noChangeArrowheads="1"/>
          </p:cNvSpPr>
          <p:nvPr/>
        </p:nvSpPr>
        <p:spPr bwMode="auto">
          <a:xfrm>
            <a:off x="972654" y="5402041"/>
            <a:ext cx="45899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b="1" dirty="0">
                <a:latin typeface="+mn-lt"/>
              </a:rPr>
              <a:t>People with Tourette Syndrome are not doing their tics on purpose.</a:t>
            </a:r>
          </a:p>
        </p:txBody>
      </p:sp>
    </p:spTree>
    <p:extLst>
      <p:ext uri="{BB962C8B-B14F-4D97-AF65-F5344CB8AC3E}">
        <p14:creationId xmlns:p14="http://schemas.microsoft.com/office/powerpoint/2010/main" val="194576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1206" y="1215628"/>
            <a:ext cx="6045994" cy="5216813"/>
          </a:xfrm>
          <a:prstGeom prst="rect">
            <a:avLst/>
          </a:prstGeom>
          <a:noFill/>
        </p:spPr>
        <p:txBody>
          <a:bodyPr wrap="square">
            <a:spAutoFit/>
          </a:bodyPr>
          <a:lstStyle/>
          <a:p>
            <a:pPr>
              <a:defRPr/>
            </a:pPr>
            <a:r>
              <a:rPr lang="en-GB" sz="2400" dirty="0">
                <a:cs typeface="Arial" panose="020B0604020202020204" pitchFamily="34" charset="0"/>
              </a:rPr>
              <a:t>Some people with TS may be able to stop their tics for a short time if they concentrate hard but this can feel very uncomfortable. </a:t>
            </a:r>
          </a:p>
          <a:p>
            <a:pPr>
              <a:defRPr/>
            </a:pPr>
            <a:endParaRPr lang="en-GB" sz="2400" dirty="0">
              <a:cs typeface="Arial" panose="020B0604020202020204" pitchFamily="34" charset="0"/>
            </a:endParaRPr>
          </a:p>
          <a:p>
            <a:pPr>
              <a:defRPr/>
            </a:pPr>
            <a:r>
              <a:rPr lang="en-GB" sz="2400" dirty="0">
                <a:cs typeface="Arial" panose="020B0604020202020204" pitchFamily="34" charset="0"/>
              </a:rPr>
              <a:t>This sometimes confuses teachers and other pupils.</a:t>
            </a:r>
          </a:p>
          <a:p>
            <a:pPr>
              <a:defRPr/>
            </a:pPr>
            <a:endParaRPr lang="en-GB" sz="2400" dirty="0">
              <a:cs typeface="Arial" panose="020B0604020202020204" pitchFamily="34" charset="0"/>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mj-lt"/>
            </a:endParaRPr>
          </a:p>
          <a:p>
            <a:pPr>
              <a:defRPr/>
            </a:pPr>
            <a:endParaRPr lang="en-GB" sz="1500" dirty="0">
              <a:latin typeface="Lucida Console" pitchFamily="49" charset="0"/>
            </a:endParaRPr>
          </a:p>
          <a:p>
            <a:pPr>
              <a:defRPr/>
            </a:pPr>
            <a:endParaRPr lang="en-GB" sz="1500" dirty="0">
              <a:latin typeface="Lucida Console" pitchFamily="49" charset="0"/>
            </a:endParaRPr>
          </a:p>
        </p:txBody>
      </p:sp>
      <p:pic>
        <p:nvPicPr>
          <p:cNvPr id="4098" name="Picture 2" descr="I keep telling people emoji are awesome. Smiley Emoticon, Please Stop, Emoji Symbols, Emoji Faces, Smiley Faces, Rainbow Bridge, Some People, Etiquette, Tric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8974" y="1215628"/>
            <a:ext cx="1495425" cy="2529260"/>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 5"/>
          <p:cNvSpPr/>
          <p:nvPr/>
        </p:nvSpPr>
        <p:spPr>
          <a:xfrm>
            <a:off x="2654300" y="3340100"/>
            <a:ext cx="3035300" cy="1676400"/>
          </a:xfrm>
          <a:prstGeom prst="irregularSeal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dirty="0">
                <a:cs typeface="Arial" panose="020B0604020202020204" pitchFamily="34" charset="0"/>
              </a:rPr>
              <a:t>    </a:t>
            </a:r>
            <a:r>
              <a:rPr lang="en-GB" dirty="0">
                <a:solidFill>
                  <a:schemeClr val="accent5">
                    <a:lumMod val="50000"/>
                  </a:schemeClr>
                </a:solidFill>
                <a:cs typeface="Arial" panose="020B0604020202020204" pitchFamily="34" charset="0"/>
              </a:rPr>
              <a:t>Lets try it! </a:t>
            </a:r>
          </a:p>
        </p:txBody>
      </p:sp>
      <p:sp>
        <p:nvSpPr>
          <p:cNvPr id="8" name="TextBox 7"/>
          <p:cNvSpPr txBox="1">
            <a:spLocks noChangeArrowheads="1"/>
          </p:cNvSpPr>
          <p:nvPr/>
        </p:nvSpPr>
        <p:spPr bwMode="auto">
          <a:xfrm>
            <a:off x="150811" y="5168612"/>
            <a:ext cx="89931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sz="2400" dirty="0">
                <a:latin typeface="+mn-lt"/>
              </a:rPr>
              <a:t>Try not to blink for a whole minute and you’ll see how uncomfortable this feels. This feeling is how some children describe how it feels to have to hold a tic in.</a:t>
            </a:r>
          </a:p>
        </p:txBody>
      </p:sp>
    </p:spTree>
    <p:extLst>
      <p:ext uri="{BB962C8B-B14F-4D97-AF65-F5344CB8AC3E}">
        <p14:creationId xmlns:p14="http://schemas.microsoft.com/office/powerpoint/2010/main" val="411217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296863" y="1083990"/>
            <a:ext cx="3627437" cy="2450118"/>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TextBox 3"/>
          <p:cNvSpPr txBox="1">
            <a:spLocks noChangeArrowheads="1"/>
          </p:cNvSpPr>
          <p:nvPr/>
        </p:nvSpPr>
        <p:spPr bwMode="auto">
          <a:xfrm>
            <a:off x="449263" y="1770440"/>
            <a:ext cx="37163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i="1" dirty="0">
                <a:latin typeface="+mn-lt"/>
              </a:rPr>
              <a:t>Stop doing that! It’s driving me mad!</a:t>
            </a:r>
          </a:p>
        </p:txBody>
      </p:sp>
      <p:pic>
        <p:nvPicPr>
          <p:cNvPr id="15362" name="Picture 2" descr="Emoji Emoticon Angry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6" y="4179737"/>
            <a:ext cx="2257424" cy="2259162"/>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Worried Emoticon | Emoticon, Funny emoji faces, Emoji lo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4488" y="4281487"/>
            <a:ext cx="2055662" cy="2055662"/>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p:cNvSpPr/>
          <p:nvPr/>
        </p:nvSpPr>
        <p:spPr>
          <a:xfrm>
            <a:off x="5122713" y="1083990"/>
            <a:ext cx="3627437" cy="2450118"/>
          </a:xfrm>
          <a:prstGeom prst="wedgeEllipseCallout">
            <a:avLst>
              <a:gd name="adj1" fmla="val 27132"/>
              <a:gd name="adj2" fmla="val 6198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TextBox 9"/>
          <p:cNvSpPr txBox="1">
            <a:spLocks noChangeArrowheads="1"/>
          </p:cNvSpPr>
          <p:nvPr/>
        </p:nvSpPr>
        <p:spPr bwMode="auto">
          <a:xfrm>
            <a:off x="5364013" y="2016661"/>
            <a:ext cx="4170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i="1" dirty="0">
                <a:latin typeface="+mn-lt"/>
              </a:rPr>
              <a:t>But I can’t help it!</a:t>
            </a:r>
          </a:p>
        </p:txBody>
      </p:sp>
      <p:sp>
        <p:nvSpPr>
          <p:cNvPr id="11" name="TextBox 10"/>
          <p:cNvSpPr txBox="1">
            <a:spLocks noChangeArrowheads="1"/>
          </p:cNvSpPr>
          <p:nvPr/>
        </p:nvSpPr>
        <p:spPr bwMode="auto">
          <a:xfrm>
            <a:off x="2878931" y="4220558"/>
            <a:ext cx="33496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b="1" dirty="0">
                <a:latin typeface="+mn-lt"/>
              </a:rPr>
              <a:t>We must never ask a person with TS to stop </a:t>
            </a:r>
            <a:r>
              <a:rPr lang="en-GB" altLang="en-US" sz="3200" b="1" dirty="0" err="1">
                <a:latin typeface="+mn-lt"/>
              </a:rPr>
              <a:t>ticcing</a:t>
            </a:r>
            <a:r>
              <a:rPr lang="en-GB" altLang="en-US" sz="3200" b="1" dirty="0">
                <a:latin typeface="+mn-lt"/>
              </a:rPr>
              <a:t>. </a:t>
            </a:r>
          </a:p>
        </p:txBody>
      </p:sp>
    </p:spTree>
    <p:extLst>
      <p:ext uri="{BB962C8B-B14F-4D97-AF65-F5344CB8AC3E}">
        <p14:creationId xmlns:p14="http://schemas.microsoft.com/office/powerpoint/2010/main" val="3218435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14375" y="965200"/>
            <a:ext cx="77866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Who has TS?</a:t>
            </a:r>
          </a:p>
        </p:txBody>
      </p:sp>
      <p:sp>
        <p:nvSpPr>
          <p:cNvPr id="5" name="TextBox 4"/>
          <p:cNvSpPr txBox="1"/>
          <p:nvPr/>
        </p:nvSpPr>
        <p:spPr>
          <a:xfrm>
            <a:off x="878424" y="1791937"/>
            <a:ext cx="7622639" cy="2739211"/>
          </a:xfrm>
          <a:prstGeom prst="rect">
            <a:avLst/>
          </a:prstGeom>
          <a:noFill/>
        </p:spPr>
        <p:txBody>
          <a:bodyPr wrap="square">
            <a:spAutoFit/>
          </a:bodyPr>
          <a:lstStyle/>
          <a:p>
            <a:pPr marL="457200" indent="-457200" eaLnBrk="1" fontAlgn="auto" hangingPunct="1">
              <a:spcBef>
                <a:spcPts val="0"/>
              </a:spcBef>
              <a:spcAft>
                <a:spcPts val="0"/>
              </a:spcAft>
              <a:buFont typeface="Arial" panose="020B0604020202020204" pitchFamily="34" charset="0"/>
              <a:buChar char="•"/>
              <a:defRPr/>
            </a:pPr>
            <a:r>
              <a:rPr lang="en-GB" sz="2400" dirty="0"/>
              <a:t>One in every hundred school children has TS</a:t>
            </a:r>
          </a:p>
          <a:p>
            <a:pPr marL="457200" indent="-457200">
              <a:buFont typeface="Arial" panose="020B0604020202020204" pitchFamily="34" charset="0"/>
              <a:buChar char="•"/>
              <a:defRPr/>
            </a:pPr>
            <a:r>
              <a:rPr lang="en-GB" sz="2400" dirty="0"/>
              <a:t>I</a:t>
            </a:r>
            <a:r>
              <a:rPr lang="en-GB" sz="2400"/>
              <a:t>t </a:t>
            </a:r>
            <a:r>
              <a:rPr lang="en-GB" sz="2400" dirty="0"/>
              <a:t>occurs most commonly </a:t>
            </a:r>
            <a:r>
              <a:rPr lang="en-GB" sz="2400"/>
              <a:t>in boys</a:t>
            </a:r>
            <a:endParaRPr lang="en-GB" sz="2400" dirty="0"/>
          </a:p>
          <a:p>
            <a:pPr marL="457200" indent="-457200">
              <a:buFont typeface="Arial" panose="020B0604020202020204" pitchFamily="34" charset="0"/>
              <a:buChar char="•"/>
              <a:defRPr/>
            </a:pPr>
            <a:r>
              <a:rPr lang="en-GB" sz="2400" dirty="0"/>
              <a:t>TS can often reduce and in some people even completely disappear by the age of 18</a:t>
            </a:r>
          </a:p>
          <a:p>
            <a:pPr eaLnBrk="1" fontAlgn="auto" hangingPunct="1">
              <a:spcBef>
                <a:spcPts val="0"/>
              </a:spcBef>
              <a:spcAft>
                <a:spcPts val="0"/>
              </a:spcAft>
              <a:defRPr/>
            </a:pPr>
            <a:endParaRPr lang="en-GB" sz="2800" dirty="0">
              <a:latin typeface="+mj-lt"/>
            </a:endParaRPr>
          </a:p>
          <a:p>
            <a:pPr eaLnBrk="1" fontAlgn="auto" hangingPunct="1">
              <a:spcBef>
                <a:spcPts val="0"/>
              </a:spcBef>
              <a:spcAft>
                <a:spcPts val="0"/>
              </a:spcAft>
              <a:defRPr/>
            </a:pPr>
            <a:endParaRPr lang="en-GB" sz="2800" dirty="0">
              <a:latin typeface="+mj-lt"/>
            </a:endParaRPr>
          </a:p>
          <a:p>
            <a:pPr eaLnBrk="1" fontAlgn="auto" hangingPunct="1">
              <a:spcBef>
                <a:spcPts val="0"/>
              </a:spcBef>
              <a:spcAft>
                <a:spcPts val="0"/>
              </a:spcAft>
              <a:defRPr/>
            </a:pPr>
            <a:endParaRPr lang="en-GB" sz="2000" dirty="0">
              <a:latin typeface="Lucida Console" pitchFamily="49" charset="0"/>
            </a:endParaRPr>
          </a:p>
        </p:txBody>
      </p:sp>
      <p:pic>
        <p:nvPicPr>
          <p:cNvPr id="6" name="Picture 5"/>
          <p:cNvPicPr>
            <a:picLocks noChangeAspect="1"/>
          </p:cNvPicPr>
          <p:nvPr/>
        </p:nvPicPr>
        <p:blipFill>
          <a:blip r:embed="rId2"/>
          <a:stretch>
            <a:fillRect/>
          </a:stretch>
        </p:blipFill>
        <p:spPr>
          <a:xfrm>
            <a:off x="714375" y="3946456"/>
            <a:ext cx="2054225" cy="2276544"/>
          </a:xfrm>
          <a:prstGeom prst="rect">
            <a:avLst/>
          </a:prstGeom>
        </p:spPr>
      </p:pic>
      <p:pic>
        <p:nvPicPr>
          <p:cNvPr id="17412" name="Picture 4" descr="Video Shows How Billie Eilish Danced On Walls, Ceiling During 'SN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5077" y="3946456"/>
            <a:ext cx="3012098" cy="22622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68600" y="4269120"/>
            <a:ext cx="2720365" cy="2246769"/>
          </a:xfrm>
          <a:prstGeom prst="rect">
            <a:avLst/>
          </a:prstGeom>
          <a:noFill/>
        </p:spPr>
        <p:txBody>
          <a:bodyPr wrap="square">
            <a:spAutoFit/>
          </a:bodyPr>
          <a:lstStyle/>
          <a:p>
            <a:pPr algn="ctr" eaLnBrk="1" fontAlgn="auto" hangingPunct="1">
              <a:spcBef>
                <a:spcPts val="0"/>
              </a:spcBef>
              <a:spcAft>
                <a:spcPts val="0"/>
              </a:spcAft>
              <a:defRPr/>
            </a:pPr>
            <a:r>
              <a:rPr lang="en-GB" sz="2400" i="1" dirty="0"/>
              <a:t>Did you know that the singer Billie </a:t>
            </a:r>
            <a:r>
              <a:rPr lang="en-GB" sz="2400" i="1" dirty="0" err="1"/>
              <a:t>Eilish</a:t>
            </a:r>
            <a:r>
              <a:rPr lang="en-GB" sz="2400" i="1" dirty="0"/>
              <a:t> and famous YouTuber Caspar Lee both have TS? </a:t>
            </a:r>
            <a:endParaRPr lang="en-GB" sz="2800" i="1" dirty="0">
              <a:latin typeface="+mj-lt"/>
            </a:endParaRPr>
          </a:p>
          <a:p>
            <a:pPr eaLnBrk="1" fontAlgn="auto" hangingPunct="1">
              <a:spcBef>
                <a:spcPts val="0"/>
              </a:spcBef>
              <a:spcAft>
                <a:spcPts val="0"/>
              </a:spcAft>
              <a:defRPr/>
            </a:pPr>
            <a:endParaRPr lang="en-GB" sz="2000" dirty="0">
              <a:latin typeface="Lucida Console" pitchFamily="49" charset="0"/>
            </a:endParaRPr>
          </a:p>
        </p:txBody>
      </p:sp>
    </p:spTree>
    <p:extLst>
      <p:ext uri="{BB962C8B-B14F-4D97-AF65-F5344CB8AC3E}">
        <p14:creationId xmlns:p14="http://schemas.microsoft.com/office/powerpoint/2010/main" val="256708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938" y="1638499"/>
            <a:ext cx="6799262" cy="5693866"/>
          </a:xfrm>
          <a:prstGeom prst="rect">
            <a:avLst/>
          </a:prstGeom>
          <a:noFill/>
        </p:spPr>
        <p:txBody>
          <a:bodyPr wrap="square">
            <a:spAutoFit/>
          </a:bodyPr>
          <a:lstStyle/>
          <a:p>
            <a:pPr eaLnBrk="1" fontAlgn="auto" hangingPunct="1">
              <a:spcBef>
                <a:spcPts val="0"/>
              </a:spcBef>
              <a:spcAft>
                <a:spcPts val="0"/>
              </a:spcAft>
              <a:defRPr/>
            </a:pPr>
            <a:r>
              <a:rPr lang="en-GB" sz="4000" dirty="0"/>
              <a:t>What can make my tics worse?</a:t>
            </a:r>
          </a:p>
          <a:p>
            <a:pPr eaLnBrk="1" fontAlgn="auto" hangingPunct="1">
              <a:spcBef>
                <a:spcPts val="0"/>
              </a:spcBef>
              <a:spcAft>
                <a:spcPts val="0"/>
              </a:spcAft>
              <a:defRPr/>
            </a:pPr>
            <a:endParaRPr lang="en-GB" sz="2400" dirty="0"/>
          </a:p>
          <a:p>
            <a:pPr eaLnBrk="1" fontAlgn="auto" hangingPunct="1">
              <a:spcBef>
                <a:spcPts val="0"/>
              </a:spcBef>
              <a:spcAft>
                <a:spcPts val="0"/>
              </a:spcAft>
              <a:defRPr/>
            </a:pPr>
            <a:r>
              <a:rPr lang="en-GB" sz="2400" dirty="0"/>
              <a:t>Worry, stress, hunger, excitement, change, tiredness </a:t>
            </a:r>
          </a:p>
          <a:p>
            <a:pPr eaLnBrk="1" fontAlgn="auto" hangingPunct="1">
              <a:spcBef>
                <a:spcPts val="0"/>
              </a:spcBef>
              <a:spcAft>
                <a:spcPts val="0"/>
              </a:spcAft>
              <a:defRPr/>
            </a:pPr>
            <a:endParaRPr lang="en-GB" sz="4000" dirty="0"/>
          </a:p>
          <a:p>
            <a:pPr eaLnBrk="1" fontAlgn="auto" hangingPunct="1">
              <a:spcBef>
                <a:spcPts val="0"/>
              </a:spcBef>
              <a:spcAft>
                <a:spcPts val="0"/>
              </a:spcAft>
              <a:defRPr/>
            </a:pPr>
            <a:endParaRPr lang="en-GB" sz="4000" dirty="0"/>
          </a:p>
          <a:p>
            <a:pPr eaLnBrk="1" fontAlgn="auto" hangingPunct="1">
              <a:spcBef>
                <a:spcPts val="0"/>
              </a:spcBef>
              <a:spcAft>
                <a:spcPts val="0"/>
              </a:spcAft>
              <a:defRPr/>
            </a:pPr>
            <a:r>
              <a:rPr lang="en-GB" sz="4000" dirty="0"/>
              <a:t>What can make my tics better? </a:t>
            </a:r>
          </a:p>
          <a:p>
            <a:pPr eaLnBrk="1" fontAlgn="auto" hangingPunct="1">
              <a:spcBef>
                <a:spcPts val="0"/>
              </a:spcBef>
              <a:spcAft>
                <a:spcPts val="0"/>
              </a:spcAft>
              <a:defRPr/>
            </a:pPr>
            <a:endParaRPr lang="en-GB" sz="2400" dirty="0"/>
          </a:p>
          <a:p>
            <a:pPr eaLnBrk="1" fontAlgn="auto" hangingPunct="1">
              <a:spcBef>
                <a:spcPts val="0"/>
              </a:spcBef>
              <a:spcAft>
                <a:spcPts val="0"/>
              </a:spcAft>
              <a:defRPr/>
            </a:pPr>
            <a:r>
              <a:rPr lang="en-GB" sz="2400" dirty="0"/>
              <a:t>Exercise, distraction, deep concentration, mindfulness, sleep, routine</a:t>
            </a:r>
          </a:p>
          <a:p>
            <a:pPr eaLnBrk="1" fontAlgn="auto" hangingPunct="1">
              <a:spcBef>
                <a:spcPts val="0"/>
              </a:spcBef>
              <a:spcAft>
                <a:spcPts val="0"/>
              </a:spcAft>
              <a:defRPr/>
            </a:pPr>
            <a:endParaRPr lang="en-GB" sz="2800" dirty="0">
              <a:latin typeface="+mj-lt"/>
            </a:endParaRPr>
          </a:p>
          <a:p>
            <a:pPr eaLnBrk="1" fontAlgn="auto" hangingPunct="1">
              <a:spcBef>
                <a:spcPts val="0"/>
              </a:spcBef>
              <a:spcAft>
                <a:spcPts val="0"/>
              </a:spcAft>
              <a:defRPr/>
            </a:pPr>
            <a:endParaRPr lang="en-GB" sz="2800" dirty="0">
              <a:latin typeface="+mj-lt"/>
            </a:endParaRPr>
          </a:p>
          <a:p>
            <a:pPr eaLnBrk="1" fontAlgn="auto" hangingPunct="1">
              <a:spcBef>
                <a:spcPts val="0"/>
              </a:spcBef>
              <a:spcAft>
                <a:spcPts val="0"/>
              </a:spcAft>
              <a:defRPr/>
            </a:pPr>
            <a:endParaRPr lang="en-GB" sz="2800" dirty="0">
              <a:latin typeface="+mj-lt"/>
            </a:endParaRPr>
          </a:p>
        </p:txBody>
      </p:sp>
      <p:pic>
        <p:nvPicPr>
          <p:cNvPr id="16390" name="Picture 6" descr="Download Sad Emoji Icon in PNG | Emoji Is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467" y="1474887"/>
            <a:ext cx="1889125" cy="188912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Smiling Face Emoji (U+263A, U+FE0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816" y="4140299"/>
            <a:ext cx="2130425" cy="213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998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400" y="792163"/>
            <a:ext cx="7772400" cy="998537"/>
          </a:xfrm>
        </p:spPr>
        <p:txBody>
          <a:bodyPr/>
          <a:lstStyle/>
          <a:p>
            <a:r>
              <a:rPr lang="en-GB" sz="4000" dirty="0">
                <a:latin typeface="Calibri" panose="020F0502020204030204" pitchFamily="34" charset="0"/>
                <a:cs typeface="Calibri" panose="020F0502020204030204" pitchFamily="34" charset="0"/>
              </a:rPr>
              <a:t>How can you help someone with TS?</a:t>
            </a:r>
          </a:p>
        </p:txBody>
      </p:sp>
      <p:sp>
        <p:nvSpPr>
          <p:cNvPr id="3" name="Subtitle 2"/>
          <p:cNvSpPr>
            <a:spLocks noGrp="1"/>
          </p:cNvSpPr>
          <p:nvPr>
            <p:ph type="subTitle" idx="1"/>
          </p:nvPr>
        </p:nvSpPr>
        <p:spPr>
          <a:xfrm>
            <a:off x="520700" y="1951038"/>
            <a:ext cx="7480300" cy="3014662"/>
          </a:xfrm>
        </p:spPr>
        <p:txBody>
          <a:bodyPr/>
          <a:lstStyle/>
          <a:p>
            <a:pPr marL="342900" indent="-342900" algn="l">
              <a:spcBef>
                <a:spcPts val="0"/>
              </a:spcBef>
              <a:buFont typeface="Arial" panose="020B0604020202020204" pitchFamily="34" charset="0"/>
              <a:buChar char="•"/>
              <a:defRPr/>
            </a:pPr>
            <a:r>
              <a:rPr lang="en-GB" dirty="0"/>
              <a:t>Learn as much about TS as you can.</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a:t>Talk to them and ask them how you can help.</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a:t>Be kind and understanding.</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a:t>Don’t tease them about their tics.</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a:t>Stand up for them if they are bullied. Tell an adult.</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a:t>Give them some time on their own if they want to release some tics in private.</a:t>
            </a:r>
          </a:p>
          <a:p>
            <a:pPr marL="342900" indent="-342900" algn="l">
              <a:spcBef>
                <a:spcPts val="0"/>
              </a:spcBef>
              <a:buFont typeface="Arial" panose="020B0604020202020204" pitchFamily="34" charset="0"/>
              <a:buChar char="•"/>
              <a:defRPr/>
            </a:pPr>
            <a:endParaRPr lang="en-GB" dirty="0"/>
          </a:p>
          <a:p>
            <a:pPr marL="342900" indent="-342900" algn="l">
              <a:spcBef>
                <a:spcPts val="0"/>
              </a:spcBef>
              <a:buFont typeface="Arial" panose="020B0604020202020204" pitchFamily="34" charset="0"/>
              <a:buChar char="•"/>
              <a:defRPr/>
            </a:pPr>
            <a:r>
              <a:rPr lang="en-GB" dirty="0"/>
              <a:t>Help them to join in - don’t leave them out.</a:t>
            </a:r>
          </a:p>
          <a:p>
            <a:pPr marL="342900" indent="-342900" algn="l">
              <a:spcBef>
                <a:spcPts val="0"/>
              </a:spcBef>
              <a:buFont typeface="Arial" panose="020B0604020202020204" pitchFamily="34" charset="0"/>
              <a:buChar char="•"/>
              <a:defRPr/>
            </a:pPr>
            <a:endParaRPr lang="en-GB" dirty="0"/>
          </a:p>
          <a:p>
            <a:pPr algn="l">
              <a:spcBef>
                <a:spcPts val="0"/>
              </a:spcBef>
              <a:defRPr/>
            </a:pPr>
            <a:endParaRPr lang="en-GB" dirty="0"/>
          </a:p>
          <a:p>
            <a:pPr algn="l">
              <a:spcBef>
                <a:spcPts val="0"/>
              </a:spcBef>
              <a:defRPr/>
            </a:pPr>
            <a:endParaRPr lang="en-GB" dirty="0"/>
          </a:p>
          <a:p>
            <a:pPr algn="l">
              <a:spcBef>
                <a:spcPts val="0"/>
              </a:spcBef>
              <a:defRPr/>
            </a:pPr>
            <a:endParaRPr lang="en-GB" dirty="0"/>
          </a:p>
          <a:p>
            <a:pPr algn="l">
              <a:spcBef>
                <a:spcPts val="0"/>
              </a:spcBef>
              <a:defRPr/>
            </a:pPr>
            <a:endParaRPr lang="en-GB" dirty="0"/>
          </a:p>
        </p:txBody>
      </p:sp>
    </p:spTree>
    <p:extLst>
      <p:ext uri="{BB962C8B-B14F-4D97-AF65-F5344CB8AC3E}">
        <p14:creationId xmlns:p14="http://schemas.microsoft.com/office/powerpoint/2010/main" val="101356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7442" y="1447800"/>
            <a:ext cx="8187458" cy="3900253"/>
          </a:xfrm>
          <a:prstGeom prst="rect">
            <a:avLst/>
          </a:prstGeom>
        </p:spPr>
        <p:txBody>
          <a:bodyPr>
            <a:normAutofit/>
          </a:bodyPr>
          <a:lstStyle/>
          <a:p>
            <a:pPr algn="ctr"/>
            <a:r>
              <a:rPr lang="en-GB" sz="2700" dirty="0">
                <a:latin typeface="+mn-lt"/>
              </a:rPr>
              <a:t>We are all different. </a:t>
            </a:r>
            <a:br>
              <a:rPr lang="en-GB" sz="2700" dirty="0">
                <a:latin typeface="+mn-lt"/>
              </a:rPr>
            </a:br>
            <a:r>
              <a:rPr lang="en-GB" sz="2700" dirty="0">
                <a:latin typeface="+mn-lt"/>
              </a:rPr>
              <a:t>What differences do you see in this picture?</a:t>
            </a:r>
            <a:br>
              <a:rPr lang="en-GB" sz="2100" dirty="0"/>
            </a:br>
            <a:br>
              <a:rPr lang="en-GB" sz="2100" dirty="0"/>
            </a:br>
            <a:br>
              <a:rPr lang="en-GB" sz="2100" dirty="0"/>
            </a:br>
            <a:br>
              <a:rPr lang="en-GB" sz="2100" dirty="0"/>
            </a:br>
            <a:br>
              <a:rPr lang="en-GB" sz="2100" dirty="0"/>
            </a:br>
            <a:br>
              <a:rPr lang="en-GB" sz="2100" dirty="0"/>
            </a:br>
            <a:br>
              <a:rPr lang="en-GB" sz="2100" dirty="0"/>
            </a:br>
            <a:br>
              <a:rPr lang="en-GB" sz="2100" dirty="0"/>
            </a:br>
            <a:br>
              <a:rPr lang="en-GB" sz="2100" dirty="0"/>
            </a:br>
            <a:br>
              <a:rPr lang="en-GB" sz="2100" dirty="0"/>
            </a:br>
            <a:endParaRPr lang="en-GB" sz="2100" dirty="0"/>
          </a:p>
        </p:txBody>
      </p:sp>
      <p:pic>
        <p:nvPicPr>
          <p:cNvPr id="4" name="Content Placeholder 3" descr="Image result for diversity"/>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2177" y="2887537"/>
            <a:ext cx="7886700" cy="2190750"/>
          </a:xfrm>
          <a:prstGeom prst="rect">
            <a:avLst/>
          </a:prstGeom>
          <a:noFill/>
          <a:ln>
            <a:noFill/>
          </a:ln>
        </p:spPr>
      </p:pic>
    </p:spTree>
    <p:extLst>
      <p:ext uri="{BB962C8B-B14F-4D97-AF65-F5344CB8AC3E}">
        <p14:creationId xmlns:p14="http://schemas.microsoft.com/office/powerpoint/2010/main" val="3454637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EFA99C-C38E-49A5-B7C4-9695F0C52A01}"/>
              </a:ext>
            </a:extLst>
          </p:cNvPr>
          <p:cNvSpPr txBox="1"/>
          <p:nvPr/>
        </p:nvSpPr>
        <p:spPr>
          <a:xfrm>
            <a:off x="0" y="8878"/>
            <a:ext cx="468000" cy="369332"/>
          </a:xfrm>
          <a:prstGeom prst="rect">
            <a:avLst/>
          </a:prstGeom>
          <a:noFill/>
        </p:spPr>
        <p:txBody>
          <a:bodyPr wrap="square" rtlCol="0">
            <a:spAutoFit/>
          </a:bodyPr>
          <a:lstStyle/>
          <a:p>
            <a:fld id="{D206E4F0-5402-44E7-A243-08245C97ADA5}" type="slidenum">
              <a:rPr lang="en-GB" smtClean="0">
                <a:solidFill>
                  <a:schemeClr val="bg1"/>
                </a:solidFill>
              </a:rPr>
              <a:t>20</a:t>
            </a:fld>
            <a:endParaRPr lang="en-GB" dirty="0">
              <a:solidFill>
                <a:schemeClr val="bg1"/>
              </a:solidFill>
            </a:endParaRPr>
          </a:p>
        </p:txBody>
      </p:sp>
      <p:sp>
        <p:nvSpPr>
          <p:cNvPr id="2" name="TextBox 1">
            <a:extLst>
              <a:ext uri="{FF2B5EF4-FFF2-40B4-BE49-F238E27FC236}">
                <a16:creationId xmlns:a16="http://schemas.microsoft.com/office/drawing/2014/main" id="{4D4E4C3B-16F5-4C0D-9F7F-50FCD4842551}"/>
              </a:ext>
            </a:extLst>
          </p:cNvPr>
          <p:cNvSpPr txBox="1"/>
          <p:nvPr/>
        </p:nvSpPr>
        <p:spPr>
          <a:xfrm>
            <a:off x="1750427" y="2511810"/>
            <a:ext cx="5256632" cy="369332"/>
          </a:xfrm>
          <a:prstGeom prst="rect">
            <a:avLst/>
          </a:prstGeom>
          <a:noFill/>
        </p:spPr>
        <p:txBody>
          <a:bodyPr wrap="none" rtlCol="0">
            <a:spAutoFit/>
          </a:bodyPr>
          <a:lstStyle/>
          <a:p>
            <a:r>
              <a:rPr lang="en-GB" dirty="0">
                <a:solidFill>
                  <a:schemeClr val="bg1"/>
                </a:solidFill>
                <a:hlinkClick r:id="rId2">
                  <a:extLst>
                    <a:ext uri="{A12FA001-AC4F-418D-AE19-62706E023703}">
                      <ahyp:hlinkClr xmlns:ahyp="http://schemas.microsoft.com/office/drawing/2018/hyperlinkcolor" val="tx"/>
                    </a:ext>
                  </a:extLst>
                </a:hlinkClick>
              </a:rPr>
              <a:t>https://www.youtube.com/watch?v=LZQlch6v3W4</a:t>
            </a:r>
            <a:endParaRPr lang="en-GB" dirty="0">
              <a:solidFill>
                <a:schemeClr val="bg1"/>
              </a:solidFill>
            </a:endParaRPr>
          </a:p>
        </p:txBody>
      </p:sp>
      <p:sp>
        <p:nvSpPr>
          <p:cNvPr id="3" name="Rectangle 2"/>
          <p:cNvSpPr/>
          <p:nvPr/>
        </p:nvSpPr>
        <p:spPr>
          <a:xfrm>
            <a:off x="2175164" y="3087638"/>
            <a:ext cx="4572000" cy="2031325"/>
          </a:xfrm>
          <a:prstGeom prst="rect">
            <a:avLst/>
          </a:prstGeom>
        </p:spPr>
        <p:txBody>
          <a:bodyPr>
            <a:spAutoFit/>
          </a:bodyPr>
          <a:lstStyle/>
          <a:p>
            <a:r>
              <a:rPr lang="en-GB" dirty="0">
                <a:hlinkClick r:id="rId3"/>
              </a:rPr>
              <a:t>This link is to a video made by </a:t>
            </a:r>
            <a:r>
              <a:rPr lang="en-GB" dirty="0" err="1">
                <a:hlinkClick r:id="rId3"/>
              </a:rPr>
              <a:t>Tourettes</a:t>
            </a:r>
            <a:r>
              <a:rPr lang="en-GB" dirty="0">
                <a:hlinkClick r:id="rId3"/>
              </a:rPr>
              <a:t> Action in conjunction with the famous you tuber Caspar Lee to increase </a:t>
            </a:r>
            <a:r>
              <a:rPr lang="en-GB" dirty="0" err="1">
                <a:hlinkClick r:id="rId3"/>
              </a:rPr>
              <a:t>Tourettes</a:t>
            </a:r>
            <a:r>
              <a:rPr lang="en-GB" dirty="0">
                <a:hlinkClick r:id="rId3"/>
              </a:rPr>
              <a:t> Awareness. Casper has TS himself so is a great role model for our children and talks to a group of </a:t>
            </a:r>
          </a:p>
          <a:p>
            <a:r>
              <a:rPr lang="en-GB" dirty="0">
                <a:hlinkClick r:id="rId3"/>
              </a:rPr>
              <a:t>School children about their TS, how it feels and how people can help. </a:t>
            </a:r>
            <a:endParaRPr lang="en-GB" dirty="0"/>
          </a:p>
        </p:txBody>
      </p:sp>
    </p:spTree>
    <p:extLst>
      <p:ext uri="{BB962C8B-B14F-4D97-AF65-F5344CB8AC3E}">
        <p14:creationId xmlns:p14="http://schemas.microsoft.com/office/powerpoint/2010/main" val="487729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4414838"/>
            <a:ext cx="7505700" cy="1655762"/>
          </a:xfrm>
        </p:spPr>
        <p:txBody>
          <a:bodyPr/>
          <a:lstStyle/>
          <a:p>
            <a:pPr algn="l"/>
            <a:r>
              <a:rPr lang="en-GB" dirty="0"/>
              <a:t>You are now a Tourette Syndrome expert!</a:t>
            </a:r>
          </a:p>
          <a:p>
            <a:pPr algn="l"/>
            <a:r>
              <a:rPr lang="en-GB" dirty="0"/>
              <a:t>You now know more about </a:t>
            </a:r>
            <a:r>
              <a:rPr lang="en-GB" dirty="0" err="1"/>
              <a:t>Tourettes</a:t>
            </a:r>
            <a:r>
              <a:rPr lang="en-GB" dirty="0"/>
              <a:t> than most adults!</a:t>
            </a:r>
          </a:p>
          <a:p>
            <a:pPr algn="l"/>
            <a:r>
              <a:rPr lang="en-GB" dirty="0"/>
              <a:t>Why not test your mum and dad at home? </a:t>
            </a:r>
          </a:p>
        </p:txBody>
      </p:sp>
      <p:pic>
        <p:nvPicPr>
          <p:cNvPr id="18434" name="Picture 2" descr="Thank You Cartoon Stock Photos. Royalty ... | Comic font, Wor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675" y="1270000"/>
            <a:ext cx="42862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3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05222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1058093"/>
            <a:ext cx="7886700" cy="1325563"/>
          </a:xfrm>
          <a:prstGeom prst="rect">
            <a:avLst/>
          </a:prstGeom>
        </p:spPr>
        <p:txBody>
          <a:bodyPr/>
          <a:lstStyle/>
          <a:p>
            <a:r>
              <a:rPr lang="en-GB" dirty="0">
                <a:latin typeface="+mn-lt"/>
              </a:rPr>
              <a:t>People can be different in so many ways</a:t>
            </a:r>
          </a:p>
        </p:txBody>
      </p:sp>
      <p:sp>
        <p:nvSpPr>
          <p:cNvPr id="3" name="Content Placeholder 2"/>
          <p:cNvSpPr>
            <a:spLocks noGrp="1"/>
          </p:cNvSpPr>
          <p:nvPr>
            <p:ph idx="1"/>
          </p:nvPr>
        </p:nvSpPr>
        <p:spPr>
          <a:xfrm>
            <a:off x="628650" y="2194715"/>
            <a:ext cx="7886700" cy="4351338"/>
          </a:xfrm>
        </p:spPr>
        <p:txBody>
          <a:bodyPr>
            <a:normAutofit/>
          </a:bodyPr>
          <a:lstStyle/>
          <a:p>
            <a:pPr marL="0" indent="0">
              <a:buNone/>
            </a:pPr>
            <a:endParaRPr lang="en-GB" dirty="0"/>
          </a:p>
          <a:p>
            <a:r>
              <a:rPr lang="en-GB" dirty="0"/>
              <a:t>Colour of hair</a:t>
            </a:r>
          </a:p>
          <a:p>
            <a:r>
              <a:rPr lang="en-GB" dirty="0"/>
              <a:t>Colour of skin</a:t>
            </a:r>
          </a:p>
          <a:p>
            <a:r>
              <a:rPr lang="en-GB" dirty="0"/>
              <a:t>Colour of eyes</a:t>
            </a:r>
          </a:p>
          <a:p>
            <a:r>
              <a:rPr lang="en-GB" dirty="0"/>
              <a:t>Our height</a:t>
            </a:r>
          </a:p>
          <a:p>
            <a:r>
              <a:rPr lang="en-GB" dirty="0"/>
              <a:t>Our clothes</a:t>
            </a:r>
          </a:p>
          <a:p>
            <a:r>
              <a:rPr lang="en-GB" dirty="0"/>
              <a:t>Our personalities</a:t>
            </a:r>
          </a:p>
        </p:txBody>
      </p:sp>
      <p:pic>
        <p:nvPicPr>
          <p:cNvPr id="4" name="Picture 3" descr="Rapunzel (Tangled)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3945" y="2982576"/>
            <a:ext cx="1174707" cy="959288"/>
          </a:xfrm>
          <a:prstGeom prst="rect">
            <a:avLst/>
          </a:prstGeom>
        </p:spPr>
      </p:pic>
      <p:pic>
        <p:nvPicPr>
          <p:cNvPr id="5" name="Picture 4" descr="Cross Culture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317" y="4545491"/>
            <a:ext cx="973841" cy="874707"/>
          </a:xfrm>
          <a:prstGeom prst="rect">
            <a:avLst/>
          </a:prstGeom>
        </p:spPr>
      </p:pic>
      <p:pic>
        <p:nvPicPr>
          <p:cNvPr id="6" name="Picture 5" descr="Perceiving colour involves more than meets the ey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6277" y="2785996"/>
            <a:ext cx="1093532" cy="730113"/>
          </a:xfrm>
          <a:prstGeom prst="rect">
            <a:avLst/>
          </a:prstGeom>
        </p:spPr>
      </p:pic>
      <p:pic>
        <p:nvPicPr>
          <p:cNvPr id="7" name="Picture 6" descr="people of colour | Turn the Pa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5096722" y="2701257"/>
            <a:ext cx="1613189" cy="1075459"/>
          </a:xfrm>
          <a:prstGeom prst="rect">
            <a:avLst/>
          </a:prstGeom>
        </p:spPr>
      </p:pic>
      <p:pic>
        <p:nvPicPr>
          <p:cNvPr id="8" name="Picture 7" descr="OUR ENGLISH CLASS: Art and crafts: clothe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2397" y="4319904"/>
            <a:ext cx="1894502" cy="1325882"/>
          </a:xfrm>
          <a:prstGeom prst="rect">
            <a:avLst/>
          </a:prstGeom>
        </p:spPr>
      </p:pic>
      <p:pic>
        <p:nvPicPr>
          <p:cNvPr id="9" name="Picture 8" descr="ENGLISH TEACHERS' NETWORK: Cartoon Resource: Types of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3947" y="3899574"/>
            <a:ext cx="1638192" cy="1720814"/>
          </a:xfrm>
          <a:prstGeom prst="rect">
            <a:avLst/>
          </a:prstGeom>
        </p:spPr>
      </p:pic>
    </p:spTree>
    <p:extLst>
      <p:ext uri="{BB962C8B-B14F-4D97-AF65-F5344CB8AC3E}">
        <p14:creationId xmlns:p14="http://schemas.microsoft.com/office/powerpoint/2010/main" val="1611870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4"/>
            <a:ext cx="7886700" cy="4664075"/>
          </a:xfrm>
        </p:spPr>
        <p:txBody>
          <a:bodyPr>
            <a:normAutofit/>
          </a:bodyPr>
          <a:lstStyle/>
          <a:p>
            <a:pPr marL="0" indent="0" algn="ctr">
              <a:buNone/>
            </a:pPr>
            <a:r>
              <a:rPr lang="en-GB" sz="3200" dirty="0"/>
              <a:t>What differences do you see in your family?</a:t>
            </a:r>
          </a:p>
          <a:p>
            <a:pPr marL="0" indent="0" algn="ctr">
              <a:buNone/>
            </a:pPr>
            <a:endParaRPr lang="en-GB" sz="3200" dirty="0"/>
          </a:p>
          <a:p>
            <a:pPr marL="0" indent="0" algn="ctr">
              <a:buNone/>
            </a:pPr>
            <a:r>
              <a:rPr lang="en-GB" sz="3200" dirty="0"/>
              <a:t>What differences do we see in our school/classroom?</a:t>
            </a:r>
          </a:p>
          <a:p>
            <a:pPr marL="0" indent="0" algn="ctr">
              <a:buNone/>
            </a:pPr>
            <a:endParaRPr lang="en-GB" sz="2700" dirty="0"/>
          </a:p>
        </p:txBody>
      </p:sp>
      <p:pic>
        <p:nvPicPr>
          <p:cNvPr id="4" name="Picture 3" descr="goanimate.com | ETMOOC Blog Hu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838" y="4651085"/>
            <a:ext cx="1698900" cy="1659082"/>
          </a:xfrm>
          <a:prstGeom prst="rect">
            <a:avLst/>
          </a:prstGeom>
        </p:spPr>
      </p:pic>
    </p:spTree>
    <p:extLst>
      <p:ext uri="{BB962C8B-B14F-4D97-AF65-F5344CB8AC3E}">
        <p14:creationId xmlns:p14="http://schemas.microsoft.com/office/powerpoint/2010/main" val="341457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1283567"/>
            <a:ext cx="7886700" cy="1325563"/>
          </a:xfrm>
          <a:prstGeom prst="rect">
            <a:avLst/>
          </a:prstGeom>
        </p:spPr>
        <p:txBody>
          <a:bodyPr>
            <a:normAutofit fontScale="90000"/>
          </a:bodyPr>
          <a:lstStyle/>
          <a:p>
            <a:pPr algn="ctr"/>
            <a:r>
              <a:rPr lang="en-GB" dirty="0">
                <a:latin typeface="+mn-lt"/>
              </a:rPr>
              <a:t>We are all different inside as well as outside but we can’t always see it. </a:t>
            </a:r>
          </a:p>
        </p:txBody>
      </p:sp>
      <p:pic>
        <p:nvPicPr>
          <p:cNvPr id="4" name="Picture 3" descr="Feelings Faces | Sunflower Storyti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6242" y="2931899"/>
            <a:ext cx="3784523" cy="2819469"/>
          </a:xfrm>
          <a:prstGeom prst="rect">
            <a:avLst/>
          </a:prstGeom>
        </p:spPr>
      </p:pic>
    </p:spTree>
    <p:extLst>
      <p:ext uri="{BB962C8B-B14F-4D97-AF65-F5344CB8AC3E}">
        <p14:creationId xmlns:p14="http://schemas.microsoft.com/office/powerpoint/2010/main" val="249794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1308894"/>
            <a:ext cx="7886700" cy="820665"/>
          </a:xfrm>
          <a:prstGeom prst="rect">
            <a:avLst/>
          </a:prstGeom>
        </p:spPr>
        <p:txBody>
          <a:bodyPr>
            <a:normAutofit fontScale="90000"/>
          </a:bodyPr>
          <a:lstStyle/>
          <a:p>
            <a:pPr algn="ctr"/>
            <a:r>
              <a:rPr lang="en-GB" dirty="0">
                <a:latin typeface="Calibri" panose="020F0502020204030204" pitchFamily="34" charset="0"/>
                <a:cs typeface="Calibri" panose="020F0502020204030204" pitchFamily="34" charset="0"/>
              </a:rPr>
              <a:t>Everybody’s brains are different and work in different ways</a:t>
            </a:r>
          </a:p>
        </p:txBody>
      </p:sp>
      <p:sp>
        <p:nvSpPr>
          <p:cNvPr id="3" name="Content Placeholder 2"/>
          <p:cNvSpPr>
            <a:spLocks noGrp="1"/>
          </p:cNvSpPr>
          <p:nvPr>
            <p:ph idx="1"/>
          </p:nvPr>
        </p:nvSpPr>
        <p:spPr/>
        <p:txBody>
          <a:bodyPr>
            <a:normAutofit/>
          </a:bodyPr>
          <a:lstStyle/>
          <a:p>
            <a:pPr marL="0" indent="0" algn="ctr">
              <a:buNone/>
            </a:pPr>
            <a:endParaRPr lang="en-GB" sz="2700" dirty="0"/>
          </a:p>
          <a:p>
            <a:pPr marL="0" indent="0" algn="ctr">
              <a:buNone/>
            </a:pPr>
            <a:endParaRPr lang="en-GB" sz="2700" dirty="0"/>
          </a:p>
        </p:txBody>
      </p:sp>
      <p:pic>
        <p:nvPicPr>
          <p:cNvPr id="4" name="Picture 3" descr="Thoughts on Leadershi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5404" y="2775392"/>
            <a:ext cx="5511269" cy="3401571"/>
          </a:xfrm>
          <a:prstGeom prst="rect">
            <a:avLst/>
          </a:prstGeom>
        </p:spPr>
      </p:pic>
    </p:spTree>
    <p:extLst>
      <p:ext uri="{BB962C8B-B14F-4D97-AF65-F5344CB8AC3E}">
        <p14:creationId xmlns:p14="http://schemas.microsoft.com/office/powerpoint/2010/main" val="372035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1782762" y="5172415"/>
            <a:ext cx="263683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300" dirty="0" err="1">
                <a:latin typeface="+mn-lt"/>
              </a:rPr>
              <a:t>tourettes</a:t>
            </a:r>
            <a:r>
              <a:rPr lang="en-GB" altLang="en-US" sz="3300" dirty="0">
                <a:latin typeface="+mn-lt"/>
              </a:rPr>
              <a:t>   =</a:t>
            </a:r>
          </a:p>
          <a:p>
            <a:pPr eaLnBrk="1" hangingPunct="1"/>
            <a:endParaRPr lang="en-GB" altLang="en-US" sz="3300" dirty="0"/>
          </a:p>
        </p:txBody>
      </p:sp>
      <p:sp>
        <p:nvSpPr>
          <p:cNvPr id="4" name="Rectangle 3"/>
          <p:cNvSpPr>
            <a:spLocks noChangeArrowheads="1"/>
          </p:cNvSpPr>
          <p:nvPr/>
        </p:nvSpPr>
        <p:spPr bwMode="auto">
          <a:xfrm>
            <a:off x="4155281" y="5218582"/>
            <a:ext cx="369331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700" dirty="0">
                <a:latin typeface="+mn-lt"/>
              </a:rPr>
              <a:t>Tourette Syndrome (TS)</a:t>
            </a:r>
          </a:p>
        </p:txBody>
      </p:sp>
      <p:pic>
        <p:nvPicPr>
          <p:cNvPr id="12290" name="Picture 2" descr="🤷🏾 Person Shrugging Emoji with Medium-Dark Skin Tone Mea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8987" y="3068683"/>
            <a:ext cx="1851025" cy="185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921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67619" y="2736664"/>
            <a:ext cx="5453266" cy="385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latin typeface="+mn-lt"/>
              </a:rPr>
              <a:t>Tourette Syndrome can be an inherited condition.</a:t>
            </a:r>
          </a:p>
          <a:p>
            <a:pPr eaLnBrk="1" hangingPunct="1"/>
            <a:endParaRPr lang="en-GB" altLang="en-US" sz="2400" dirty="0">
              <a:latin typeface="+mn-lt"/>
            </a:endParaRPr>
          </a:p>
          <a:p>
            <a:pPr eaLnBrk="1" hangingPunct="1"/>
            <a:r>
              <a:rPr lang="en-GB" altLang="en-US" sz="2400" dirty="0">
                <a:latin typeface="+mn-lt"/>
              </a:rPr>
              <a:t>People with Tourette Syndrome have </a:t>
            </a:r>
            <a:r>
              <a:rPr lang="en-GB" altLang="en-US" sz="2400" b="1" dirty="0">
                <a:latin typeface="+mn-lt"/>
              </a:rPr>
              <a:t>tics.</a:t>
            </a:r>
          </a:p>
          <a:p>
            <a:pPr eaLnBrk="1" hangingPunct="1"/>
            <a:endParaRPr lang="en-GB" altLang="en-US" sz="2400" b="1" dirty="0">
              <a:latin typeface="+mn-lt"/>
            </a:endParaRPr>
          </a:p>
          <a:p>
            <a:pPr eaLnBrk="1" hangingPunct="1"/>
            <a:r>
              <a:rPr lang="en-GB" altLang="en-US" sz="2400" dirty="0">
                <a:latin typeface="+mn-lt"/>
              </a:rPr>
              <a:t>Tics mean you may make sounds and do movements you really can’t control.</a:t>
            </a:r>
          </a:p>
          <a:p>
            <a:pPr eaLnBrk="1" hangingPunct="1"/>
            <a:endParaRPr lang="en-GB" altLang="en-US" sz="2400" dirty="0">
              <a:latin typeface="+mn-lt"/>
            </a:endParaRPr>
          </a:p>
          <a:p>
            <a:pPr eaLnBrk="1" hangingPunct="1"/>
            <a:r>
              <a:rPr lang="en-GB" altLang="en-US" sz="2400" dirty="0">
                <a:latin typeface="+mn-lt"/>
              </a:rPr>
              <a:t>You can have tics at any age.</a:t>
            </a:r>
          </a:p>
          <a:p>
            <a:pPr eaLnBrk="1" hangingPunct="1"/>
            <a:endParaRPr lang="en-GB" altLang="en-US" sz="1500" dirty="0">
              <a:latin typeface="Lucida Console" panose="020B0609040504020204" pitchFamily="49" charset="0"/>
            </a:endParaRPr>
          </a:p>
          <a:p>
            <a:pPr eaLnBrk="1" hangingPunct="1"/>
            <a:endParaRPr lang="en-GB" altLang="en-US" sz="1350" dirty="0"/>
          </a:p>
        </p:txBody>
      </p:sp>
      <p:sp>
        <p:nvSpPr>
          <p:cNvPr id="3" name="TextBox 1"/>
          <p:cNvSpPr txBox="1">
            <a:spLocks noChangeArrowheads="1"/>
          </p:cNvSpPr>
          <p:nvPr/>
        </p:nvSpPr>
        <p:spPr bwMode="auto">
          <a:xfrm>
            <a:off x="1474244" y="1589672"/>
            <a:ext cx="584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What is it?</a:t>
            </a:r>
            <a:r>
              <a:rPr lang="en-GB" altLang="en-US" sz="33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2343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01047" y="1770146"/>
            <a:ext cx="58400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latin typeface="Calibri" panose="020F0502020204030204" pitchFamily="34" charset="0"/>
                <a:cs typeface="Calibri" panose="020F0502020204030204" pitchFamily="34" charset="0"/>
              </a:rPr>
              <a:t>What it’s not</a:t>
            </a:r>
          </a:p>
        </p:txBody>
      </p:sp>
      <p:sp>
        <p:nvSpPr>
          <p:cNvPr id="3" name="TextBox 2"/>
          <p:cNvSpPr txBox="1"/>
          <p:nvPr/>
        </p:nvSpPr>
        <p:spPr>
          <a:xfrm>
            <a:off x="1841212" y="3020744"/>
            <a:ext cx="5359687" cy="2746906"/>
          </a:xfrm>
          <a:prstGeom prst="rect">
            <a:avLst/>
          </a:prstGeom>
          <a:noFill/>
        </p:spPr>
        <p:txBody>
          <a:bodyPr wrap="square">
            <a:spAutoFit/>
          </a:bodyPr>
          <a:lstStyle/>
          <a:p>
            <a:pPr>
              <a:defRPr/>
            </a:pPr>
            <a:r>
              <a:rPr lang="en-GB" sz="2400" dirty="0"/>
              <a:t>Tourette Syndrome is not a mental illness. </a:t>
            </a:r>
          </a:p>
          <a:p>
            <a:pPr>
              <a:defRPr/>
            </a:pPr>
            <a:endParaRPr lang="en-GB" sz="2400" dirty="0"/>
          </a:p>
          <a:p>
            <a:pPr>
              <a:defRPr/>
            </a:pPr>
            <a:r>
              <a:rPr lang="en-GB" sz="2400" dirty="0"/>
              <a:t>Tourette Syndrome does not affect how intelligent you are.</a:t>
            </a:r>
          </a:p>
          <a:p>
            <a:pPr>
              <a:defRPr/>
            </a:pPr>
            <a:endParaRPr lang="en-GB" sz="2400" dirty="0"/>
          </a:p>
          <a:p>
            <a:pPr>
              <a:defRPr/>
            </a:pPr>
            <a:r>
              <a:rPr lang="en-GB" sz="2400" dirty="0"/>
              <a:t>You can’t catch it - it’s not infectious. </a:t>
            </a:r>
          </a:p>
          <a:p>
            <a:pPr>
              <a:defRPr/>
            </a:pPr>
            <a:endParaRPr lang="en-GB" sz="1500" dirty="0">
              <a:latin typeface="Lucida Console" pitchFamily="49" charset="0"/>
            </a:endParaRPr>
          </a:p>
          <a:p>
            <a:pPr>
              <a:defRPr/>
            </a:pPr>
            <a:endParaRPr lang="en-GB" sz="1350" dirty="0"/>
          </a:p>
        </p:txBody>
      </p:sp>
    </p:spTree>
    <p:extLst>
      <p:ext uri="{BB962C8B-B14F-4D97-AF65-F5344CB8AC3E}">
        <p14:creationId xmlns:p14="http://schemas.microsoft.com/office/powerpoint/2010/main" val="17050039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710</TotalTime>
  <Words>872</Words>
  <Application>Microsoft Office PowerPoint</Application>
  <PresentationFormat>On-screen Show (4:3)</PresentationFormat>
  <Paragraphs>136</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Charlemagne Std</vt:lpstr>
      <vt:lpstr>Franklin Gothic Demi</vt:lpstr>
      <vt:lpstr>Frutiger LT Std 45 Light</vt:lpstr>
      <vt:lpstr>Lucida Console</vt:lpstr>
      <vt:lpstr>Perpetua Titling MT</vt:lpstr>
      <vt:lpstr>Office Theme</vt:lpstr>
      <vt:lpstr>Celebrating our Differences!</vt:lpstr>
      <vt:lpstr>We are all different.  What differences do you see in this picture?          </vt:lpstr>
      <vt:lpstr>People can be different in so many ways</vt:lpstr>
      <vt:lpstr>PowerPoint Presentation</vt:lpstr>
      <vt:lpstr>We are all different inside as well as outside but we can’t always see it. </vt:lpstr>
      <vt:lpstr>Everybody’s brains are different and work in different 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help someone with TS?</vt:lpstr>
      <vt:lpstr>PowerPoint Presentation</vt:lpstr>
      <vt:lpstr>PowerPoint Presentation</vt:lpstr>
      <vt:lpstr>Thank you!</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Differences!</dc:title>
  <dc:creator>Lucy Toghill</dc:creator>
  <cp:lastModifiedBy>Jo Barwell</cp:lastModifiedBy>
  <cp:revision>52</cp:revision>
  <dcterms:created xsi:type="dcterms:W3CDTF">2020-03-10T06:37:19Z</dcterms:created>
  <dcterms:modified xsi:type="dcterms:W3CDTF">2022-07-12T11:03:43Z</dcterms:modified>
</cp:coreProperties>
</file>