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6" r:id="rId2"/>
    <p:sldId id="282" r:id="rId3"/>
    <p:sldId id="285" r:id="rId4"/>
    <p:sldId id="284" r:id="rId5"/>
    <p:sldId id="261" r:id="rId6"/>
    <p:sldId id="264" r:id="rId7"/>
    <p:sldId id="266" r:id="rId8"/>
    <p:sldId id="281" r:id="rId9"/>
    <p:sldId id="283" r:id="rId10"/>
    <p:sldId id="268" r:id="rId11"/>
    <p:sldId id="265" r:id="rId12"/>
    <p:sldId id="269" r:id="rId13"/>
    <p:sldId id="280" r:id="rId14"/>
    <p:sldId id="258" r:id="rId15"/>
    <p:sldId id="270" r:id="rId16"/>
    <p:sldId id="272" r:id="rId17"/>
    <p:sldId id="273" r:id="rId18"/>
    <p:sldId id="274" r:id="rId19"/>
    <p:sldId id="275" r:id="rId20"/>
    <p:sldId id="279" r:id="rId21"/>
    <p:sldId id="276"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ppa McClounan" initials="PM" lastIdx="5" clrIdx="0">
    <p:extLst>
      <p:ext uri="{19B8F6BF-5375-455C-9EA6-DF929625EA0E}">
        <p15:presenceInfo xmlns:p15="http://schemas.microsoft.com/office/powerpoint/2012/main" userId="S-1-5-21-3009539731-513393742-1009394440-1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3" d="100"/>
          <a:sy n="63" d="100"/>
        </p:scale>
        <p:origin x="14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92D050"/>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13EB-48CF-86A8-0A90CF5C3209}"/>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1-186C-47D4-937B-2300FB0B89B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With Coprolalia</c:v>
                </c:pt>
                <c:pt idx="1">
                  <c:v>Without Coprolalia</c:v>
                </c:pt>
              </c:strCache>
            </c:strRef>
          </c:cat>
          <c:val>
            <c:numRef>
              <c:f>Sheet1!$B$2:$B$3</c:f>
              <c:numCache>
                <c:formatCode>0%</c:formatCode>
                <c:ptCount val="2"/>
                <c:pt idx="0">
                  <c:v>0.1</c:v>
                </c:pt>
                <c:pt idx="1">
                  <c:v>0.9</c:v>
                </c:pt>
              </c:numCache>
            </c:numRef>
          </c:val>
          <c:extLst>
            <c:ext xmlns:c16="http://schemas.microsoft.com/office/drawing/2014/chart" uri="{C3380CC4-5D6E-409C-BE32-E72D297353CC}">
              <c16:uniqueId val="{00000000-186C-47D4-937B-2300FB0B89B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5.7457985477535223E-2"/>
          <c:y val="0.8085714183553796"/>
          <c:w val="0.55338503312331833"/>
          <c:h val="0.1752106045469886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F80B9-11F2-4617-88E8-787E661A87D3}" type="datetimeFigureOut">
              <a:rPr lang="en-GB" smtClean="0"/>
              <a:t>12/07/2022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C94AD-D6C6-4A40-882F-10729B9E5EDF}" type="slidenum">
              <a:rPr lang="en-GB" smtClean="0"/>
              <a:t>‹#›</a:t>
            </a:fld>
            <a:endParaRPr lang="en-GB"/>
          </a:p>
        </p:txBody>
      </p:sp>
    </p:spTree>
    <p:extLst>
      <p:ext uri="{BB962C8B-B14F-4D97-AF65-F5344CB8AC3E}">
        <p14:creationId xmlns:p14="http://schemas.microsoft.com/office/powerpoint/2010/main" val="239330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was made by </a:t>
            </a:r>
            <a:r>
              <a:rPr lang="en-GB" dirty="0" err="1"/>
              <a:t>Tourettes</a:t>
            </a:r>
            <a:r>
              <a:rPr lang="en-GB" dirty="0"/>
              <a:t> Action to help dispel any myths and squash any stigmas around this condition. </a:t>
            </a:r>
          </a:p>
          <a:p>
            <a:endParaRPr lang="en-GB" dirty="0"/>
          </a:p>
          <a:p>
            <a:r>
              <a:rPr lang="en-GB" dirty="0"/>
              <a:t>It was made in the style of the BBC series on ‘What not to say’.  </a:t>
            </a:r>
          </a:p>
        </p:txBody>
      </p:sp>
      <p:sp>
        <p:nvSpPr>
          <p:cNvPr id="4" name="Date Placeholder 3"/>
          <p:cNvSpPr>
            <a:spLocks noGrp="1"/>
          </p:cNvSpPr>
          <p:nvPr>
            <p:ph type="dt" idx="10"/>
          </p:nvPr>
        </p:nvSpPr>
        <p:spPr/>
        <p:txBody>
          <a:bodyPr/>
          <a:lstStyle/>
          <a:p>
            <a:r>
              <a:rPr lang="en-GB"/>
              <a:t>29/11/2019</a:t>
            </a:r>
          </a:p>
        </p:txBody>
      </p:sp>
      <p:sp>
        <p:nvSpPr>
          <p:cNvPr id="5" name="Slide Number Placeholder 4"/>
          <p:cNvSpPr>
            <a:spLocks noGrp="1"/>
          </p:cNvSpPr>
          <p:nvPr>
            <p:ph type="sldNum" sz="quarter" idx="11"/>
          </p:nvPr>
        </p:nvSpPr>
        <p:spPr/>
        <p:txBody>
          <a:bodyPr/>
          <a:lstStyle/>
          <a:p>
            <a:fld id="{D16DEA23-6F4A-409A-BFBB-A98F7495A8AA}" type="slidenum">
              <a:rPr lang="en-GB" smtClean="0"/>
              <a:t>2</a:t>
            </a:fld>
            <a:endParaRPr lang="en-GB"/>
          </a:p>
        </p:txBody>
      </p:sp>
    </p:spTree>
    <p:extLst>
      <p:ext uri="{BB962C8B-B14F-4D97-AF65-F5344CB8AC3E}">
        <p14:creationId xmlns:p14="http://schemas.microsoft.com/office/powerpoint/2010/main" val="266210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list of tics that you may have seen in pupils either with TS or undiagnosed.</a:t>
            </a:r>
          </a:p>
        </p:txBody>
      </p:sp>
      <p:sp>
        <p:nvSpPr>
          <p:cNvPr id="4" name="Date Placeholder 3"/>
          <p:cNvSpPr>
            <a:spLocks noGrp="1"/>
          </p:cNvSpPr>
          <p:nvPr>
            <p:ph type="dt" idx="10"/>
          </p:nvPr>
        </p:nvSpPr>
        <p:spPr/>
        <p:txBody>
          <a:bodyPr/>
          <a:lstStyle/>
          <a:p>
            <a:r>
              <a:rPr lang="en-GB"/>
              <a:t>29/11/2019</a:t>
            </a:r>
          </a:p>
        </p:txBody>
      </p:sp>
      <p:sp>
        <p:nvSpPr>
          <p:cNvPr id="5" name="Slide Number Placeholder 4"/>
          <p:cNvSpPr>
            <a:spLocks noGrp="1"/>
          </p:cNvSpPr>
          <p:nvPr>
            <p:ph type="sldNum" sz="quarter" idx="11"/>
          </p:nvPr>
        </p:nvSpPr>
        <p:spPr/>
        <p:txBody>
          <a:bodyPr/>
          <a:lstStyle/>
          <a:p>
            <a:fld id="{D16DEA23-6F4A-409A-BFBB-A98F7495A8AA}" type="slidenum">
              <a:rPr lang="en-GB" smtClean="0"/>
              <a:t>8</a:t>
            </a:fld>
            <a:endParaRPr lang="en-GB"/>
          </a:p>
        </p:txBody>
      </p:sp>
    </p:spTree>
    <p:extLst>
      <p:ext uri="{BB962C8B-B14F-4D97-AF65-F5344CB8AC3E}">
        <p14:creationId xmlns:p14="http://schemas.microsoft.com/office/powerpoint/2010/main" val="126806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89516"/>
            <a:ext cx="5486400" cy="4971319"/>
          </a:xfrm>
        </p:spPr>
        <p:txBody>
          <a:bodyPr/>
          <a:lstStyle/>
          <a:p>
            <a:r>
              <a:rPr lang="en-GB" dirty="0"/>
              <a:t>Its really important to know that tics are not always just the obvious ones we can see or hear but there can be lots of hidden tics that children may be dealing with internally that you may not be aware of. These can often be the ones that are most uncomfortable for them.  </a:t>
            </a:r>
          </a:p>
          <a:p>
            <a:endParaRPr lang="en-GB" dirty="0"/>
          </a:p>
          <a:p>
            <a:r>
              <a:rPr lang="en-GB" dirty="0"/>
              <a:t>Two of the most difficult to understand are the thought and conversational/contextual tics. </a:t>
            </a:r>
          </a:p>
          <a:p>
            <a:endParaRPr lang="en-GB" dirty="0"/>
          </a:p>
          <a:p>
            <a:r>
              <a:rPr lang="en-GB" dirty="0"/>
              <a:t>An example of a thought tics could be where a teacher walks in the room and they are bald or smelling of body odour. A neuro typical child may also notice those features but not say anything. A child with TS may find it hard to not vocalise this information as impulsivity can be extremely high so may result in the overwhelming urge to vocalise their thought into words.</a:t>
            </a:r>
          </a:p>
          <a:p>
            <a:endParaRPr lang="en-GB" dirty="0"/>
          </a:p>
          <a:p>
            <a:r>
              <a:rPr lang="en-GB" dirty="0"/>
              <a:t>An example of a conversational/contextual tic could be, for example, if when telling a child to concentrate, they utter the words ‘shut up’. If the teacher does not know the child well then this could appear like a genuine response and not a tic. However, please consider the fact that the child may just have an overwhelming urge to say the most inappropriate thing at this anxious time and may just come out with the very worse things they would be trying not to say. </a:t>
            </a:r>
          </a:p>
          <a:p>
            <a:endParaRPr lang="en-GB" dirty="0"/>
          </a:p>
          <a:p>
            <a:endParaRPr lang="en-GB" dirty="0"/>
          </a:p>
        </p:txBody>
      </p:sp>
      <p:sp>
        <p:nvSpPr>
          <p:cNvPr id="4" name="Date Placeholder 3"/>
          <p:cNvSpPr>
            <a:spLocks noGrp="1"/>
          </p:cNvSpPr>
          <p:nvPr>
            <p:ph type="dt" idx="10"/>
          </p:nvPr>
        </p:nvSpPr>
        <p:spPr/>
        <p:txBody>
          <a:bodyPr/>
          <a:lstStyle/>
          <a:p>
            <a:r>
              <a:rPr lang="en-GB"/>
              <a:t>29/11/2019</a:t>
            </a:r>
          </a:p>
        </p:txBody>
      </p:sp>
      <p:sp>
        <p:nvSpPr>
          <p:cNvPr id="5" name="Slide Number Placeholder 4"/>
          <p:cNvSpPr>
            <a:spLocks noGrp="1"/>
          </p:cNvSpPr>
          <p:nvPr>
            <p:ph type="sldNum" sz="quarter" idx="11"/>
          </p:nvPr>
        </p:nvSpPr>
        <p:spPr/>
        <p:txBody>
          <a:bodyPr/>
          <a:lstStyle/>
          <a:p>
            <a:fld id="{D16DEA23-6F4A-409A-BFBB-A98F7495A8AA}" type="slidenum">
              <a:rPr lang="en-GB" smtClean="0"/>
              <a:t>9</a:t>
            </a:fld>
            <a:endParaRPr lang="en-GB"/>
          </a:p>
        </p:txBody>
      </p:sp>
    </p:spTree>
    <p:extLst>
      <p:ext uri="{BB962C8B-B14F-4D97-AF65-F5344CB8AC3E}">
        <p14:creationId xmlns:p14="http://schemas.microsoft.com/office/powerpoint/2010/main" val="380011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FF6930-1A69-43E2-B442-4C20D001153E}"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345812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F6930-1A69-43E2-B442-4C20D001153E}"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269796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F6930-1A69-43E2-B442-4C20D001153E}"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3081412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s">
    <p:spTree>
      <p:nvGrpSpPr>
        <p:cNvPr id="1" name=""/>
        <p:cNvGrpSpPr/>
        <p:nvPr/>
      </p:nvGrpSpPr>
      <p:grpSpPr>
        <a:xfrm>
          <a:off x="0" y="0"/>
          <a:ext cx="0" cy="0"/>
          <a:chOff x="0" y="0"/>
          <a:chExt cx="0" cy="0"/>
        </a:xfrm>
      </p:grpSpPr>
      <p:sp>
        <p:nvSpPr>
          <p:cNvPr id="2" name="Rectangle 1"/>
          <p:cNvSpPr/>
          <p:nvPr userDrawn="1"/>
        </p:nvSpPr>
        <p:spPr>
          <a:xfrm>
            <a:off x="0" y="0"/>
            <a:ext cx="9144000" cy="928688"/>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TextBox 4"/>
          <p:cNvSpPr txBox="1">
            <a:spLocks noChangeArrowheads="1"/>
          </p:cNvSpPr>
          <p:nvPr userDrawn="1"/>
        </p:nvSpPr>
        <p:spPr bwMode="auto">
          <a:xfrm>
            <a:off x="1143000" y="2786063"/>
            <a:ext cx="67151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2400"/>
          </a:p>
          <a:p>
            <a:pPr eaLnBrk="1" hangingPunct="1"/>
            <a:endParaRPr lang="en-GB" altLang="en-US" sz="2400"/>
          </a:p>
          <a:p>
            <a:pPr eaLnBrk="1" hangingPunct="1"/>
            <a:endParaRPr lang="en-GB" altLang="en-US" sz="2400"/>
          </a:p>
          <a:p>
            <a:pPr eaLnBrk="1" hangingPunct="1"/>
            <a:endParaRPr lang="en-GB" altLang="en-US" sz="2400"/>
          </a:p>
          <a:p>
            <a:pPr eaLnBrk="1" hangingPunct="1"/>
            <a:endParaRPr lang="en-GB" altLang="en-US" sz="2400"/>
          </a:p>
          <a:p>
            <a:pPr eaLnBrk="1" hangingPunct="1"/>
            <a:endParaRPr lang="en-GB" altLang="en-US" sz="2400"/>
          </a:p>
          <a:p>
            <a:pPr eaLnBrk="1" hangingPunct="1"/>
            <a:endParaRPr lang="en-GB" altLang="en-US" sz="2400"/>
          </a:p>
        </p:txBody>
      </p:sp>
      <p:sp>
        <p:nvSpPr>
          <p:cNvPr id="6" name="Footer Placeholder 4"/>
          <p:cNvSpPr>
            <a:spLocks noGrp="1"/>
          </p:cNvSpPr>
          <p:nvPr>
            <p:ph type="ftr" sz="quarter" idx="10"/>
          </p:nvPr>
        </p:nvSpPr>
        <p:spPr>
          <a:xfrm>
            <a:off x="928688" y="6357938"/>
            <a:ext cx="2895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Frutiger LT Std 45 Light" pitchFamily="34" charset="0"/>
              </a:defRPr>
            </a:lvl1pPr>
          </a:lstStyle>
          <a:p>
            <a:pPr>
              <a:defRPr/>
            </a:pPr>
            <a:r>
              <a:rPr lang="en-GB"/>
              <a:t>©  Tourettes Action</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13341" y="113344"/>
            <a:ext cx="1655550" cy="702000"/>
          </a:xfrm>
          <a:prstGeom prst="rect">
            <a:avLst/>
          </a:prstGeom>
        </p:spPr>
      </p:pic>
    </p:spTree>
    <p:extLst>
      <p:ext uri="{BB962C8B-B14F-4D97-AF65-F5344CB8AC3E}">
        <p14:creationId xmlns:p14="http://schemas.microsoft.com/office/powerpoint/2010/main" val="269431223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44263" y="3880325"/>
            <a:ext cx="468000" cy="46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750134"/>
            <a:ext cx="9144000" cy="2146300"/>
          </a:xfrm>
          <a:prstGeom prst="rect">
            <a:avLst/>
          </a:prstGeom>
        </p:spPr>
      </p:pic>
      <p:sp>
        <p:nvSpPr>
          <p:cNvPr id="16" name="Title 1"/>
          <p:cNvSpPr>
            <a:spLocks noGrp="1"/>
          </p:cNvSpPr>
          <p:nvPr>
            <p:ph type="ctrTitle" hasCustomPrompt="1"/>
          </p:nvPr>
        </p:nvSpPr>
        <p:spPr>
          <a:xfrm>
            <a:off x="2627693" y="5601903"/>
            <a:ext cx="6041198" cy="1068404"/>
          </a:xfrm>
        </p:spPr>
        <p:txBody>
          <a:bodyPr anchor="ctr" anchorCtr="0"/>
          <a:lstStyle>
            <a:lvl1pPr>
              <a:defRPr sz="4500" b="0" i="0" baseline="0">
                <a:solidFill>
                  <a:schemeClr val="bg1"/>
                </a:solidFill>
                <a:latin typeface="Franklin Gothic Demi" charset="0"/>
                <a:ea typeface="Franklin Gothic Demi" charset="0"/>
                <a:cs typeface="Franklin Gothic Demi" charset="0"/>
              </a:defRPr>
            </a:lvl1pPr>
          </a:lstStyle>
          <a:p>
            <a:r>
              <a:rPr lang="en-US" dirty="0"/>
              <a:t>Thank you.</a:t>
            </a:r>
            <a:endParaRPr lang="en-GB" dirty="0"/>
          </a:p>
        </p:txBody>
      </p:sp>
      <p:sp>
        <p:nvSpPr>
          <p:cNvPr id="17" name="Rectangle 16"/>
          <p:cNvSpPr/>
          <p:nvPr userDrawn="1"/>
        </p:nvSpPr>
        <p:spPr>
          <a:xfrm>
            <a:off x="0" y="0"/>
            <a:ext cx="9144000" cy="1039528"/>
          </a:xfrm>
          <a:prstGeom prst="rect">
            <a:avLst/>
          </a:prstGeom>
          <a:solidFill>
            <a:srgbClr val="0D1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13341" y="173329"/>
            <a:ext cx="1655550" cy="702000"/>
          </a:xfrm>
          <a:prstGeom prst="rect">
            <a:avLst/>
          </a:prstGeom>
        </p:spPr>
      </p:pic>
      <p:sp>
        <p:nvSpPr>
          <p:cNvPr id="22" name="TextBox 21"/>
          <p:cNvSpPr txBox="1"/>
          <p:nvPr userDrawn="1"/>
        </p:nvSpPr>
        <p:spPr>
          <a:xfrm flipH="1">
            <a:off x="2627693" y="1039527"/>
            <a:ext cx="6041198" cy="4485373"/>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baseline="0" dirty="0">
                <a:solidFill>
                  <a:srgbClr val="0D1F41"/>
                </a:solidFill>
                <a:effectLst/>
                <a:latin typeface="Franklin Gothic Demi" charset="0"/>
                <a:ea typeface="Franklin Gothic Demi" charset="0"/>
                <a:cs typeface="Franklin Gothic Demi" charset="0"/>
              </a:rPr>
              <a:t>Lucy (Ed. Manager):07394 559025</a:t>
            </a:r>
            <a:endParaRPr lang="en-US" sz="3000" b="0" i="0" baseline="0" dirty="0">
              <a:solidFill>
                <a:srgbClr val="0D1F41"/>
              </a:solidFill>
              <a:effectLst/>
              <a:latin typeface="Franklin Gothic Demi" charset="0"/>
              <a:ea typeface="Franklin Gothic Demi" charset="0"/>
              <a:cs typeface="Franklin Gothic Demi"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i="0" baseline="0" dirty="0">
              <a:solidFill>
                <a:srgbClr val="0D1F41"/>
              </a:solidFill>
              <a:effectLst/>
              <a:latin typeface="Franklin Gothic Demi" charset="0"/>
              <a:ea typeface="Franklin Gothic Demi" charset="0"/>
              <a:cs typeface="Franklin Gothic Dem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baseline="0" dirty="0">
                <a:solidFill>
                  <a:srgbClr val="0D1F41"/>
                </a:solidFill>
                <a:effectLst/>
                <a:latin typeface="Franklin Gothic Demi" charset="0"/>
                <a:ea typeface="Franklin Gothic Demi" charset="0"/>
                <a:cs typeface="Franklin Gothic Demi" charset="0"/>
              </a:rPr>
              <a:t>www.tourettes-action.org.uk</a:t>
            </a:r>
          </a:p>
          <a:p>
            <a:pPr algn="l"/>
            <a:endParaRPr lang="en-US" sz="3000" b="0" i="0" baseline="0" dirty="0">
              <a:solidFill>
                <a:srgbClr val="0D1F41"/>
              </a:solidFill>
              <a:effectLst/>
              <a:latin typeface="Franklin Gothic Demi" charset="0"/>
              <a:ea typeface="Franklin Gothic Demi" charset="0"/>
              <a:cs typeface="Franklin Gothic Dem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2400" b="0" i="0" u="none" strike="noStrike" kern="1200" baseline="0" dirty="0">
                <a:solidFill>
                  <a:srgbClr val="0D1F41"/>
                </a:solidFill>
                <a:effectLst/>
                <a:latin typeface="Franklin Gothic Demi" charset="0"/>
                <a:ea typeface="Franklin Gothic Demi" charset="0"/>
                <a:cs typeface="Franklin Gothic Demi" charset="0"/>
              </a:rPr>
              <a:t>lucy@tourettes-action.org.uk</a:t>
            </a:r>
            <a:endParaRPr lang="en-US" sz="2400" b="0" i="0" baseline="0" dirty="0">
              <a:solidFill>
                <a:srgbClr val="0D1F41"/>
              </a:solidFill>
              <a:effectLst/>
              <a:latin typeface="Franklin Gothic Demi" charset="0"/>
              <a:ea typeface="Franklin Gothic Demi" charset="0"/>
              <a:cs typeface="Franklin Gothic Demi" charset="0"/>
            </a:endParaRPr>
          </a:p>
          <a:p>
            <a:pPr algn="l"/>
            <a:endParaRPr lang="en-US" sz="3000" b="0" i="0" baseline="0" dirty="0">
              <a:solidFill>
                <a:srgbClr val="0D1F41"/>
              </a:solidFill>
              <a:effectLst/>
              <a:latin typeface="Franklin Gothic Demi" charset="0"/>
              <a:ea typeface="Franklin Gothic Demi" charset="0"/>
              <a:cs typeface="Franklin Gothic Demi" charset="0"/>
            </a:endParaRPr>
          </a:p>
          <a:p>
            <a:pPr algn="l"/>
            <a:r>
              <a:rPr lang="en-US" sz="2400" b="0" i="0" baseline="0" dirty="0" err="1">
                <a:solidFill>
                  <a:srgbClr val="0D1F41"/>
                </a:solidFill>
                <a:effectLst/>
                <a:latin typeface="Franklin Gothic Demi" charset="0"/>
                <a:ea typeface="Franklin Gothic Demi" charset="0"/>
                <a:cs typeface="Franklin Gothic Demi" charset="0"/>
              </a:rPr>
              <a:t>facebook.com</a:t>
            </a:r>
            <a:r>
              <a:rPr lang="en-US" sz="2400" b="0" i="0" baseline="0" dirty="0">
                <a:solidFill>
                  <a:srgbClr val="0D1F41"/>
                </a:solidFill>
                <a:effectLst/>
                <a:latin typeface="Franklin Gothic Demi" charset="0"/>
                <a:ea typeface="Franklin Gothic Demi" charset="0"/>
                <a:cs typeface="Franklin Gothic Demi" charset="0"/>
              </a:rPr>
              <a:t>/</a:t>
            </a:r>
            <a:r>
              <a:rPr lang="en-US" sz="2400" b="0" i="0" baseline="0" dirty="0" err="1">
                <a:solidFill>
                  <a:srgbClr val="0D1F41"/>
                </a:solidFill>
                <a:effectLst/>
                <a:latin typeface="Franklin Gothic Demi" charset="0"/>
                <a:ea typeface="Franklin Gothic Demi" charset="0"/>
                <a:cs typeface="Franklin Gothic Demi" charset="0"/>
              </a:rPr>
              <a:t>TourettesAction</a:t>
            </a:r>
            <a:endParaRPr lang="en-US" sz="2400" b="0" i="0" baseline="0" dirty="0">
              <a:solidFill>
                <a:srgbClr val="0D1F41"/>
              </a:solidFill>
              <a:effectLst/>
              <a:latin typeface="Franklin Gothic Demi" charset="0"/>
              <a:ea typeface="Franklin Gothic Demi" charset="0"/>
              <a:cs typeface="Franklin Gothic Demi" charset="0"/>
            </a:endParaRPr>
          </a:p>
          <a:p>
            <a:pPr algn="l"/>
            <a:endParaRPr lang="en-US" sz="3000" b="0" i="0" baseline="0" dirty="0">
              <a:solidFill>
                <a:srgbClr val="0D1F41"/>
              </a:solidFill>
              <a:effectLst/>
              <a:latin typeface="Franklin Gothic Demi" charset="0"/>
              <a:ea typeface="Franklin Gothic Demi" charset="0"/>
              <a:cs typeface="Franklin Gothic Demi" charset="0"/>
            </a:endParaRPr>
          </a:p>
          <a:p>
            <a:pPr algn="l"/>
            <a:r>
              <a:rPr lang="en-US" sz="2400" b="0" i="0" baseline="0" dirty="0" err="1">
                <a:solidFill>
                  <a:srgbClr val="0D1F41"/>
                </a:solidFill>
                <a:effectLst/>
                <a:latin typeface="Franklin Gothic Demi" charset="0"/>
                <a:ea typeface="Franklin Gothic Demi" charset="0"/>
                <a:cs typeface="Franklin Gothic Demi" charset="0"/>
              </a:rPr>
              <a:t>twitter.com</a:t>
            </a:r>
            <a:r>
              <a:rPr lang="en-US" sz="2400" b="0" i="0" baseline="0" dirty="0">
                <a:solidFill>
                  <a:srgbClr val="0D1F41"/>
                </a:solidFill>
                <a:effectLst/>
                <a:latin typeface="Franklin Gothic Demi" charset="0"/>
                <a:ea typeface="Franklin Gothic Demi" charset="0"/>
                <a:cs typeface="Franklin Gothic Demi" charset="0"/>
              </a:rPr>
              <a:t>/</a:t>
            </a:r>
            <a:r>
              <a:rPr lang="en-US" sz="2400" b="0" i="0" baseline="0" dirty="0" err="1">
                <a:solidFill>
                  <a:srgbClr val="0D1F41"/>
                </a:solidFill>
                <a:effectLst/>
                <a:latin typeface="Franklin Gothic Demi" charset="0"/>
                <a:ea typeface="Franklin Gothic Demi" charset="0"/>
                <a:cs typeface="Franklin Gothic Demi" charset="0"/>
              </a:rPr>
              <a:t>tourettesaction</a:t>
            </a:r>
            <a:endParaRPr lang="en-US" sz="2400" b="0" i="0" baseline="0" dirty="0">
              <a:solidFill>
                <a:srgbClr val="0D1F41"/>
              </a:solidFill>
              <a:effectLst/>
              <a:latin typeface="Franklin Gothic Demi" charset="0"/>
              <a:ea typeface="Franklin Gothic Demi" charset="0"/>
              <a:cs typeface="Franklin Gothic Demi" charset="0"/>
            </a:endParaRPr>
          </a:p>
        </p:txBody>
      </p:sp>
      <p:pic>
        <p:nvPicPr>
          <p:cNvPr id="28" name="Picture 2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44263" y="3057781"/>
            <a:ext cx="468000" cy="468000"/>
          </a:xfrm>
          <a:prstGeom prst="rect">
            <a:avLst/>
          </a:prstGeom>
        </p:spPr>
      </p:pic>
      <p:pic>
        <p:nvPicPr>
          <p:cNvPr id="29" name="Picture 2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44263" y="2225926"/>
            <a:ext cx="468000" cy="468000"/>
          </a:xfrm>
          <a:prstGeom prst="rect">
            <a:avLst/>
          </a:prstGeom>
        </p:spPr>
      </p:pic>
      <p:pic>
        <p:nvPicPr>
          <p:cNvPr id="30" name="Picture 29"/>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44263" y="1394071"/>
            <a:ext cx="468000" cy="468000"/>
          </a:xfrm>
          <a:prstGeom prst="rect">
            <a:avLst/>
          </a:prstGeom>
        </p:spPr>
      </p:pic>
      <p:pic>
        <p:nvPicPr>
          <p:cNvPr id="31" name="Picture 3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844263" y="4708443"/>
            <a:ext cx="468000" cy="468000"/>
          </a:xfrm>
          <a:prstGeom prst="rect">
            <a:avLst/>
          </a:prstGeom>
        </p:spPr>
      </p:pic>
    </p:spTree>
    <p:extLst>
      <p:ext uri="{BB962C8B-B14F-4D97-AF65-F5344CB8AC3E}">
        <p14:creationId xmlns:p14="http://schemas.microsoft.com/office/powerpoint/2010/main" val="4128158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800" y="1440000"/>
            <a:ext cx="8208000" cy="925200"/>
          </a:xfrm>
        </p:spPr>
        <p:txBody>
          <a:bodyPr/>
          <a:lstStyle>
            <a:lvl1pPr>
              <a:defRPr b="0">
                <a:solidFill>
                  <a:srgbClr val="0D1F41"/>
                </a:solidFill>
              </a:defRPr>
            </a:lvl1pPr>
          </a:lstStyle>
          <a:p>
            <a:r>
              <a:rPr lang="en-US" dirty="0"/>
              <a:t>Click to edit the header title (up to two lines)</a:t>
            </a:r>
            <a:endParaRPr lang="en-GB" dirty="0"/>
          </a:p>
        </p:txBody>
      </p:sp>
      <p:sp>
        <p:nvSpPr>
          <p:cNvPr id="3" name="Content Placeholder 2"/>
          <p:cNvSpPr>
            <a:spLocks noGrp="1"/>
          </p:cNvSpPr>
          <p:nvPr>
            <p:ph idx="1" hasCustomPrompt="1"/>
          </p:nvPr>
        </p:nvSpPr>
        <p:spPr>
          <a:xfrm>
            <a:off x="460800" y="2520000"/>
            <a:ext cx="8208000" cy="3060000"/>
          </a:xfrm>
        </p:spPr>
        <p:txBody>
          <a:bodyPr/>
          <a:lstStyle>
            <a:lvl1pPr marL="0" marR="0" indent="0" algn="l" defTabSz="216000" rtl="0" eaLnBrk="1" fontAlgn="auto" latinLnBrk="0" hangingPunct="1">
              <a:lnSpc>
                <a:spcPct val="100000"/>
              </a:lnSpc>
              <a:spcBef>
                <a:spcPts val="0"/>
              </a:spcBef>
              <a:spcAft>
                <a:spcPts val="1500"/>
              </a:spcAft>
              <a:buClrTx/>
              <a:buSzTx/>
              <a:buFontTx/>
              <a:buNone/>
              <a:tabLst/>
              <a:defRPr baseline="0">
                <a:solidFill>
                  <a:srgbClr val="0D1F41"/>
                </a:solidFill>
              </a:defRPr>
            </a:lvl1pPr>
            <a:lvl2pPr>
              <a:defRPr>
                <a:solidFill>
                  <a:srgbClr val="0D1F41"/>
                </a:solidFill>
              </a:defRPr>
            </a:lvl2pPr>
            <a:lvl3pPr>
              <a:defRPr>
                <a:solidFill>
                  <a:srgbClr val="0D1F41"/>
                </a:solidFill>
              </a:defRPr>
            </a:lvl3pPr>
            <a:lvl4pPr>
              <a:defRPr>
                <a:solidFill>
                  <a:srgbClr val="0D1F41"/>
                </a:solidFill>
              </a:defRPr>
            </a:lvl4pPr>
            <a:lvl5pPr>
              <a:defRPr>
                <a:solidFill>
                  <a:srgbClr val="0D1F41"/>
                </a:solidFill>
              </a:defRPr>
            </a:lvl5pPr>
          </a:lstStyle>
          <a:p>
            <a:pPr lvl="0"/>
            <a:r>
              <a:rPr lang="en-US" dirty="0"/>
              <a:t>Click to edit body text (</a:t>
            </a:r>
            <a:r>
              <a:rPr lang="en-US" dirty="0" err="1"/>
              <a:t>subheadlines</a:t>
            </a:r>
            <a:r>
              <a:rPr lang="en-US" dirty="0"/>
              <a:t> should be bold and green)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0801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F6930-1A69-43E2-B442-4C20D001153E}"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46779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F6930-1A69-43E2-B442-4C20D001153E}"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180075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FF6930-1A69-43E2-B442-4C20D001153E}"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13140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FF6930-1A69-43E2-B442-4C20D001153E}" type="datetimeFigureOut">
              <a:rPr lang="en-GB" smtClean="0"/>
              <a:t>12/07/2022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414017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FF6930-1A69-43E2-B442-4C20D001153E}" type="datetimeFigureOut">
              <a:rPr lang="en-GB" smtClean="0"/>
              <a:t>12/07/2022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248501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F6930-1A69-43E2-B442-4C20D001153E}" type="datetimeFigureOut">
              <a:rPr lang="en-GB" smtClean="0"/>
              <a:t>12/07/2022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E70E9A-73BE-4291-BB61-36FCD6CA3B4E}" type="slidenum">
              <a:rPr lang="en-GB" smtClean="0"/>
              <a:t>‹#›</a:t>
            </a:fld>
            <a:endParaRPr lang="en-GB"/>
          </a:p>
        </p:txBody>
      </p:sp>
      <p:sp>
        <p:nvSpPr>
          <p:cNvPr id="5" name="Rectangle 4"/>
          <p:cNvSpPr/>
          <p:nvPr userDrawn="1"/>
        </p:nvSpPr>
        <p:spPr>
          <a:xfrm>
            <a:off x="0" y="0"/>
            <a:ext cx="9144000" cy="928688"/>
          </a:xfrm>
          <a:prstGeom prst="rect">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13341" y="113344"/>
            <a:ext cx="1655550" cy="702000"/>
          </a:xfrm>
          <a:prstGeom prst="rect">
            <a:avLst/>
          </a:prstGeom>
        </p:spPr>
      </p:pic>
    </p:spTree>
    <p:extLst>
      <p:ext uri="{BB962C8B-B14F-4D97-AF65-F5344CB8AC3E}">
        <p14:creationId xmlns:p14="http://schemas.microsoft.com/office/powerpoint/2010/main" val="258002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F6930-1A69-43E2-B442-4C20D001153E}"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227236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F6930-1A69-43E2-B442-4C20D001153E}"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322472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F6930-1A69-43E2-B442-4C20D001153E}" type="datetimeFigureOut">
              <a:rPr lang="en-GB" smtClean="0"/>
              <a:t>12/07/2022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70E9A-73BE-4291-BB61-36FCD6CA3B4E}" type="slidenum">
              <a:rPr lang="en-GB" smtClean="0"/>
              <a:t>‹#›</a:t>
            </a:fld>
            <a:endParaRPr lang="en-GB"/>
          </a:p>
        </p:txBody>
      </p:sp>
      <p:sp>
        <p:nvSpPr>
          <p:cNvPr id="7" name="Rectangle 6"/>
          <p:cNvSpPr/>
          <p:nvPr userDrawn="1"/>
        </p:nvSpPr>
        <p:spPr>
          <a:xfrm>
            <a:off x="0" y="0"/>
            <a:ext cx="9144000" cy="928688"/>
          </a:xfrm>
          <a:prstGeom prst="rect">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pic>
        <p:nvPicPr>
          <p:cNvPr id="8" name="Picture 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13341" y="113344"/>
            <a:ext cx="1655550" cy="702000"/>
          </a:xfrm>
          <a:prstGeom prst="rect">
            <a:avLst/>
          </a:prstGeom>
        </p:spPr>
      </p:pic>
    </p:spTree>
    <p:extLst>
      <p:ext uri="{BB962C8B-B14F-4D97-AF65-F5344CB8AC3E}">
        <p14:creationId xmlns:p14="http://schemas.microsoft.com/office/powerpoint/2010/main" val="32548581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_AqLU2JZvVk&amp;feature=emb_logo"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LZQlch6v3W4"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9091" y="3209436"/>
            <a:ext cx="6858000" cy="1241822"/>
          </a:xfrm>
        </p:spPr>
        <p:txBody>
          <a:bodyPr>
            <a:normAutofit/>
          </a:bodyPr>
          <a:lstStyle/>
          <a:p>
            <a:r>
              <a:rPr lang="en-GB" sz="4400" dirty="0"/>
              <a:t>What is Tourette Syndrome?</a:t>
            </a:r>
          </a:p>
        </p:txBody>
      </p:sp>
      <p:pic>
        <p:nvPicPr>
          <p:cNvPr id="2050" name="Picture 2" descr="Dietary Interventions For Tics and Tourette Syndrome | Nicole Beurk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12" y="1366806"/>
            <a:ext cx="8928267" cy="519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92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6517" y="1881202"/>
            <a:ext cx="7145512"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latin typeface="+mn-lt"/>
              </a:rPr>
              <a:t>This is just another type of tic - the one everyone knows about!</a:t>
            </a:r>
          </a:p>
          <a:p>
            <a:pPr eaLnBrk="1" hangingPunct="1"/>
            <a:endParaRPr lang="en-GB" altLang="en-US" sz="2400" dirty="0">
              <a:latin typeface="+mn-lt"/>
            </a:endParaRPr>
          </a:p>
          <a:p>
            <a:pPr eaLnBrk="1" hangingPunct="1"/>
            <a:r>
              <a:rPr lang="en-GB" altLang="en-US" sz="2400" dirty="0">
                <a:latin typeface="+mn-lt"/>
              </a:rPr>
              <a:t>It’s quite uncommon in children with TS.</a:t>
            </a:r>
          </a:p>
          <a:p>
            <a:pPr eaLnBrk="1" hangingPunct="1"/>
            <a:r>
              <a:rPr lang="en-GB" altLang="en-US" sz="2400" dirty="0">
                <a:latin typeface="+mn-lt"/>
              </a:rPr>
              <a:t>In fact ... approximately only 10% of children with </a:t>
            </a:r>
          </a:p>
          <a:p>
            <a:pPr eaLnBrk="1" hangingPunct="1"/>
            <a:r>
              <a:rPr lang="en-GB" altLang="en-US" sz="2400" dirty="0">
                <a:latin typeface="+mn-lt"/>
              </a:rPr>
              <a:t>TS have it.</a:t>
            </a:r>
          </a:p>
          <a:p>
            <a:pPr eaLnBrk="1" hangingPunct="1"/>
            <a:endParaRPr lang="en-GB" altLang="en-US" sz="2400" dirty="0">
              <a:latin typeface="+mn-lt"/>
            </a:endParaRPr>
          </a:p>
          <a:p>
            <a:pPr eaLnBrk="1" hangingPunct="1"/>
            <a:r>
              <a:rPr lang="en-GB" altLang="en-US" sz="2400" dirty="0">
                <a:latin typeface="+mn-lt"/>
              </a:rPr>
              <a:t>The name for this type of tic is “</a:t>
            </a:r>
            <a:r>
              <a:rPr lang="en-GB" altLang="en-US" sz="2400" dirty="0" err="1">
                <a:latin typeface="+mn-lt"/>
              </a:rPr>
              <a:t>coprolalia</a:t>
            </a:r>
            <a:r>
              <a:rPr lang="en-GB" altLang="en-US" sz="2400" dirty="0">
                <a:latin typeface="+mn-lt"/>
              </a:rPr>
              <a:t>” </a:t>
            </a:r>
          </a:p>
          <a:p>
            <a:pPr eaLnBrk="1" hangingPunct="1"/>
            <a:r>
              <a:rPr lang="en-GB" altLang="en-US" sz="2400" dirty="0">
                <a:latin typeface="+mn-lt"/>
              </a:rPr>
              <a:t>		(cop – row – LA – lee – </a:t>
            </a:r>
            <a:r>
              <a:rPr lang="en-GB" altLang="en-US" sz="2400" dirty="0" err="1">
                <a:latin typeface="+mn-lt"/>
              </a:rPr>
              <a:t>ya</a:t>
            </a:r>
            <a:r>
              <a:rPr lang="en-GB" altLang="en-US" sz="2400" dirty="0">
                <a:latin typeface="+mn-lt"/>
              </a:rPr>
              <a:t>)</a:t>
            </a:r>
          </a:p>
          <a:p>
            <a:pPr eaLnBrk="1" hangingPunct="1"/>
            <a:endParaRPr lang="en-GB" altLang="en-US" sz="2400" dirty="0">
              <a:latin typeface="+mn-lt"/>
            </a:endParaRPr>
          </a:p>
          <a:p>
            <a:pPr eaLnBrk="1" hangingPunct="1"/>
            <a:r>
              <a:rPr lang="en-GB" altLang="en-US" sz="2400" dirty="0">
                <a:latin typeface="+mn-lt"/>
              </a:rPr>
              <a:t>We must remember that a swearing tic has no intentional meaning. Speak to an adult if you are worried by this. </a:t>
            </a:r>
          </a:p>
          <a:p>
            <a:pPr eaLnBrk="1" hangingPunct="1"/>
            <a:endParaRPr lang="en-GB" altLang="en-US" sz="1500" dirty="0">
              <a:latin typeface="Lucida Console" panose="020B0609040504020204" pitchFamily="49" charset="0"/>
            </a:endParaRPr>
          </a:p>
        </p:txBody>
      </p:sp>
      <p:sp>
        <p:nvSpPr>
          <p:cNvPr id="3" name="TextBox 1"/>
          <p:cNvSpPr txBox="1">
            <a:spLocks noChangeArrowheads="1"/>
          </p:cNvSpPr>
          <p:nvPr/>
        </p:nvSpPr>
        <p:spPr bwMode="auto">
          <a:xfrm>
            <a:off x="905133" y="1090372"/>
            <a:ext cx="69434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The        swearing tic</a:t>
            </a:r>
          </a:p>
        </p:txBody>
      </p:sp>
      <p:sp>
        <p:nvSpPr>
          <p:cNvPr id="5" name="Explosion 1 4"/>
          <p:cNvSpPr/>
          <p:nvPr/>
        </p:nvSpPr>
        <p:spPr>
          <a:xfrm>
            <a:off x="2987387" y="1068983"/>
            <a:ext cx="891886" cy="76944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graphicFrame>
        <p:nvGraphicFramePr>
          <p:cNvPr id="7" name="Chart 6"/>
          <p:cNvGraphicFramePr/>
          <p:nvPr>
            <p:extLst>
              <p:ext uri="{D42A27DB-BD31-4B8C-83A1-F6EECF244321}">
                <p14:modId xmlns:p14="http://schemas.microsoft.com/office/powerpoint/2010/main" val="48506774"/>
              </p:ext>
            </p:extLst>
          </p:nvPr>
        </p:nvGraphicFramePr>
        <p:xfrm>
          <a:off x="6441818" y="2070839"/>
          <a:ext cx="4046696" cy="41914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27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01047" y="1770146"/>
            <a:ext cx="5840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What it’s not</a:t>
            </a:r>
          </a:p>
        </p:txBody>
      </p:sp>
      <p:sp>
        <p:nvSpPr>
          <p:cNvPr id="3" name="TextBox 2"/>
          <p:cNvSpPr txBox="1"/>
          <p:nvPr/>
        </p:nvSpPr>
        <p:spPr>
          <a:xfrm>
            <a:off x="1841212" y="3020744"/>
            <a:ext cx="5359687" cy="3116238"/>
          </a:xfrm>
          <a:prstGeom prst="rect">
            <a:avLst/>
          </a:prstGeom>
          <a:noFill/>
        </p:spPr>
        <p:txBody>
          <a:bodyPr wrap="square">
            <a:spAutoFit/>
          </a:bodyPr>
          <a:lstStyle/>
          <a:p>
            <a:pPr marL="342900" indent="-342900">
              <a:buFont typeface="Arial" panose="020B0604020202020204" pitchFamily="34" charset="0"/>
              <a:buChar char="•"/>
              <a:defRPr/>
            </a:pPr>
            <a:r>
              <a:rPr lang="en-GB" sz="2400" dirty="0"/>
              <a:t>Tourette Syndrome is not a mental illness.</a:t>
            </a:r>
          </a:p>
          <a:p>
            <a:pPr>
              <a:defRPr/>
            </a:pPr>
            <a:endParaRPr lang="en-GB" sz="2400" dirty="0"/>
          </a:p>
          <a:p>
            <a:pPr marL="342900" indent="-342900">
              <a:buFont typeface="Arial" panose="020B0604020202020204" pitchFamily="34" charset="0"/>
              <a:buChar char="•"/>
              <a:defRPr/>
            </a:pPr>
            <a:r>
              <a:rPr lang="en-GB" sz="2400" dirty="0"/>
              <a:t>Tourette Syndrome does not affect how intelligent you are.</a:t>
            </a:r>
          </a:p>
          <a:p>
            <a:pPr>
              <a:defRPr/>
            </a:pPr>
            <a:endParaRPr lang="en-GB" sz="2400" dirty="0"/>
          </a:p>
          <a:p>
            <a:pPr marL="342900" indent="-342900">
              <a:buFont typeface="Arial" panose="020B0604020202020204" pitchFamily="34" charset="0"/>
              <a:buChar char="•"/>
              <a:defRPr/>
            </a:pPr>
            <a:r>
              <a:rPr lang="en-GB" sz="2400" dirty="0"/>
              <a:t>You can’t catch it - it’s not infectious. </a:t>
            </a:r>
          </a:p>
          <a:p>
            <a:pPr>
              <a:defRPr/>
            </a:pPr>
            <a:endParaRPr lang="en-GB" sz="1500" dirty="0">
              <a:latin typeface="Lucida Console" pitchFamily="49" charset="0"/>
            </a:endParaRPr>
          </a:p>
          <a:p>
            <a:pPr>
              <a:defRPr/>
            </a:pPr>
            <a:endParaRPr lang="en-GB" sz="1350" dirty="0"/>
          </a:p>
        </p:txBody>
      </p:sp>
    </p:spTree>
    <p:extLst>
      <p:ext uri="{BB962C8B-B14F-4D97-AF65-F5344CB8AC3E}">
        <p14:creationId xmlns:p14="http://schemas.microsoft.com/office/powerpoint/2010/main" val="1705003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88901" y="1022919"/>
            <a:ext cx="58400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Tics </a:t>
            </a:r>
            <a:r>
              <a:rPr lang="en-GB" altLang="en-US" sz="7200" dirty="0">
                <a:latin typeface="Calibri" panose="020F0502020204030204" pitchFamily="34" charset="0"/>
                <a:cs typeface="Calibri" panose="020F0502020204030204" pitchFamily="34" charset="0"/>
              </a:rPr>
              <a:t>wax</a:t>
            </a:r>
            <a:r>
              <a:rPr lang="en-GB" altLang="en-US" sz="4400" dirty="0">
                <a:latin typeface="Calibri" panose="020F0502020204030204" pitchFamily="34" charset="0"/>
                <a:cs typeface="Calibri" panose="020F0502020204030204" pitchFamily="34" charset="0"/>
              </a:rPr>
              <a:t> and </a:t>
            </a:r>
            <a:r>
              <a:rPr lang="en-GB" altLang="en-US" sz="2800" dirty="0">
                <a:latin typeface="Calibri" panose="020F0502020204030204" pitchFamily="34" charset="0"/>
                <a:cs typeface="Calibri" panose="020F0502020204030204" pitchFamily="34" charset="0"/>
              </a:rPr>
              <a:t>wane</a:t>
            </a:r>
          </a:p>
        </p:txBody>
      </p:sp>
      <p:sp>
        <p:nvSpPr>
          <p:cNvPr id="3" name="TextBox 2"/>
          <p:cNvSpPr txBox="1"/>
          <p:nvPr/>
        </p:nvSpPr>
        <p:spPr>
          <a:xfrm>
            <a:off x="788901" y="2727732"/>
            <a:ext cx="4875610" cy="2539157"/>
          </a:xfrm>
          <a:prstGeom prst="rect">
            <a:avLst/>
          </a:prstGeom>
          <a:noFill/>
        </p:spPr>
        <p:txBody>
          <a:bodyPr>
            <a:spAutoFit/>
          </a:bodyPr>
          <a:lstStyle/>
          <a:p>
            <a:pPr marL="342900" indent="-342900">
              <a:buFont typeface="Arial" panose="020B0604020202020204" pitchFamily="34" charset="0"/>
              <a:buChar char="•"/>
              <a:defRPr/>
            </a:pPr>
            <a:r>
              <a:rPr lang="en-GB" sz="2400" dirty="0"/>
              <a:t>They come and go.</a:t>
            </a:r>
          </a:p>
          <a:p>
            <a:pPr>
              <a:defRPr/>
            </a:pPr>
            <a:endParaRPr lang="en-GB" sz="2400" dirty="0"/>
          </a:p>
          <a:p>
            <a:pPr marL="342900" indent="-342900">
              <a:buFont typeface="Arial" panose="020B0604020202020204" pitchFamily="34" charset="0"/>
              <a:buChar char="•"/>
              <a:defRPr/>
            </a:pPr>
            <a:r>
              <a:rPr lang="en-GB" sz="2400" dirty="0"/>
              <a:t>They change in how severe they are …</a:t>
            </a:r>
          </a:p>
          <a:p>
            <a:pPr>
              <a:defRPr/>
            </a:pPr>
            <a:endParaRPr lang="en-GB" sz="2400" dirty="0"/>
          </a:p>
          <a:p>
            <a:pPr marL="342900" indent="-342900">
              <a:buFont typeface="Arial" panose="020B0604020202020204" pitchFamily="34" charset="0"/>
              <a:buChar char="•"/>
              <a:defRPr/>
            </a:pPr>
            <a:r>
              <a:rPr lang="en-GB" sz="2400" dirty="0"/>
              <a:t>And how often they occur.</a:t>
            </a:r>
          </a:p>
          <a:p>
            <a:pPr>
              <a:defRPr/>
            </a:pPr>
            <a:endParaRPr lang="en-GB" sz="1500" dirty="0">
              <a:latin typeface="Lucida Console" pitchFamily="49" charset="0"/>
            </a:endParaRPr>
          </a:p>
        </p:txBody>
      </p:sp>
      <p:sp>
        <p:nvSpPr>
          <p:cNvPr id="5" name="Cloud Callout 4"/>
          <p:cNvSpPr/>
          <p:nvPr/>
        </p:nvSpPr>
        <p:spPr>
          <a:xfrm>
            <a:off x="6849666" y="1844134"/>
            <a:ext cx="1830388" cy="1293213"/>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He didn’t do that last week ...</a:t>
            </a:r>
          </a:p>
        </p:txBody>
      </p:sp>
      <p:sp>
        <p:nvSpPr>
          <p:cNvPr id="6" name="Cloud Callout 5"/>
          <p:cNvSpPr/>
          <p:nvPr/>
        </p:nvSpPr>
        <p:spPr>
          <a:xfrm>
            <a:off x="5562600" y="3548384"/>
            <a:ext cx="1920875" cy="1349173"/>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He’s doing it all the time now</a:t>
            </a:r>
            <a:r>
              <a:rPr lang="en-GB" sz="1200" dirty="0">
                <a:solidFill>
                  <a:schemeClr val="tx1"/>
                </a:solidFill>
              </a:rPr>
              <a:t>.</a:t>
            </a:r>
          </a:p>
        </p:txBody>
      </p:sp>
      <p:sp>
        <p:nvSpPr>
          <p:cNvPr id="7" name="Cloud Callout 6"/>
          <p:cNvSpPr/>
          <p:nvPr/>
        </p:nvSpPr>
        <p:spPr>
          <a:xfrm>
            <a:off x="6849666" y="4949866"/>
            <a:ext cx="1830388" cy="1267220"/>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She’s just putting it on. </a:t>
            </a:r>
          </a:p>
        </p:txBody>
      </p:sp>
      <p:sp>
        <p:nvSpPr>
          <p:cNvPr id="8" name="Rectangle 7"/>
          <p:cNvSpPr>
            <a:spLocks noChangeArrowheads="1"/>
          </p:cNvSpPr>
          <p:nvPr/>
        </p:nvSpPr>
        <p:spPr bwMode="auto">
          <a:xfrm>
            <a:off x="972654" y="5402041"/>
            <a:ext cx="45899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latin typeface="+mn-lt"/>
              </a:rPr>
              <a:t>People with Tourette Syndrome are not doing their tics on purpose.</a:t>
            </a:r>
          </a:p>
        </p:txBody>
      </p:sp>
    </p:spTree>
    <p:extLst>
      <p:ext uri="{BB962C8B-B14F-4D97-AF65-F5344CB8AC3E}">
        <p14:creationId xmlns:p14="http://schemas.microsoft.com/office/powerpoint/2010/main" val="194576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464" y="1471587"/>
            <a:ext cx="4875610" cy="769441"/>
          </a:xfrm>
          <a:prstGeom prst="rect">
            <a:avLst/>
          </a:prstGeom>
          <a:noFill/>
        </p:spPr>
        <p:txBody>
          <a:bodyPr>
            <a:spAutoFit/>
          </a:bodyPr>
          <a:lstStyle/>
          <a:p>
            <a:pPr>
              <a:defRPr/>
            </a:pPr>
            <a:r>
              <a:rPr lang="en-GB" sz="4400" dirty="0">
                <a:latin typeface="Calibri" panose="020F0502020204030204" pitchFamily="34" charset="0"/>
                <a:cs typeface="Calibri" panose="020F0502020204030204" pitchFamily="34" charset="0"/>
              </a:rPr>
              <a:t>Other Symptoms</a:t>
            </a:r>
          </a:p>
        </p:txBody>
      </p:sp>
      <p:sp>
        <p:nvSpPr>
          <p:cNvPr id="3" name="TextBox 2"/>
          <p:cNvSpPr txBox="1"/>
          <p:nvPr/>
        </p:nvSpPr>
        <p:spPr>
          <a:xfrm>
            <a:off x="1061374" y="2813513"/>
            <a:ext cx="5384164" cy="3416320"/>
          </a:xfrm>
          <a:prstGeom prst="rect">
            <a:avLst/>
          </a:prstGeom>
          <a:noFill/>
        </p:spPr>
        <p:txBody>
          <a:bodyPr wrap="square">
            <a:spAutoFit/>
          </a:bodyPr>
          <a:lstStyle/>
          <a:p>
            <a:pPr>
              <a:defRPr/>
            </a:pPr>
            <a:r>
              <a:rPr lang="en-GB" sz="2400" dirty="0">
                <a:latin typeface="Calibri" panose="020F0502020204030204" pitchFamily="34" charset="0"/>
                <a:cs typeface="Calibri" panose="020F0502020204030204" pitchFamily="34" charset="0"/>
              </a:rPr>
              <a:t>People with TS often have other symptoms alongside their tics that we can’t see. </a:t>
            </a:r>
          </a:p>
          <a:p>
            <a:pPr>
              <a:defRPr/>
            </a:pPr>
            <a:endParaRPr lang="en-GB" sz="2400" dirty="0">
              <a:latin typeface="Calibri" panose="020F0502020204030204" pitchFamily="34" charset="0"/>
              <a:cs typeface="Calibri" panose="020F0502020204030204" pitchFamily="34" charset="0"/>
            </a:endParaRPr>
          </a:p>
          <a:p>
            <a:pPr>
              <a:defRPr/>
            </a:pPr>
            <a:r>
              <a:rPr lang="en-GB" sz="2400" dirty="0">
                <a:latin typeface="Calibri" panose="020F0502020204030204" pitchFamily="34" charset="0"/>
                <a:cs typeface="Calibri" panose="020F0502020204030204" pitchFamily="34" charset="0"/>
              </a:rPr>
              <a:t>One of the most common of these is worrying thoughts or the feeling that something terrible might happen. These can be very hard to explain and may need your understanding. </a:t>
            </a:r>
          </a:p>
        </p:txBody>
      </p:sp>
      <p:pic>
        <p:nvPicPr>
          <p:cNvPr id="1026" name="Picture 2" descr="Framed Emoji Print - Worried with Sweat Face (Picture Post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538" y="3389497"/>
            <a:ext cx="2264352" cy="226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14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urette's - Lanc U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391" y="1148079"/>
            <a:ext cx="5912977" cy="54980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ourette's - Lanc UK"/>
          <p:cNvPicPr>
            <a:picLocks noChangeAspect="1" noChangeArrowheads="1"/>
          </p:cNvPicPr>
          <p:nvPr/>
        </p:nvPicPr>
        <p:blipFill rotWithShape="1">
          <a:blip r:embed="rId2">
            <a:extLst>
              <a:ext uri="{28A0092B-C50C-407E-A947-70E740481C1C}">
                <a14:useLocalDpi xmlns:a14="http://schemas.microsoft.com/office/drawing/2010/main" val="0"/>
              </a:ext>
            </a:extLst>
          </a:blip>
          <a:srcRect l="40246" t="30836" r="53040" b="61505"/>
          <a:stretch/>
        </p:blipFill>
        <p:spPr bwMode="auto">
          <a:xfrm>
            <a:off x="5402180" y="3686542"/>
            <a:ext cx="397041" cy="42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7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1206" y="1215628"/>
            <a:ext cx="6045994" cy="5216813"/>
          </a:xfrm>
          <a:prstGeom prst="rect">
            <a:avLst/>
          </a:prstGeom>
          <a:noFill/>
        </p:spPr>
        <p:txBody>
          <a:bodyPr wrap="square">
            <a:spAutoFit/>
          </a:bodyPr>
          <a:lstStyle/>
          <a:p>
            <a:pPr>
              <a:defRPr/>
            </a:pPr>
            <a:r>
              <a:rPr lang="en-GB" sz="2400" dirty="0">
                <a:cs typeface="Arial" panose="020B0604020202020204" pitchFamily="34" charset="0"/>
              </a:rPr>
              <a:t>Some people with TS may be able to stop their tics for a short time if they concentrate really hard, but this can feel very uncomfortable. </a:t>
            </a:r>
          </a:p>
          <a:p>
            <a:pPr>
              <a:defRPr/>
            </a:pPr>
            <a:endParaRPr lang="en-GB" sz="2400" dirty="0">
              <a:cs typeface="Arial" panose="020B0604020202020204" pitchFamily="34" charset="0"/>
            </a:endParaRPr>
          </a:p>
          <a:p>
            <a:pPr>
              <a:defRPr/>
            </a:pPr>
            <a:r>
              <a:rPr lang="en-GB" sz="2400" dirty="0">
                <a:cs typeface="Arial" panose="020B0604020202020204" pitchFamily="34" charset="0"/>
              </a:rPr>
              <a:t>This sometimes confuses teachers and other pupils.</a:t>
            </a:r>
          </a:p>
          <a:p>
            <a:pPr>
              <a:defRPr/>
            </a:pPr>
            <a:endParaRPr lang="en-GB" sz="2400" dirty="0">
              <a:cs typeface="Arial" panose="020B0604020202020204" pitchFamily="34" charset="0"/>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Lucida Console" pitchFamily="49" charset="0"/>
            </a:endParaRPr>
          </a:p>
          <a:p>
            <a:pPr>
              <a:defRPr/>
            </a:pPr>
            <a:endParaRPr lang="en-GB" sz="1500" dirty="0">
              <a:latin typeface="Lucida Console" pitchFamily="49" charset="0"/>
            </a:endParaRPr>
          </a:p>
        </p:txBody>
      </p:sp>
      <p:pic>
        <p:nvPicPr>
          <p:cNvPr id="4098" name="Picture 2" descr="I keep telling people emoji are awesome. Smiley Emoticon, Please Stop, Emoji Symbols, Emoji Faces, Smiley Faces, Rainbow Bridge, Some People, Etiquette, Tric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8974" y="1215628"/>
            <a:ext cx="1495425" cy="2529260"/>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1 5"/>
          <p:cNvSpPr/>
          <p:nvPr/>
        </p:nvSpPr>
        <p:spPr>
          <a:xfrm>
            <a:off x="2663537" y="3460173"/>
            <a:ext cx="3035300" cy="1676400"/>
          </a:xfrm>
          <a:prstGeom prst="irregularSeal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cs typeface="Arial" panose="020B0604020202020204" pitchFamily="34" charset="0"/>
              </a:rPr>
              <a:t>    </a:t>
            </a:r>
            <a:r>
              <a:rPr lang="en-GB" dirty="0">
                <a:solidFill>
                  <a:schemeClr val="accent5">
                    <a:lumMod val="50000"/>
                  </a:schemeClr>
                </a:solidFill>
                <a:cs typeface="Arial" panose="020B0604020202020204" pitchFamily="34" charset="0"/>
              </a:rPr>
              <a:t>Lets try it! </a:t>
            </a:r>
          </a:p>
        </p:txBody>
      </p:sp>
      <p:sp>
        <p:nvSpPr>
          <p:cNvPr id="8" name="TextBox 7"/>
          <p:cNvSpPr txBox="1">
            <a:spLocks noChangeArrowheads="1"/>
          </p:cNvSpPr>
          <p:nvPr/>
        </p:nvSpPr>
        <p:spPr bwMode="auto">
          <a:xfrm>
            <a:off x="761206" y="5339918"/>
            <a:ext cx="77731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sz="2400" dirty="0">
                <a:latin typeface="+mn-lt"/>
              </a:rPr>
              <a:t>Try not to blink for a whole minute and you’ll see how uncomfortable this feels. This is how some children describe how it feels to hold in a tic.</a:t>
            </a:r>
          </a:p>
        </p:txBody>
      </p:sp>
    </p:spTree>
    <p:extLst>
      <p:ext uri="{BB962C8B-B14F-4D97-AF65-F5344CB8AC3E}">
        <p14:creationId xmlns:p14="http://schemas.microsoft.com/office/powerpoint/2010/main" val="411217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296863" y="1083990"/>
            <a:ext cx="3627437" cy="2450118"/>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TextBox 3"/>
          <p:cNvSpPr txBox="1">
            <a:spLocks noChangeArrowheads="1"/>
          </p:cNvSpPr>
          <p:nvPr/>
        </p:nvSpPr>
        <p:spPr bwMode="auto">
          <a:xfrm>
            <a:off x="449263" y="1770440"/>
            <a:ext cx="37163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i="1" dirty="0">
                <a:latin typeface="+mn-lt"/>
              </a:rPr>
              <a:t>Stop doing that! It’s driving me mad!</a:t>
            </a:r>
          </a:p>
        </p:txBody>
      </p:sp>
      <p:pic>
        <p:nvPicPr>
          <p:cNvPr id="15362" name="Picture 2" descr="Emoji Emoticon Angry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6" y="4179737"/>
            <a:ext cx="2257424" cy="2259162"/>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Worried Emoticon | Emoticon, Funny emoji faces, Emoji lo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4488" y="4281487"/>
            <a:ext cx="2055662" cy="2055662"/>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5122713" y="1083990"/>
            <a:ext cx="3627437" cy="2450118"/>
          </a:xfrm>
          <a:prstGeom prst="wedgeEllipseCallout">
            <a:avLst>
              <a:gd name="adj1" fmla="val 27132"/>
              <a:gd name="adj2" fmla="val 6198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TextBox 9"/>
          <p:cNvSpPr txBox="1">
            <a:spLocks noChangeArrowheads="1"/>
          </p:cNvSpPr>
          <p:nvPr/>
        </p:nvSpPr>
        <p:spPr bwMode="auto">
          <a:xfrm>
            <a:off x="5364013" y="2016661"/>
            <a:ext cx="4170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i="1" dirty="0">
                <a:latin typeface="+mn-lt"/>
              </a:rPr>
              <a:t>But I cant help it!</a:t>
            </a:r>
          </a:p>
        </p:txBody>
      </p:sp>
      <p:sp>
        <p:nvSpPr>
          <p:cNvPr id="11" name="TextBox 10"/>
          <p:cNvSpPr txBox="1">
            <a:spLocks noChangeArrowheads="1"/>
          </p:cNvSpPr>
          <p:nvPr/>
        </p:nvSpPr>
        <p:spPr bwMode="auto">
          <a:xfrm>
            <a:off x="2878931" y="4220558"/>
            <a:ext cx="33496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b="1" dirty="0">
                <a:latin typeface="+mn-lt"/>
              </a:rPr>
              <a:t>We must never ask a person with TS to stop </a:t>
            </a:r>
            <a:r>
              <a:rPr lang="en-GB" altLang="en-US" sz="3200" b="1" dirty="0" err="1">
                <a:latin typeface="+mn-lt"/>
              </a:rPr>
              <a:t>ticcing</a:t>
            </a:r>
            <a:r>
              <a:rPr lang="en-GB" altLang="en-US" sz="3200" b="1" dirty="0">
                <a:latin typeface="+mn-lt"/>
              </a:rPr>
              <a:t>. </a:t>
            </a:r>
          </a:p>
        </p:txBody>
      </p:sp>
    </p:spTree>
    <p:extLst>
      <p:ext uri="{BB962C8B-B14F-4D97-AF65-F5344CB8AC3E}">
        <p14:creationId xmlns:p14="http://schemas.microsoft.com/office/powerpoint/2010/main" val="3218435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14375" y="965200"/>
            <a:ext cx="77866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Who has TS?</a:t>
            </a:r>
          </a:p>
        </p:txBody>
      </p:sp>
      <p:sp>
        <p:nvSpPr>
          <p:cNvPr id="5" name="TextBox 4"/>
          <p:cNvSpPr txBox="1"/>
          <p:nvPr/>
        </p:nvSpPr>
        <p:spPr>
          <a:xfrm>
            <a:off x="878424" y="1791937"/>
            <a:ext cx="7622639" cy="2739211"/>
          </a:xfrm>
          <a:prstGeom prst="rect">
            <a:avLst/>
          </a:prstGeom>
          <a:noFill/>
        </p:spPr>
        <p:txBody>
          <a:bodyPr wrap="square">
            <a:spAutoFit/>
          </a:bodyPr>
          <a:lstStyle/>
          <a:p>
            <a:pPr marL="457200" indent="-457200" eaLnBrk="1" fontAlgn="auto" hangingPunct="1">
              <a:spcBef>
                <a:spcPts val="0"/>
              </a:spcBef>
              <a:spcAft>
                <a:spcPts val="0"/>
              </a:spcAft>
              <a:buFont typeface="Arial" panose="020B0604020202020204" pitchFamily="34" charset="0"/>
              <a:buChar char="•"/>
              <a:defRPr/>
            </a:pPr>
            <a:r>
              <a:rPr lang="en-GB" sz="2400" dirty="0"/>
              <a:t>One in every hundred school children has TS</a:t>
            </a:r>
          </a:p>
          <a:p>
            <a:pPr marL="457200" indent="-457200">
              <a:buFont typeface="Arial" panose="020B0604020202020204" pitchFamily="34" charset="0"/>
              <a:buChar char="•"/>
              <a:defRPr/>
            </a:pPr>
            <a:r>
              <a:rPr lang="en-GB" sz="2400" dirty="0"/>
              <a:t>I</a:t>
            </a:r>
            <a:r>
              <a:rPr lang="en-GB" sz="2400"/>
              <a:t>t </a:t>
            </a:r>
            <a:r>
              <a:rPr lang="en-GB" sz="2400" dirty="0"/>
              <a:t>occurs most commonly </a:t>
            </a:r>
            <a:r>
              <a:rPr lang="en-GB" sz="2400"/>
              <a:t>in boys</a:t>
            </a:r>
            <a:endParaRPr lang="en-GB" sz="2400" dirty="0"/>
          </a:p>
          <a:p>
            <a:pPr marL="457200" indent="-457200">
              <a:buFont typeface="Arial" panose="020B0604020202020204" pitchFamily="34" charset="0"/>
              <a:buChar char="•"/>
              <a:defRPr/>
            </a:pPr>
            <a:r>
              <a:rPr lang="en-GB" sz="2400" dirty="0"/>
              <a:t>TS can often reduce and in some people even completely disappear by the age of 18</a:t>
            </a:r>
          </a:p>
          <a:p>
            <a:pPr eaLnBrk="1" fontAlgn="auto" hangingPunct="1">
              <a:spcBef>
                <a:spcPts val="0"/>
              </a:spcBef>
              <a:spcAft>
                <a:spcPts val="0"/>
              </a:spcAft>
              <a:defRPr/>
            </a:pPr>
            <a:endParaRPr lang="en-GB" sz="2800" dirty="0">
              <a:latin typeface="+mj-lt"/>
            </a:endParaRPr>
          </a:p>
          <a:p>
            <a:pPr eaLnBrk="1" fontAlgn="auto" hangingPunct="1">
              <a:spcBef>
                <a:spcPts val="0"/>
              </a:spcBef>
              <a:spcAft>
                <a:spcPts val="0"/>
              </a:spcAft>
              <a:defRPr/>
            </a:pPr>
            <a:endParaRPr lang="en-GB" sz="2800" dirty="0">
              <a:latin typeface="+mj-lt"/>
            </a:endParaRPr>
          </a:p>
          <a:p>
            <a:pPr eaLnBrk="1" fontAlgn="auto" hangingPunct="1">
              <a:spcBef>
                <a:spcPts val="0"/>
              </a:spcBef>
              <a:spcAft>
                <a:spcPts val="0"/>
              </a:spcAft>
              <a:defRPr/>
            </a:pPr>
            <a:endParaRPr lang="en-GB" sz="2000" dirty="0">
              <a:latin typeface="Lucida Console" pitchFamily="49" charset="0"/>
            </a:endParaRPr>
          </a:p>
        </p:txBody>
      </p:sp>
      <p:pic>
        <p:nvPicPr>
          <p:cNvPr id="6" name="Picture 5"/>
          <p:cNvPicPr>
            <a:picLocks noChangeAspect="1"/>
          </p:cNvPicPr>
          <p:nvPr/>
        </p:nvPicPr>
        <p:blipFill>
          <a:blip r:embed="rId2"/>
          <a:stretch>
            <a:fillRect/>
          </a:stretch>
        </p:blipFill>
        <p:spPr>
          <a:xfrm>
            <a:off x="714375" y="3946456"/>
            <a:ext cx="2054225" cy="2276544"/>
          </a:xfrm>
          <a:prstGeom prst="rect">
            <a:avLst/>
          </a:prstGeom>
        </p:spPr>
      </p:pic>
      <p:pic>
        <p:nvPicPr>
          <p:cNvPr id="17412" name="Picture 4" descr="Video Shows How Billie Eilish Danced On Walls, Ceiling During 'SN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5077" y="3946456"/>
            <a:ext cx="3012098" cy="22622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68600" y="4269120"/>
            <a:ext cx="2720365" cy="2246769"/>
          </a:xfrm>
          <a:prstGeom prst="rect">
            <a:avLst/>
          </a:prstGeom>
          <a:noFill/>
        </p:spPr>
        <p:txBody>
          <a:bodyPr wrap="square">
            <a:spAutoFit/>
          </a:bodyPr>
          <a:lstStyle/>
          <a:p>
            <a:pPr algn="ctr" eaLnBrk="1" fontAlgn="auto" hangingPunct="1">
              <a:spcBef>
                <a:spcPts val="0"/>
              </a:spcBef>
              <a:spcAft>
                <a:spcPts val="0"/>
              </a:spcAft>
              <a:defRPr/>
            </a:pPr>
            <a:r>
              <a:rPr lang="en-GB" sz="2400" i="1" dirty="0"/>
              <a:t>Did you know that singer Billie </a:t>
            </a:r>
            <a:r>
              <a:rPr lang="en-GB" sz="2400" i="1" dirty="0" err="1"/>
              <a:t>Eilish</a:t>
            </a:r>
            <a:r>
              <a:rPr lang="en-GB" sz="2400" i="1" dirty="0"/>
              <a:t> and famous YouTuber Caspar Lee both have TS? </a:t>
            </a:r>
            <a:endParaRPr lang="en-GB" sz="2800" i="1" dirty="0">
              <a:latin typeface="+mj-lt"/>
            </a:endParaRPr>
          </a:p>
          <a:p>
            <a:pPr eaLnBrk="1" fontAlgn="auto" hangingPunct="1">
              <a:spcBef>
                <a:spcPts val="0"/>
              </a:spcBef>
              <a:spcAft>
                <a:spcPts val="0"/>
              </a:spcAft>
              <a:defRPr/>
            </a:pPr>
            <a:endParaRPr lang="en-GB" sz="2000" dirty="0">
              <a:latin typeface="Lucida Console" pitchFamily="49" charset="0"/>
            </a:endParaRPr>
          </a:p>
        </p:txBody>
      </p:sp>
    </p:spTree>
    <p:extLst>
      <p:ext uri="{BB962C8B-B14F-4D97-AF65-F5344CB8AC3E}">
        <p14:creationId xmlns:p14="http://schemas.microsoft.com/office/powerpoint/2010/main" val="2567083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938" y="1638499"/>
            <a:ext cx="6799262" cy="6063198"/>
          </a:xfrm>
          <a:prstGeom prst="rect">
            <a:avLst/>
          </a:prstGeom>
          <a:noFill/>
        </p:spPr>
        <p:txBody>
          <a:bodyPr wrap="square">
            <a:spAutoFit/>
          </a:bodyPr>
          <a:lstStyle/>
          <a:p>
            <a:pPr eaLnBrk="1" fontAlgn="auto" hangingPunct="1">
              <a:spcBef>
                <a:spcPts val="0"/>
              </a:spcBef>
              <a:spcAft>
                <a:spcPts val="0"/>
              </a:spcAft>
              <a:defRPr/>
            </a:pPr>
            <a:r>
              <a:rPr lang="en-GB" sz="4000" dirty="0"/>
              <a:t>What can make tics worse?</a:t>
            </a:r>
          </a:p>
          <a:p>
            <a:pPr eaLnBrk="1" fontAlgn="auto" hangingPunct="1">
              <a:spcBef>
                <a:spcPts val="0"/>
              </a:spcBef>
              <a:spcAft>
                <a:spcPts val="0"/>
              </a:spcAft>
              <a:defRPr/>
            </a:pPr>
            <a:endParaRPr lang="en-GB" sz="2400" dirty="0"/>
          </a:p>
          <a:p>
            <a:pPr eaLnBrk="1" fontAlgn="auto" hangingPunct="1">
              <a:spcBef>
                <a:spcPts val="0"/>
              </a:spcBef>
              <a:spcAft>
                <a:spcPts val="0"/>
              </a:spcAft>
              <a:defRPr/>
            </a:pPr>
            <a:r>
              <a:rPr lang="en-GB" sz="2400" dirty="0"/>
              <a:t>Worry, anxiety, stress, hunger, excitement, change, tiredness </a:t>
            </a:r>
          </a:p>
          <a:p>
            <a:pPr eaLnBrk="1" fontAlgn="auto" hangingPunct="1">
              <a:spcBef>
                <a:spcPts val="0"/>
              </a:spcBef>
              <a:spcAft>
                <a:spcPts val="0"/>
              </a:spcAft>
              <a:defRPr/>
            </a:pPr>
            <a:endParaRPr lang="en-GB" sz="4000" dirty="0"/>
          </a:p>
          <a:p>
            <a:pPr eaLnBrk="1" fontAlgn="auto" hangingPunct="1">
              <a:spcBef>
                <a:spcPts val="0"/>
              </a:spcBef>
              <a:spcAft>
                <a:spcPts val="0"/>
              </a:spcAft>
              <a:defRPr/>
            </a:pPr>
            <a:endParaRPr lang="en-GB" sz="4000" dirty="0"/>
          </a:p>
          <a:p>
            <a:pPr eaLnBrk="1" fontAlgn="auto" hangingPunct="1">
              <a:spcBef>
                <a:spcPts val="0"/>
              </a:spcBef>
              <a:spcAft>
                <a:spcPts val="0"/>
              </a:spcAft>
              <a:defRPr/>
            </a:pPr>
            <a:r>
              <a:rPr lang="en-GB" sz="4000" dirty="0"/>
              <a:t>What can make tics better?</a:t>
            </a:r>
          </a:p>
          <a:p>
            <a:pPr eaLnBrk="1" fontAlgn="auto" hangingPunct="1">
              <a:spcBef>
                <a:spcPts val="0"/>
              </a:spcBef>
              <a:spcAft>
                <a:spcPts val="0"/>
              </a:spcAft>
              <a:defRPr/>
            </a:pPr>
            <a:endParaRPr lang="en-GB" sz="2400" dirty="0"/>
          </a:p>
          <a:p>
            <a:pPr eaLnBrk="1" fontAlgn="auto" hangingPunct="1">
              <a:spcBef>
                <a:spcPts val="0"/>
              </a:spcBef>
              <a:spcAft>
                <a:spcPts val="0"/>
              </a:spcAft>
              <a:defRPr/>
            </a:pPr>
            <a:r>
              <a:rPr lang="en-GB" sz="2400" dirty="0"/>
              <a:t>Exercise, distraction, deep concentration, mindfulness, sleep, routine</a:t>
            </a:r>
          </a:p>
          <a:p>
            <a:pPr eaLnBrk="1" fontAlgn="auto" hangingPunct="1">
              <a:spcBef>
                <a:spcPts val="0"/>
              </a:spcBef>
              <a:spcAft>
                <a:spcPts val="0"/>
              </a:spcAft>
              <a:defRPr/>
            </a:pPr>
            <a:endParaRPr lang="en-GB" sz="2800" dirty="0">
              <a:latin typeface="+mj-lt"/>
            </a:endParaRPr>
          </a:p>
          <a:p>
            <a:pPr eaLnBrk="1" fontAlgn="auto" hangingPunct="1">
              <a:spcBef>
                <a:spcPts val="0"/>
              </a:spcBef>
              <a:spcAft>
                <a:spcPts val="0"/>
              </a:spcAft>
              <a:defRPr/>
            </a:pPr>
            <a:endParaRPr lang="en-GB" sz="2800" dirty="0">
              <a:latin typeface="+mj-lt"/>
            </a:endParaRPr>
          </a:p>
          <a:p>
            <a:pPr eaLnBrk="1" fontAlgn="auto" hangingPunct="1">
              <a:spcBef>
                <a:spcPts val="0"/>
              </a:spcBef>
              <a:spcAft>
                <a:spcPts val="0"/>
              </a:spcAft>
              <a:defRPr/>
            </a:pPr>
            <a:endParaRPr lang="en-GB" sz="2800" dirty="0">
              <a:latin typeface="+mj-lt"/>
            </a:endParaRPr>
          </a:p>
        </p:txBody>
      </p:sp>
      <p:pic>
        <p:nvPicPr>
          <p:cNvPr id="16390" name="Picture 6" descr="Download Sad Emoji Icon in PNG | Emoji Is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467" y="1474887"/>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Smiling Face Emoji (U+263A, U+FE0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816" y="4140299"/>
            <a:ext cx="2130425" cy="213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998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400" y="792163"/>
            <a:ext cx="7772400" cy="998537"/>
          </a:xfrm>
        </p:spPr>
        <p:txBody>
          <a:bodyPr/>
          <a:lstStyle/>
          <a:p>
            <a:r>
              <a:rPr lang="en-GB" sz="4000" dirty="0">
                <a:latin typeface="Calibri" panose="020F0502020204030204" pitchFamily="34" charset="0"/>
                <a:cs typeface="Calibri" panose="020F0502020204030204" pitchFamily="34" charset="0"/>
              </a:rPr>
              <a:t>How can you help someone with TS?</a:t>
            </a:r>
          </a:p>
        </p:txBody>
      </p:sp>
      <p:sp>
        <p:nvSpPr>
          <p:cNvPr id="3" name="Subtitle 2"/>
          <p:cNvSpPr>
            <a:spLocks noGrp="1"/>
          </p:cNvSpPr>
          <p:nvPr>
            <p:ph type="subTitle" idx="1"/>
          </p:nvPr>
        </p:nvSpPr>
        <p:spPr>
          <a:xfrm>
            <a:off x="520700" y="1951038"/>
            <a:ext cx="7480300" cy="3014662"/>
          </a:xfrm>
        </p:spPr>
        <p:txBody>
          <a:bodyPr/>
          <a:lstStyle/>
          <a:p>
            <a:pPr marL="342900" indent="-342900" algn="l">
              <a:spcBef>
                <a:spcPts val="0"/>
              </a:spcBef>
              <a:buFont typeface="Arial" panose="020B0604020202020204" pitchFamily="34" charset="0"/>
              <a:buChar char="•"/>
              <a:defRPr/>
            </a:pPr>
            <a:r>
              <a:rPr lang="en-GB" dirty="0"/>
              <a:t>Learn as much about TS as you can.</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a:t>Talk to them and ask them how you can help.</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a:t>Be kind and understanding.</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a:t>Don’t tease them about their tics.</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a:t>Stand up for them if they are bullied. </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a:t>Give them some time on their own if they want to release some tics in private.</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a:t>Help them to join in - don’t leave them out.</a:t>
            </a:r>
          </a:p>
          <a:p>
            <a:pPr marL="342900" indent="-342900" algn="l">
              <a:spcBef>
                <a:spcPts val="0"/>
              </a:spcBef>
              <a:buFont typeface="Arial" panose="020B0604020202020204" pitchFamily="34" charset="0"/>
              <a:buChar char="•"/>
              <a:defRPr/>
            </a:pPr>
            <a:endParaRPr lang="en-GB" dirty="0"/>
          </a:p>
          <a:p>
            <a:pPr algn="l">
              <a:spcBef>
                <a:spcPts val="0"/>
              </a:spcBef>
              <a:defRPr/>
            </a:pPr>
            <a:endParaRPr lang="en-GB" dirty="0"/>
          </a:p>
          <a:p>
            <a:pPr algn="l">
              <a:spcBef>
                <a:spcPts val="0"/>
              </a:spcBef>
              <a:defRPr/>
            </a:pPr>
            <a:endParaRPr lang="en-GB" dirty="0"/>
          </a:p>
          <a:p>
            <a:pPr algn="l">
              <a:spcBef>
                <a:spcPts val="0"/>
              </a:spcBef>
              <a:defRPr/>
            </a:pPr>
            <a:endParaRPr lang="en-GB" dirty="0"/>
          </a:p>
          <a:p>
            <a:pPr algn="l">
              <a:spcBef>
                <a:spcPts val="0"/>
              </a:spcBef>
              <a:defRPr/>
            </a:pPr>
            <a:endParaRPr lang="en-GB" dirty="0"/>
          </a:p>
        </p:txBody>
      </p:sp>
    </p:spTree>
    <p:extLst>
      <p:ext uri="{BB962C8B-B14F-4D97-AF65-F5344CB8AC3E}">
        <p14:creationId xmlns:p14="http://schemas.microsoft.com/office/powerpoint/2010/main" val="101356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5A308A-F799-4950-9D2F-06D71A69EFAA}"/>
              </a:ext>
            </a:extLst>
          </p:cNvPr>
          <p:cNvSpPr txBox="1"/>
          <p:nvPr/>
        </p:nvSpPr>
        <p:spPr>
          <a:xfrm>
            <a:off x="0" y="0"/>
            <a:ext cx="263814" cy="369332"/>
          </a:xfrm>
          <a:prstGeom prst="rect">
            <a:avLst/>
          </a:prstGeom>
          <a:noFill/>
        </p:spPr>
        <p:txBody>
          <a:bodyPr wrap="square" rtlCol="0">
            <a:spAutoFit/>
          </a:bodyPr>
          <a:lstStyle/>
          <a:p>
            <a:fld id="{D206E4F0-5402-44E7-A243-08245C97ADA5}" type="slidenum">
              <a:rPr lang="en-GB" smtClean="0">
                <a:solidFill>
                  <a:schemeClr val="bg1"/>
                </a:solidFill>
              </a:rPr>
              <a:t>2</a:t>
            </a:fld>
            <a:endParaRPr lang="en-GB" dirty="0">
              <a:solidFill>
                <a:schemeClr val="bg1"/>
              </a:solidFill>
            </a:endParaRPr>
          </a:p>
        </p:txBody>
      </p:sp>
      <p:sp>
        <p:nvSpPr>
          <p:cNvPr id="4" name="TextBox 3">
            <a:extLst>
              <a:ext uri="{FF2B5EF4-FFF2-40B4-BE49-F238E27FC236}">
                <a16:creationId xmlns:a16="http://schemas.microsoft.com/office/drawing/2014/main" id="{1B6E59E3-07C0-45F2-98D3-B07F838A3722}"/>
              </a:ext>
            </a:extLst>
          </p:cNvPr>
          <p:cNvSpPr txBox="1"/>
          <p:nvPr/>
        </p:nvSpPr>
        <p:spPr>
          <a:xfrm>
            <a:off x="921395" y="2419805"/>
            <a:ext cx="7148945" cy="461665"/>
          </a:xfrm>
          <a:prstGeom prst="rect">
            <a:avLst/>
          </a:prstGeom>
          <a:noFill/>
        </p:spPr>
        <p:txBody>
          <a:bodyPr wrap="square" rtlCol="0">
            <a:spAutoFit/>
          </a:bodyPr>
          <a:lstStyle/>
          <a:p>
            <a:r>
              <a:rPr lang="en-GB" sz="2400" b="1" dirty="0">
                <a:hlinkClick r:id="rId3"/>
              </a:rPr>
              <a:t>Things people say to someone with Tourette Syndrome</a:t>
            </a:r>
            <a:endParaRPr lang="en-GB" sz="2400" b="1" dirty="0"/>
          </a:p>
        </p:txBody>
      </p:sp>
      <p:sp>
        <p:nvSpPr>
          <p:cNvPr id="2" name="TextBox 1"/>
          <p:cNvSpPr txBox="1"/>
          <p:nvPr/>
        </p:nvSpPr>
        <p:spPr>
          <a:xfrm>
            <a:off x="1450110" y="3685309"/>
            <a:ext cx="6022108" cy="1631216"/>
          </a:xfrm>
          <a:prstGeom prst="rect">
            <a:avLst/>
          </a:prstGeom>
          <a:noFill/>
        </p:spPr>
        <p:txBody>
          <a:bodyPr wrap="square" rtlCol="0">
            <a:spAutoFit/>
          </a:bodyPr>
          <a:lstStyle/>
          <a:p>
            <a:pPr algn="just"/>
            <a:r>
              <a:rPr lang="en-GB" sz="2000" dirty="0"/>
              <a:t>Many people have a pre-conceived idea of what Tourette Syndrome (TS) is.</a:t>
            </a:r>
          </a:p>
          <a:p>
            <a:pPr algn="just"/>
            <a:endParaRPr lang="en-GB" sz="2000" dirty="0"/>
          </a:p>
          <a:p>
            <a:pPr algn="just"/>
            <a:r>
              <a:rPr lang="en-GB" sz="2000" dirty="0"/>
              <a:t>You may be surprised when you watch this video to learn the truth about the many different elements of TS.</a:t>
            </a:r>
          </a:p>
        </p:txBody>
      </p:sp>
    </p:spTree>
    <p:extLst>
      <p:ext uri="{BB962C8B-B14F-4D97-AF65-F5344CB8AC3E}">
        <p14:creationId xmlns:p14="http://schemas.microsoft.com/office/powerpoint/2010/main" val="119412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EFA99C-C38E-49A5-B7C4-9695F0C52A01}"/>
              </a:ext>
            </a:extLst>
          </p:cNvPr>
          <p:cNvSpPr txBox="1"/>
          <p:nvPr/>
        </p:nvSpPr>
        <p:spPr>
          <a:xfrm>
            <a:off x="0" y="8878"/>
            <a:ext cx="468000" cy="369332"/>
          </a:xfrm>
          <a:prstGeom prst="rect">
            <a:avLst/>
          </a:prstGeom>
          <a:noFill/>
        </p:spPr>
        <p:txBody>
          <a:bodyPr wrap="square" rtlCol="0">
            <a:spAutoFit/>
          </a:bodyPr>
          <a:lstStyle/>
          <a:p>
            <a:fld id="{D206E4F0-5402-44E7-A243-08245C97ADA5}" type="slidenum">
              <a:rPr lang="en-GB" smtClean="0">
                <a:solidFill>
                  <a:schemeClr val="bg1"/>
                </a:solidFill>
              </a:rPr>
              <a:t>20</a:t>
            </a:fld>
            <a:endParaRPr lang="en-GB" dirty="0">
              <a:solidFill>
                <a:schemeClr val="bg1"/>
              </a:solidFill>
            </a:endParaRPr>
          </a:p>
        </p:txBody>
      </p:sp>
      <p:sp>
        <p:nvSpPr>
          <p:cNvPr id="2" name="TextBox 1">
            <a:extLst>
              <a:ext uri="{FF2B5EF4-FFF2-40B4-BE49-F238E27FC236}">
                <a16:creationId xmlns:a16="http://schemas.microsoft.com/office/drawing/2014/main" id="{4D4E4C3B-16F5-4C0D-9F7F-50FCD4842551}"/>
              </a:ext>
            </a:extLst>
          </p:cNvPr>
          <p:cNvSpPr txBox="1"/>
          <p:nvPr/>
        </p:nvSpPr>
        <p:spPr>
          <a:xfrm>
            <a:off x="1570181" y="2511809"/>
            <a:ext cx="6132945" cy="523220"/>
          </a:xfrm>
          <a:prstGeom prst="rect">
            <a:avLst/>
          </a:prstGeom>
          <a:noFill/>
        </p:spPr>
        <p:txBody>
          <a:bodyPr wrap="square" rtlCol="0">
            <a:spAutoFit/>
          </a:bodyPr>
          <a:lstStyle/>
          <a:p>
            <a:pPr algn="ctr"/>
            <a:r>
              <a:rPr lang="en-GB" sz="2800" b="1" dirty="0" err="1">
                <a:solidFill>
                  <a:schemeClr val="bg1"/>
                </a:solidFill>
                <a:hlinkClick r:id="rId2"/>
              </a:rPr>
              <a:t>Tourettes</a:t>
            </a:r>
            <a:r>
              <a:rPr lang="en-GB" sz="2800" b="1" dirty="0">
                <a:solidFill>
                  <a:schemeClr val="bg1"/>
                </a:solidFill>
                <a:hlinkClick r:id="rId2"/>
              </a:rPr>
              <a:t> Action talks to Caspar Lee</a:t>
            </a:r>
            <a:endParaRPr lang="en-GB" sz="2800" b="1" dirty="0">
              <a:solidFill>
                <a:schemeClr val="bg1"/>
              </a:solidFill>
            </a:endParaRPr>
          </a:p>
        </p:txBody>
      </p:sp>
      <p:sp>
        <p:nvSpPr>
          <p:cNvPr id="3" name="Rectangle 2"/>
          <p:cNvSpPr/>
          <p:nvPr/>
        </p:nvSpPr>
        <p:spPr>
          <a:xfrm>
            <a:off x="2175164" y="3401674"/>
            <a:ext cx="4973780" cy="1938992"/>
          </a:xfrm>
          <a:prstGeom prst="rect">
            <a:avLst/>
          </a:prstGeom>
        </p:spPr>
        <p:txBody>
          <a:bodyPr wrap="square">
            <a:spAutoFit/>
          </a:bodyPr>
          <a:lstStyle/>
          <a:p>
            <a:pPr algn="ctr"/>
            <a:r>
              <a:rPr lang="en-GB" sz="2400" dirty="0"/>
              <a:t>Watch our video in conjunction with famous YouTuber Caspar Lee who also has TS. In this video he talks to a group of school children about their TS, how it feels and how people can help. </a:t>
            </a:r>
          </a:p>
        </p:txBody>
      </p:sp>
    </p:spTree>
    <p:extLst>
      <p:ext uri="{BB962C8B-B14F-4D97-AF65-F5344CB8AC3E}">
        <p14:creationId xmlns:p14="http://schemas.microsoft.com/office/powerpoint/2010/main" val="487729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4627274"/>
            <a:ext cx="7505700" cy="1655762"/>
          </a:xfrm>
        </p:spPr>
        <p:txBody>
          <a:bodyPr/>
          <a:lstStyle/>
          <a:p>
            <a:r>
              <a:rPr lang="en-GB" dirty="0"/>
              <a:t>You are now a Tourette Syndrome expert!</a:t>
            </a:r>
          </a:p>
          <a:p>
            <a:r>
              <a:rPr lang="en-GB" dirty="0"/>
              <a:t>You now know more about TS than most adults!</a:t>
            </a:r>
          </a:p>
          <a:p>
            <a:r>
              <a:rPr lang="en-GB" dirty="0"/>
              <a:t>Why not test your family at home? </a:t>
            </a:r>
          </a:p>
        </p:txBody>
      </p:sp>
      <p:pic>
        <p:nvPicPr>
          <p:cNvPr id="18434" name="Picture 2" descr="Thank You Cartoon Stock Photos. Royalty ... | Comic font, Wor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1270000"/>
            <a:ext cx="428625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63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105222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37484" y="2235327"/>
            <a:ext cx="3377866" cy="2793874"/>
          </a:xfrm>
          <a:prstGeom prst="rect">
            <a:avLst/>
          </a:prstGeom>
        </p:spPr>
        <p:txBody>
          <a:bodyPr>
            <a:normAutofit/>
          </a:bodyPr>
          <a:lstStyle/>
          <a:p>
            <a:r>
              <a:rPr lang="en-GB" sz="2800" dirty="0">
                <a:latin typeface="Calibri" panose="020F0502020204030204" pitchFamily="34" charset="0"/>
                <a:cs typeface="Calibri" panose="020F0502020204030204" pitchFamily="34" charset="0"/>
              </a:rPr>
              <a:t>This is Gilles de la Tourette. He was a French Neurologist who first discovered this neurological condition that caused people to tic. </a:t>
            </a:r>
          </a:p>
        </p:txBody>
      </p:sp>
      <p:pic>
        <p:nvPicPr>
          <p:cNvPr id="5122" name="Picture 2" descr="Tourette syndrom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34" y="1508302"/>
            <a:ext cx="4032356" cy="4620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18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716255" y="5100220"/>
            <a:ext cx="76817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sz="2000" dirty="0">
                <a:latin typeface="Calibri" panose="020F0502020204030204" pitchFamily="34" charset="0"/>
                <a:cs typeface="Calibri" panose="020F0502020204030204" pitchFamily="34" charset="0"/>
              </a:rPr>
              <a:t>No one knows how TS is caused or how to prevent it, but research does point to differences in the Basal Ganglia at the base of the brain. Almost all cases of Tourette Syndrome result from a variety of genetic and environmental factors, and </a:t>
            </a:r>
            <a:r>
              <a:rPr lang="en-GB" sz="2000" u="sng" dirty="0">
                <a:latin typeface="Calibri" panose="020F0502020204030204" pitchFamily="34" charset="0"/>
                <a:cs typeface="Calibri" panose="020F0502020204030204" pitchFamily="34" charset="0"/>
              </a:rPr>
              <a:t>not</a:t>
            </a:r>
            <a:r>
              <a:rPr lang="en-GB" sz="2000" dirty="0">
                <a:latin typeface="Calibri" panose="020F0502020204030204" pitchFamily="34" charset="0"/>
                <a:cs typeface="Calibri" panose="020F0502020204030204" pitchFamily="34" charset="0"/>
              </a:rPr>
              <a:t> changes in a single gene.</a:t>
            </a:r>
            <a:r>
              <a:rPr lang="en-GB" altLang="en-US" sz="2000" dirty="0">
                <a:latin typeface="Calibri" panose="020F0502020204030204" pitchFamily="34" charset="0"/>
                <a:cs typeface="Calibri" panose="020F0502020204030204" pitchFamily="34" charset="0"/>
              </a:rPr>
              <a:t> </a:t>
            </a:r>
          </a:p>
        </p:txBody>
      </p:sp>
      <p:pic>
        <p:nvPicPr>
          <p:cNvPr id="4100" name="Picture 4" descr="Dose Of Love | Everything you imagine will be real | Basal ganglia, Limbic  system, Basal ganglia anatomy"/>
          <p:cNvPicPr>
            <a:picLocks noChangeAspect="1" noChangeArrowheads="1"/>
          </p:cNvPicPr>
          <p:nvPr/>
        </p:nvPicPr>
        <p:blipFill rotWithShape="1">
          <a:blip r:embed="rId2">
            <a:extLst>
              <a:ext uri="{28A0092B-C50C-407E-A947-70E740481C1C}">
                <a14:useLocalDpi xmlns:a14="http://schemas.microsoft.com/office/drawing/2010/main" val="0"/>
              </a:ext>
            </a:extLst>
          </a:blip>
          <a:srcRect l="-1569" t="-697" r="1569" b="3953"/>
          <a:stretch/>
        </p:blipFill>
        <p:spPr bwMode="auto">
          <a:xfrm>
            <a:off x="2401569" y="1133454"/>
            <a:ext cx="4311160" cy="372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01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1308894"/>
            <a:ext cx="7886700" cy="820665"/>
          </a:xfrm>
          <a:prstGeom prst="rect">
            <a:avLst/>
          </a:prstGeom>
        </p:spPr>
        <p:txBody>
          <a:bodyPr>
            <a:normAutofit fontScale="90000"/>
          </a:bodyPr>
          <a:lstStyle/>
          <a:p>
            <a:pPr algn="ctr"/>
            <a:r>
              <a:rPr lang="en-GB" dirty="0">
                <a:latin typeface="Calibri" panose="020F0502020204030204" pitchFamily="34" charset="0"/>
                <a:cs typeface="Calibri" panose="020F0502020204030204" pitchFamily="34" charset="0"/>
              </a:rPr>
              <a:t>Everyone’s brain is unique and works in different ways</a:t>
            </a:r>
          </a:p>
        </p:txBody>
      </p:sp>
      <p:sp>
        <p:nvSpPr>
          <p:cNvPr id="3" name="Content Placeholder 2"/>
          <p:cNvSpPr>
            <a:spLocks noGrp="1"/>
          </p:cNvSpPr>
          <p:nvPr>
            <p:ph idx="1"/>
          </p:nvPr>
        </p:nvSpPr>
        <p:spPr/>
        <p:txBody>
          <a:bodyPr>
            <a:normAutofit/>
          </a:bodyPr>
          <a:lstStyle/>
          <a:p>
            <a:pPr marL="0" indent="0" algn="ctr">
              <a:buNone/>
            </a:pPr>
            <a:endParaRPr lang="en-GB" sz="2700" dirty="0"/>
          </a:p>
          <a:p>
            <a:pPr marL="0" indent="0" algn="ctr">
              <a:buNone/>
            </a:pPr>
            <a:endParaRPr lang="en-GB" sz="2700" dirty="0"/>
          </a:p>
        </p:txBody>
      </p:sp>
      <p:pic>
        <p:nvPicPr>
          <p:cNvPr id="4" name="Picture 3" descr="Thoughts on Leadershi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9047" y="2775392"/>
            <a:ext cx="5545905" cy="3401571"/>
          </a:xfrm>
          <a:prstGeom prst="rect">
            <a:avLst/>
          </a:prstGeom>
        </p:spPr>
      </p:pic>
    </p:spTree>
    <p:extLst>
      <p:ext uri="{BB962C8B-B14F-4D97-AF65-F5344CB8AC3E}">
        <p14:creationId xmlns:p14="http://schemas.microsoft.com/office/powerpoint/2010/main" val="372035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67619" y="2562146"/>
            <a:ext cx="5453266" cy="422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buFont typeface="Arial" panose="020B0604020202020204" pitchFamily="34" charset="0"/>
              <a:buChar char="•"/>
            </a:pPr>
            <a:r>
              <a:rPr lang="en-GB" altLang="en-US" sz="2400" dirty="0">
                <a:latin typeface="+mn-lt"/>
              </a:rPr>
              <a:t>Tourette Syndrome is a neurological  condition.</a:t>
            </a:r>
          </a:p>
          <a:p>
            <a:pPr eaLnBrk="1" hangingPunct="1"/>
            <a:endParaRPr lang="en-GB" altLang="en-US" sz="2400" dirty="0">
              <a:latin typeface="+mn-lt"/>
            </a:endParaRPr>
          </a:p>
          <a:p>
            <a:pPr marL="342900" indent="-342900" eaLnBrk="1" hangingPunct="1">
              <a:buFont typeface="Arial" panose="020B0604020202020204" pitchFamily="34" charset="0"/>
              <a:buChar char="•"/>
            </a:pPr>
            <a:r>
              <a:rPr lang="en-GB" altLang="en-US" sz="2400" dirty="0">
                <a:latin typeface="+mn-lt"/>
              </a:rPr>
              <a:t>People with Tourette Syndrome have involuntary </a:t>
            </a:r>
            <a:r>
              <a:rPr lang="en-GB" altLang="en-US" sz="2400" b="1" dirty="0">
                <a:latin typeface="+mn-lt"/>
              </a:rPr>
              <a:t>tics.</a:t>
            </a:r>
          </a:p>
          <a:p>
            <a:pPr eaLnBrk="1" hangingPunct="1"/>
            <a:endParaRPr lang="en-GB" altLang="en-US" sz="2400" b="1" dirty="0">
              <a:latin typeface="+mn-lt"/>
            </a:endParaRPr>
          </a:p>
          <a:p>
            <a:pPr marL="342900" indent="-342900" eaLnBrk="1" hangingPunct="1">
              <a:buFont typeface="Arial" panose="020B0604020202020204" pitchFamily="34" charset="0"/>
              <a:buChar char="•"/>
            </a:pPr>
            <a:r>
              <a:rPr lang="en-GB" altLang="en-US" sz="2400" dirty="0">
                <a:latin typeface="+mn-lt"/>
              </a:rPr>
              <a:t>Tics mean they may make sounds and do movements they really can’t control.</a:t>
            </a:r>
          </a:p>
          <a:p>
            <a:pPr eaLnBrk="1" hangingPunct="1"/>
            <a:endParaRPr lang="en-GB" altLang="en-US" sz="2400" dirty="0">
              <a:latin typeface="+mn-lt"/>
            </a:endParaRPr>
          </a:p>
          <a:p>
            <a:pPr marL="342900" indent="-342900" eaLnBrk="1" hangingPunct="1">
              <a:buFont typeface="Arial" panose="020B0604020202020204" pitchFamily="34" charset="0"/>
              <a:buChar char="•"/>
            </a:pPr>
            <a:r>
              <a:rPr lang="en-GB" altLang="en-US" sz="2400" dirty="0">
                <a:latin typeface="+mn-lt"/>
              </a:rPr>
              <a:t>You can have tics at any age.</a:t>
            </a:r>
          </a:p>
          <a:p>
            <a:pPr eaLnBrk="1" hangingPunct="1"/>
            <a:endParaRPr lang="en-GB" altLang="en-US" sz="1500" dirty="0">
              <a:latin typeface="Lucida Console" panose="020B0609040504020204" pitchFamily="49" charset="0"/>
            </a:endParaRPr>
          </a:p>
          <a:p>
            <a:pPr eaLnBrk="1" hangingPunct="1"/>
            <a:endParaRPr lang="en-GB" altLang="en-US" sz="1350" dirty="0"/>
          </a:p>
        </p:txBody>
      </p:sp>
      <p:sp>
        <p:nvSpPr>
          <p:cNvPr id="3" name="TextBox 1"/>
          <p:cNvSpPr txBox="1">
            <a:spLocks noChangeArrowheads="1"/>
          </p:cNvSpPr>
          <p:nvPr/>
        </p:nvSpPr>
        <p:spPr bwMode="auto">
          <a:xfrm>
            <a:off x="1474244" y="1276851"/>
            <a:ext cx="5840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What is it?</a:t>
            </a:r>
            <a:r>
              <a:rPr lang="en-GB" altLang="en-US" sz="33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2343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28939" y="1352140"/>
            <a:ext cx="5840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What are tics?</a:t>
            </a:r>
          </a:p>
        </p:txBody>
      </p:sp>
      <p:sp>
        <p:nvSpPr>
          <p:cNvPr id="3" name="TextBox 2"/>
          <p:cNvSpPr txBox="1"/>
          <p:nvPr/>
        </p:nvSpPr>
        <p:spPr>
          <a:xfrm>
            <a:off x="1426972" y="2378589"/>
            <a:ext cx="6243950" cy="4154984"/>
          </a:xfrm>
          <a:prstGeom prst="rect">
            <a:avLst/>
          </a:prstGeom>
          <a:noFill/>
        </p:spPr>
        <p:txBody>
          <a:bodyPr wrap="square">
            <a:spAutoFit/>
          </a:bodyPr>
          <a:lstStyle/>
          <a:p>
            <a:pPr marL="342900" indent="-342900">
              <a:buFont typeface="Arial" panose="020B0604020202020204" pitchFamily="34" charset="0"/>
              <a:buChar char="•"/>
              <a:defRPr/>
            </a:pPr>
            <a:r>
              <a:rPr lang="en-GB" sz="2400" dirty="0"/>
              <a:t>Muscle movements or noises which the person can’t help doing.</a:t>
            </a:r>
          </a:p>
          <a:p>
            <a:pPr>
              <a:defRPr/>
            </a:pPr>
            <a:endParaRPr lang="en-GB" sz="2400" dirty="0"/>
          </a:p>
          <a:p>
            <a:pPr marL="342900" indent="-342900">
              <a:buFont typeface="Arial" panose="020B0604020202020204" pitchFamily="34" charset="0"/>
              <a:buChar char="•"/>
              <a:defRPr/>
            </a:pPr>
            <a:r>
              <a:rPr lang="en-GB" sz="2400" dirty="0"/>
              <a:t>Tics can be fast.</a:t>
            </a:r>
          </a:p>
          <a:p>
            <a:pPr>
              <a:defRPr/>
            </a:pPr>
            <a:endParaRPr lang="en-GB" sz="2400" dirty="0"/>
          </a:p>
          <a:p>
            <a:pPr marL="342900" indent="-342900">
              <a:buFont typeface="Arial" panose="020B0604020202020204" pitchFamily="34" charset="0"/>
              <a:buChar char="•"/>
              <a:defRPr/>
            </a:pPr>
            <a:r>
              <a:rPr lang="en-GB" sz="2400" dirty="0"/>
              <a:t>They can happen again and again.</a:t>
            </a:r>
          </a:p>
          <a:p>
            <a:pPr>
              <a:defRPr/>
            </a:pPr>
            <a:endParaRPr lang="en-GB" sz="2400" dirty="0"/>
          </a:p>
          <a:p>
            <a:pPr marL="342900" indent="-342900">
              <a:buFont typeface="Arial" panose="020B0604020202020204" pitchFamily="34" charset="0"/>
              <a:buChar char="•"/>
              <a:defRPr/>
            </a:pPr>
            <a:r>
              <a:rPr lang="en-GB" sz="2400" dirty="0"/>
              <a:t>Tics can change.</a:t>
            </a:r>
          </a:p>
          <a:p>
            <a:pPr>
              <a:defRPr/>
            </a:pPr>
            <a:endParaRPr lang="en-GB" sz="2400" dirty="0"/>
          </a:p>
          <a:p>
            <a:pPr marL="342900" indent="-342900">
              <a:buFont typeface="Arial" panose="020B0604020202020204" pitchFamily="34" charset="0"/>
              <a:buChar char="•"/>
              <a:defRPr/>
            </a:pPr>
            <a:r>
              <a:rPr lang="en-GB" sz="2400" dirty="0"/>
              <a:t>People with Tourette Syndrome are not doing them on purpose.</a:t>
            </a:r>
          </a:p>
        </p:txBody>
      </p:sp>
    </p:spTree>
    <p:extLst>
      <p:ext uri="{BB962C8B-B14F-4D97-AF65-F5344CB8AC3E}">
        <p14:creationId xmlns:p14="http://schemas.microsoft.com/office/powerpoint/2010/main" val="314054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00" y="1119116"/>
            <a:ext cx="8208000" cy="423081"/>
          </a:xfrm>
        </p:spPr>
        <p:txBody>
          <a:bodyPr/>
          <a:lstStyle/>
          <a:p>
            <a:pPr algn="ctr"/>
            <a:r>
              <a:rPr lang="en-GB" sz="2000" b="1" dirty="0">
                <a:latin typeface="Calibri" panose="020F0502020204030204" pitchFamily="34" charset="0"/>
                <a:cs typeface="Calibri" panose="020F0502020204030204" pitchFamily="34" charset="0"/>
              </a:rPr>
              <a:t>Here are some examples of common motor and vocal tics: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7641823"/>
              </p:ext>
            </p:extLst>
          </p:nvPr>
        </p:nvGraphicFramePr>
        <p:xfrm>
          <a:off x="263814" y="1684422"/>
          <a:ext cx="8663618" cy="4836696"/>
        </p:xfrm>
        <a:graphic>
          <a:graphicData uri="http://schemas.openxmlformats.org/drawingml/2006/table">
            <a:tbl>
              <a:tblPr firstRow="1" bandRow="1">
                <a:tableStyleId>{7DF18680-E054-41AD-8BC1-D1AEF772440D}</a:tableStyleId>
              </a:tblPr>
              <a:tblGrid>
                <a:gridCol w="1818710">
                  <a:extLst>
                    <a:ext uri="{9D8B030D-6E8A-4147-A177-3AD203B41FA5}">
                      <a16:colId xmlns:a16="http://schemas.microsoft.com/office/drawing/2014/main" val="20000"/>
                    </a:ext>
                  </a:extLst>
                </a:gridCol>
                <a:gridCol w="3370453">
                  <a:extLst>
                    <a:ext uri="{9D8B030D-6E8A-4147-A177-3AD203B41FA5}">
                      <a16:colId xmlns:a16="http://schemas.microsoft.com/office/drawing/2014/main" val="20001"/>
                    </a:ext>
                  </a:extLst>
                </a:gridCol>
                <a:gridCol w="3474455">
                  <a:extLst>
                    <a:ext uri="{9D8B030D-6E8A-4147-A177-3AD203B41FA5}">
                      <a16:colId xmlns:a16="http://schemas.microsoft.com/office/drawing/2014/main" val="20002"/>
                    </a:ext>
                  </a:extLst>
                </a:gridCol>
              </a:tblGrid>
              <a:tr h="506817">
                <a:tc>
                  <a:txBody>
                    <a:bodyPr/>
                    <a:lstStyle/>
                    <a:p>
                      <a:endParaRPr lang="en-GB" sz="1200" dirty="0"/>
                    </a:p>
                  </a:txBody>
                  <a:tcPr>
                    <a:solidFill>
                      <a:schemeClr val="accent5">
                        <a:lumMod val="60000"/>
                        <a:lumOff val="40000"/>
                      </a:schemeClr>
                    </a:solidFill>
                  </a:tcPr>
                </a:tc>
                <a:tc>
                  <a:txBody>
                    <a:bodyPr/>
                    <a:lstStyle/>
                    <a:p>
                      <a:r>
                        <a:rPr lang="en-GB" sz="1200" dirty="0"/>
                        <a:t>Motor Tics</a:t>
                      </a:r>
                    </a:p>
                  </a:txBody>
                  <a:tcPr>
                    <a:solidFill>
                      <a:schemeClr val="accent5">
                        <a:lumMod val="60000"/>
                        <a:lumOff val="40000"/>
                      </a:schemeClr>
                    </a:solidFill>
                  </a:tcPr>
                </a:tc>
                <a:tc>
                  <a:txBody>
                    <a:bodyPr/>
                    <a:lstStyle/>
                    <a:p>
                      <a:r>
                        <a:rPr lang="en-GB" sz="1200" dirty="0"/>
                        <a:t>Vocal Tics</a:t>
                      </a:r>
                    </a:p>
                  </a:txBody>
                  <a:tcPr>
                    <a:solidFill>
                      <a:schemeClr val="accent5">
                        <a:lumMod val="60000"/>
                        <a:lumOff val="40000"/>
                      </a:schemeClr>
                    </a:solidFill>
                  </a:tcPr>
                </a:tc>
                <a:extLst>
                  <a:ext uri="{0D108BD9-81ED-4DB2-BD59-A6C34878D82A}">
                    <a16:rowId xmlns:a16="http://schemas.microsoft.com/office/drawing/2014/main" val="10000"/>
                  </a:ext>
                </a:extLst>
              </a:tr>
              <a:tr h="2146436">
                <a:tc>
                  <a:txBody>
                    <a:bodyPr/>
                    <a:lstStyle/>
                    <a:p>
                      <a:r>
                        <a:rPr lang="en-GB" sz="1600" dirty="0"/>
                        <a:t>Simple</a:t>
                      </a:r>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rPr>
                        <a:t>Eye blinking</a:t>
                      </a:r>
                      <a:br>
                        <a:rPr lang="en-GB" sz="1600" dirty="0">
                          <a:effectLst/>
                        </a:rPr>
                      </a:br>
                      <a:r>
                        <a:rPr lang="en-GB" sz="1600" dirty="0">
                          <a:effectLst/>
                        </a:rPr>
                        <a:t>Eye rolling</a:t>
                      </a:r>
                      <a:br>
                        <a:rPr lang="en-GB" sz="1600" dirty="0">
                          <a:effectLst/>
                        </a:rPr>
                      </a:br>
                      <a:r>
                        <a:rPr lang="en-GB" sz="1600" dirty="0">
                          <a:effectLst/>
                        </a:rPr>
                        <a:t>Grimacing (pulling faces)</a:t>
                      </a:r>
                      <a:br>
                        <a:rPr lang="en-GB" sz="1600" dirty="0">
                          <a:effectLst/>
                        </a:rPr>
                      </a:br>
                      <a:r>
                        <a:rPr lang="en-GB" sz="1600" dirty="0">
                          <a:effectLst/>
                        </a:rPr>
                        <a:t>Shoulder shrugging</a:t>
                      </a:r>
                      <a:br>
                        <a:rPr lang="en-GB" sz="1600" dirty="0">
                          <a:effectLst/>
                        </a:rPr>
                      </a:br>
                      <a:r>
                        <a:rPr lang="en-GB" sz="1600" dirty="0">
                          <a:effectLst/>
                        </a:rPr>
                        <a:t>Limb and head jerking/head nodding</a:t>
                      </a:r>
                      <a:br>
                        <a:rPr lang="en-GB" sz="1600" dirty="0">
                          <a:effectLst/>
                        </a:rPr>
                      </a:br>
                      <a:r>
                        <a:rPr lang="en-GB" sz="1600" dirty="0">
                          <a:effectLst/>
                        </a:rPr>
                        <a:t>Abdominal tensing</a:t>
                      </a:r>
                      <a:endParaRPr lang="en-GB" sz="1600" dirty="0">
                        <a:effectLst/>
                        <a:latin typeface="Calibri"/>
                        <a:ea typeface="Calibri"/>
                        <a:cs typeface="Times New Roman"/>
                      </a:endParaRPr>
                    </a:p>
                    <a:p>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rPr>
                        <a:t>Whistling</a:t>
                      </a:r>
                      <a:br>
                        <a:rPr lang="en-GB" sz="1600" dirty="0">
                          <a:effectLst/>
                        </a:rPr>
                      </a:br>
                      <a:r>
                        <a:rPr lang="en-GB" sz="1600" dirty="0">
                          <a:effectLst/>
                        </a:rPr>
                        <a:t>Throat clearing</a:t>
                      </a:r>
                      <a:br>
                        <a:rPr lang="en-GB" sz="1600" dirty="0">
                          <a:effectLst/>
                        </a:rPr>
                      </a:br>
                      <a:r>
                        <a:rPr lang="en-GB" sz="1600" dirty="0">
                          <a:effectLst/>
                        </a:rPr>
                        <a:t>Sniffing</a:t>
                      </a:r>
                      <a:br>
                        <a:rPr lang="en-GB" sz="1600" dirty="0">
                          <a:effectLst/>
                        </a:rPr>
                      </a:br>
                      <a:r>
                        <a:rPr lang="en-GB" sz="1600" dirty="0">
                          <a:effectLst/>
                        </a:rPr>
                        <a:t>Coughing</a:t>
                      </a:r>
                      <a:br>
                        <a:rPr lang="en-GB" sz="1600" dirty="0">
                          <a:effectLst/>
                        </a:rPr>
                      </a:br>
                      <a:r>
                        <a:rPr lang="en-GB" sz="1600" dirty="0">
                          <a:effectLst/>
                        </a:rPr>
                        <a:t>Tongue clicking</a:t>
                      </a:r>
                      <a:br>
                        <a:rPr lang="en-GB" sz="1600" dirty="0">
                          <a:effectLst/>
                        </a:rPr>
                      </a:br>
                      <a:r>
                        <a:rPr lang="en-GB" sz="1600" dirty="0">
                          <a:effectLst/>
                        </a:rPr>
                        <a:t>Grunting</a:t>
                      </a:r>
                      <a:br>
                        <a:rPr lang="en-GB" sz="1600" dirty="0">
                          <a:effectLst/>
                        </a:rPr>
                      </a:br>
                      <a:r>
                        <a:rPr lang="en-GB" sz="1600" dirty="0">
                          <a:effectLst/>
                        </a:rPr>
                        <a:t>Animal sounds</a:t>
                      </a:r>
                      <a:endParaRPr lang="en-GB" sz="1600" dirty="0">
                        <a:effectLst/>
                        <a:latin typeface="Calibri"/>
                        <a:ea typeface="Calibri"/>
                        <a:cs typeface="Times New Roman"/>
                      </a:endParaRPr>
                    </a:p>
                    <a:p>
                      <a:endParaRPr lang="en-GB" sz="1200" dirty="0"/>
                    </a:p>
                  </a:txBody>
                  <a:tcPr/>
                </a:tc>
                <a:extLst>
                  <a:ext uri="{0D108BD9-81ED-4DB2-BD59-A6C34878D82A}">
                    <a16:rowId xmlns:a16="http://schemas.microsoft.com/office/drawing/2014/main" val="10001"/>
                  </a:ext>
                </a:extLst>
              </a:tr>
              <a:tr h="2183443">
                <a:tc>
                  <a:txBody>
                    <a:bodyPr/>
                    <a:lstStyle/>
                    <a:p>
                      <a:r>
                        <a:rPr lang="en-GB" sz="1600" dirty="0"/>
                        <a:t>Complex</a:t>
                      </a:r>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rPr>
                        <a:t>Jumping</a:t>
                      </a:r>
                      <a:br>
                        <a:rPr lang="en-GB" sz="1600" dirty="0">
                          <a:effectLst/>
                        </a:rPr>
                      </a:br>
                      <a:r>
                        <a:rPr lang="en-GB" sz="1600" dirty="0">
                          <a:effectLst/>
                        </a:rPr>
                        <a:t>Twirling</a:t>
                      </a:r>
                      <a:br>
                        <a:rPr lang="en-GB" sz="1600" dirty="0">
                          <a:effectLst/>
                        </a:rPr>
                      </a:br>
                      <a:r>
                        <a:rPr lang="en-GB" sz="1600" dirty="0">
                          <a:effectLst/>
                        </a:rPr>
                        <a:t>Touching objects and other people</a:t>
                      </a:r>
                      <a:br>
                        <a:rPr lang="en-GB" sz="1600" dirty="0">
                          <a:effectLst/>
                        </a:rPr>
                      </a:br>
                      <a:r>
                        <a:rPr lang="en-GB" sz="1600" dirty="0">
                          <a:effectLst/>
                        </a:rPr>
                        <a:t>Obscene movements or gestures (</a:t>
                      </a:r>
                      <a:r>
                        <a:rPr lang="en-GB" sz="1600" dirty="0" err="1">
                          <a:effectLst/>
                        </a:rPr>
                        <a:t>copropraxia</a:t>
                      </a:r>
                      <a:r>
                        <a:rPr lang="en-GB" sz="1600" dirty="0">
                          <a:effectLst/>
                        </a:rPr>
                        <a:t>)</a:t>
                      </a:r>
                      <a:br>
                        <a:rPr lang="en-GB" sz="1600" dirty="0">
                          <a:effectLst/>
                        </a:rPr>
                      </a:br>
                      <a:r>
                        <a:rPr lang="en-GB" sz="1600" dirty="0">
                          <a:effectLst/>
                        </a:rPr>
                        <a:t>Repeating other people’s gestures (</a:t>
                      </a:r>
                      <a:r>
                        <a:rPr lang="en-GB" sz="1600" dirty="0" err="1">
                          <a:effectLst/>
                        </a:rPr>
                        <a:t>echopraxia</a:t>
                      </a:r>
                      <a:r>
                        <a:rPr lang="en-GB" sz="1600" dirty="0">
                          <a:effectLst/>
                        </a:rPr>
                        <a:t>)</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rPr>
                        <a:t>Non obscene socially inappropriate (NOSI) behaviour (e.g. remarking about a person’s weight or inappropriately touching someone)</a:t>
                      </a:r>
                      <a:br>
                        <a:rPr lang="en-GB" sz="1600" dirty="0">
                          <a:effectLst/>
                        </a:rPr>
                      </a:br>
                      <a:r>
                        <a:rPr lang="en-GB" sz="1600" dirty="0">
                          <a:effectLst/>
                        </a:rPr>
                        <a:t>Involuntary swearing (</a:t>
                      </a:r>
                      <a:r>
                        <a:rPr lang="en-GB" sz="1600" dirty="0" err="1">
                          <a:effectLst/>
                        </a:rPr>
                        <a:t>coprolalia</a:t>
                      </a:r>
                      <a:r>
                        <a:rPr lang="en-GB" sz="1600" dirty="0">
                          <a:effectLst/>
                        </a:rPr>
                        <a:t>)</a:t>
                      </a:r>
                      <a:br>
                        <a:rPr lang="en-GB" sz="1600" dirty="0">
                          <a:effectLst/>
                        </a:rPr>
                      </a:br>
                      <a:r>
                        <a:rPr lang="en-GB" sz="1600" dirty="0">
                          <a:effectLst/>
                        </a:rPr>
                        <a:t>Repeating a sound, word or phrase (echolalia)</a:t>
                      </a:r>
                      <a:endParaRPr lang="en-GB" sz="1600" dirty="0">
                        <a:effectLst/>
                        <a:latin typeface="Calibri"/>
                        <a:ea typeface="Calibri"/>
                        <a:cs typeface="Times New Roman"/>
                      </a:endParaRPr>
                    </a:p>
                    <a:p>
                      <a:endParaRPr lang="en-GB" sz="1400" dirty="0"/>
                    </a:p>
                  </a:txBody>
                  <a:tcP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5CEBACF0-A7FD-4684-8BD6-0C1D03271627}"/>
              </a:ext>
            </a:extLst>
          </p:cNvPr>
          <p:cNvSpPr txBox="1"/>
          <p:nvPr/>
        </p:nvSpPr>
        <p:spPr>
          <a:xfrm>
            <a:off x="0" y="0"/>
            <a:ext cx="263814" cy="369332"/>
          </a:xfrm>
          <a:prstGeom prst="rect">
            <a:avLst/>
          </a:prstGeom>
          <a:noFill/>
        </p:spPr>
        <p:txBody>
          <a:bodyPr wrap="square" rtlCol="0">
            <a:spAutoFit/>
          </a:bodyPr>
          <a:lstStyle/>
          <a:p>
            <a:fld id="{D206E4F0-5402-44E7-A243-08245C97ADA5}" type="slidenum">
              <a:rPr lang="en-GB" smtClean="0">
                <a:solidFill>
                  <a:schemeClr val="bg1"/>
                </a:solidFill>
              </a:rPr>
              <a:t>8</a:t>
            </a:fld>
            <a:endParaRPr lang="en-GB" dirty="0">
              <a:solidFill>
                <a:schemeClr val="bg1"/>
              </a:solidFill>
            </a:endParaRPr>
          </a:p>
        </p:txBody>
      </p:sp>
    </p:spTree>
    <p:extLst>
      <p:ext uri="{BB962C8B-B14F-4D97-AF65-F5344CB8AC3E}">
        <p14:creationId xmlns:p14="http://schemas.microsoft.com/office/powerpoint/2010/main" val="371527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00" y="1052944"/>
            <a:ext cx="8208000" cy="5292438"/>
          </a:xfrm>
        </p:spPr>
        <p:txBody>
          <a:bodyPr/>
          <a:lstStyle/>
          <a:p>
            <a:pPr algn="ctr" defTabSz="914400">
              <a:spcBef>
                <a:spcPct val="20000"/>
              </a:spcBef>
              <a:spcAft>
                <a:spcPts val="0"/>
              </a:spcAft>
            </a:pPr>
            <a:r>
              <a:rPr lang="en-GB" sz="4400" b="1" dirty="0">
                <a:latin typeface="Calibri"/>
              </a:rPr>
              <a:t>Hidden Tics</a:t>
            </a:r>
          </a:p>
          <a:p>
            <a:pPr defTabSz="914400">
              <a:spcBef>
                <a:spcPct val="20000"/>
              </a:spcBef>
              <a:spcAft>
                <a:spcPts val="0"/>
              </a:spcAft>
            </a:pPr>
            <a:endParaRPr lang="en-GB" sz="2000" dirty="0">
              <a:latin typeface="Calibri"/>
            </a:endParaRPr>
          </a:p>
          <a:p>
            <a:pPr marL="342900" indent="-342900" defTabSz="914400">
              <a:lnSpc>
                <a:spcPct val="150000"/>
              </a:lnSpc>
              <a:spcBef>
                <a:spcPct val="20000"/>
              </a:spcBef>
              <a:spcAft>
                <a:spcPts val="0"/>
              </a:spcAft>
              <a:buFont typeface="Arial" panose="020B0604020202020204" pitchFamily="34" charset="0"/>
              <a:buChar char="•"/>
            </a:pPr>
            <a:r>
              <a:rPr lang="en-GB" sz="2000" dirty="0">
                <a:latin typeface="Calibri"/>
              </a:rPr>
              <a:t>Visual tics			e.g. looking at shadows/counting objects</a:t>
            </a:r>
          </a:p>
          <a:p>
            <a:pPr marL="342900" indent="-342900" defTabSz="914400">
              <a:lnSpc>
                <a:spcPct val="150000"/>
              </a:lnSpc>
              <a:spcBef>
                <a:spcPct val="20000"/>
              </a:spcBef>
              <a:spcAft>
                <a:spcPts val="480"/>
              </a:spcAft>
              <a:buFont typeface="Arial" panose="020B0604020202020204" pitchFamily="34" charset="0"/>
              <a:buChar char="•"/>
            </a:pPr>
            <a:r>
              <a:rPr lang="en-GB" sz="2000" dirty="0">
                <a:latin typeface="Calibri"/>
              </a:rPr>
              <a:t>Intrusive thoughts		e.g. harming someone or themselves</a:t>
            </a:r>
          </a:p>
          <a:p>
            <a:pPr marL="342900" indent="-342900" defTabSz="914400">
              <a:spcBef>
                <a:spcPct val="20000"/>
              </a:spcBef>
              <a:spcAft>
                <a:spcPts val="480"/>
              </a:spcAft>
              <a:buFont typeface="Arial" panose="020B0604020202020204" pitchFamily="34" charset="0"/>
              <a:buChar char="•"/>
            </a:pPr>
            <a:r>
              <a:rPr lang="en-GB" sz="2000" dirty="0">
                <a:latin typeface="Calibri"/>
              </a:rPr>
              <a:t>Suggestive tics		e.g. overwhelming urges to follow</a:t>
            </a:r>
            <a:br>
              <a:rPr lang="en-GB" sz="2000" dirty="0">
                <a:latin typeface="Calibri"/>
              </a:rPr>
            </a:br>
            <a:r>
              <a:rPr lang="en-GB" sz="2000" dirty="0">
                <a:latin typeface="Calibri"/>
              </a:rPr>
              <a:t>				through inappropriate suggestions	</a:t>
            </a:r>
          </a:p>
          <a:p>
            <a:pPr marL="342900" indent="-342900" defTabSz="914400">
              <a:spcBef>
                <a:spcPct val="20000"/>
              </a:spcBef>
              <a:spcAft>
                <a:spcPts val="480"/>
              </a:spcAft>
              <a:buFont typeface="Arial" panose="020B0604020202020204" pitchFamily="34" charset="0"/>
              <a:buChar char="•"/>
            </a:pPr>
            <a:r>
              <a:rPr lang="en-GB" sz="2000" dirty="0">
                <a:latin typeface="Calibri"/>
              </a:rPr>
              <a:t>Thought tics			e.g. something we all think but kids with 				TS can’t regulate. (It can be a bit like 				having a 	window into their soul)	</a:t>
            </a:r>
          </a:p>
          <a:p>
            <a:pPr marL="342900" indent="-342900" defTabSz="914400">
              <a:spcBef>
                <a:spcPct val="20000"/>
              </a:spcBef>
              <a:spcAft>
                <a:spcPts val="0"/>
              </a:spcAft>
              <a:buFont typeface="Arial" panose="020B0604020202020204" pitchFamily="34" charset="0"/>
              <a:buChar char="•"/>
            </a:pPr>
            <a:r>
              <a:rPr lang="en-GB" sz="2000" dirty="0">
                <a:latin typeface="Calibri"/>
              </a:rPr>
              <a:t>Conversational/contextual	e.g. these can sound and appear to be in 				the correct context but they just find it  				hard to switch off their regulator button</a:t>
            </a:r>
          </a:p>
          <a:p>
            <a:pPr marL="342900" indent="-342900" defTabSz="914400">
              <a:spcBef>
                <a:spcPct val="20000"/>
              </a:spcBef>
              <a:spcAft>
                <a:spcPts val="0"/>
              </a:spcAft>
              <a:buFont typeface="Arial" panose="020B0604020202020204" pitchFamily="34" charset="0"/>
              <a:buChar char="•"/>
            </a:pPr>
            <a:endParaRPr lang="en-GB" sz="2000" dirty="0">
              <a:latin typeface="Calibri"/>
            </a:endParaRPr>
          </a:p>
          <a:p>
            <a:pPr marL="342900" indent="-342900" defTabSz="914400">
              <a:spcBef>
                <a:spcPct val="20000"/>
              </a:spcBef>
              <a:spcAft>
                <a:spcPts val="0"/>
              </a:spcAft>
              <a:buFont typeface="Arial" panose="020B0604020202020204" pitchFamily="34" charset="0"/>
              <a:buChar char="•"/>
            </a:pPr>
            <a:endParaRPr lang="en-GB" sz="2000" dirty="0">
              <a:latin typeface="Calibri"/>
            </a:endParaRPr>
          </a:p>
          <a:p>
            <a:pPr marL="342900" indent="-342900" defTabSz="914400">
              <a:spcBef>
                <a:spcPct val="20000"/>
              </a:spcBef>
              <a:spcAft>
                <a:spcPts val="0"/>
              </a:spcAft>
              <a:buFont typeface="Arial" panose="020B0604020202020204" pitchFamily="34" charset="0"/>
              <a:buChar char="•"/>
            </a:pPr>
            <a:endParaRPr lang="en-GB" sz="2000" dirty="0">
              <a:solidFill>
                <a:prstClr val="black"/>
              </a:solidFill>
              <a:latin typeface="Calibri"/>
            </a:endParaRPr>
          </a:p>
          <a:p>
            <a:pPr marL="342900" indent="-342900" defTabSz="914400">
              <a:spcBef>
                <a:spcPct val="20000"/>
              </a:spcBef>
              <a:spcAft>
                <a:spcPts val="0"/>
              </a:spcAft>
              <a:buFont typeface="Arial" panose="020B0604020202020204" pitchFamily="34" charset="0"/>
              <a:buChar char="•"/>
            </a:pPr>
            <a:endParaRPr lang="en-GB" sz="2000" dirty="0">
              <a:solidFill>
                <a:prstClr val="black"/>
              </a:solidFill>
              <a:latin typeface="Calibri"/>
            </a:endParaRPr>
          </a:p>
          <a:p>
            <a:pPr defTabSz="914400">
              <a:spcBef>
                <a:spcPct val="20000"/>
              </a:spcBef>
              <a:spcAft>
                <a:spcPts val="0"/>
              </a:spcAft>
            </a:pPr>
            <a:endParaRPr lang="en-GB" sz="2400" dirty="0">
              <a:solidFill>
                <a:prstClr val="black"/>
              </a:solidFill>
              <a:latin typeface="Calibri"/>
            </a:endParaRPr>
          </a:p>
          <a:p>
            <a:pPr marL="342900" indent="-342900" defTabSz="914400">
              <a:spcBef>
                <a:spcPct val="20000"/>
              </a:spcBef>
              <a:spcAft>
                <a:spcPts val="0"/>
              </a:spcAft>
              <a:buFont typeface="Arial" panose="020B0604020202020204" pitchFamily="34" charset="0"/>
              <a:buChar char="•"/>
            </a:pPr>
            <a:endParaRPr lang="en-GB" sz="2400" dirty="0">
              <a:solidFill>
                <a:prstClr val="black"/>
              </a:solidFill>
              <a:latin typeface="Calibri"/>
            </a:endParaRPr>
          </a:p>
          <a:p>
            <a:endParaRPr lang="en-GB" dirty="0"/>
          </a:p>
        </p:txBody>
      </p:sp>
      <p:sp>
        <p:nvSpPr>
          <p:cNvPr id="4" name="TextBox 3">
            <a:extLst>
              <a:ext uri="{FF2B5EF4-FFF2-40B4-BE49-F238E27FC236}">
                <a16:creationId xmlns:a16="http://schemas.microsoft.com/office/drawing/2014/main" id="{E7A4E9BD-1770-4ED4-A9D7-379DC5E634B0}"/>
              </a:ext>
            </a:extLst>
          </p:cNvPr>
          <p:cNvSpPr txBox="1"/>
          <p:nvPr/>
        </p:nvSpPr>
        <p:spPr>
          <a:xfrm>
            <a:off x="0" y="0"/>
            <a:ext cx="263814" cy="369332"/>
          </a:xfrm>
          <a:prstGeom prst="rect">
            <a:avLst/>
          </a:prstGeom>
          <a:noFill/>
        </p:spPr>
        <p:txBody>
          <a:bodyPr wrap="square" rtlCol="0">
            <a:spAutoFit/>
          </a:bodyPr>
          <a:lstStyle/>
          <a:p>
            <a:fld id="{D206E4F0-5402-44E7-A243-08245C97ADA5}" type="slidenum">
              <a:rPr lang="en-GB" smtClean="0">
                <a:solidFill>
                  <a:schemeClr val="bg1"/>
                </a:solidFill>
              </a:rPr>
              <a:t>9</a:t>
            </a:fld>
            <a:endParaRPr lang="en-GB" dirty="0">
              <a:solidFill>
                <a:schemeClr val="bg1"/>
              </a:solidFill>
            </a:endParaRPr>
          </a:p>
        </p:txBody>
      </p:sp>
    </p:spTree>
    <p:extLst>
      <p:ext uri="{BB962C8B-B14F-4D97-AF65-F5344CB8AC3E}">
        <p14:creationId xmlns:p14="http://schemas.microsoft.com/office/powerpoint/2010/main" val="38040659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950</TotalTime>
  <Words>1337</Words>
  <Application>Microsoft Office PowerPoint</Application>
  <PresentationFormat>On-screen Show (4:3)</PresentationFormat>
  <Paragraphs>155</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Franklin Gothic Demi</vt:lpstr>
      <vt:lpstr>Frutiger LT Std 45 Light</vt:lpstr>
      <vt:lpstr>Lucida Console</vt:lpstr>
      <vt:lpstr>Office Theme</vt:lpstr>
      <vt:lpstr>PowerPoint Presentation</vt:lpstr>
      <vt:lpstr>PowerPoint Presentation</vt:lpstr>
      <vt:lpstr>This is Gilles de la Tourette. He was a French Neurologist who first discovered this neurological condition that caused people to tic. </vt:lpstr>
      <vt:lpstr>PowerPoint Presentation</vt:lpstr>
      <vt:lpstr>Everyone’s brain is unique and works in different ways</vt:lpstr>
      <vt:lpstr>PowerPoint Presentation</vt:lpstr>
      <vt:lpstr>PowerPoint Presentation</vt:lpstr>
      <vt:lpstr>Here are some examples of common motor and vocal 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you help someone with TS?</vt:lpstr>
      <vt:lpstr>PowerPoint Presentation</vt:lpstr>
      <vt:lpstr>PowerPoint Presentation</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Celebrating Differences!</dc:title>
  <dc:creator>Lucy Toghill</dc:creator>
  <cp:lastModifiedBy>Jo Barwell</cp:lastModifiedBy>
  <cp:revision>71</cp:revision>
  <dcterms:created xsi:type="dcterms:W3CDTF">2020-03-10T06:37:19Z</dcterms:created>
  <dcterms:modified xsi:type="dcterms:W3CDTF">2022-07-12T11:20:58Z</dcterms:modified>
</cp:coreProperties>
</file>