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59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D9D8"/>
    <a:srgbClr val="45807F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96" y="-342"/>
      </p:cViewPr>
      <p:guideLst>
        <p:guide orient="horz" pos="459"/>
        <p:guide pos="43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40419-B0D4-4696-82CC-C455B610DB4D}" type="datetimeFigureOut">
              <a:rPr lang="en-GB" smtClean="0"/>
              <a:t>11/05/2015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98DA4-B5CC-4515-9954-19711E980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3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498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865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051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D9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349549"/>
            <a:ext cx="9144000" cy="513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25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504216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2015 AQA. Created by Teachit for AQA.</a:t>
            </a:r>
            <a:endParaRPr lang="en-GB" sz="1000" kern="12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34954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23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85800" y="2290578"/>
            <a:ext cx="7772400" cy="1470025"/>
          </a:xfrm>
          <a:prstGeom prst="rect">
            <a:avLst/>
          </a:prstGeom>
          <a:solidFill>
            <a:srgbClr val="45807F"/>
          </a:solidFill>
        </p:spPr>
        <p:txBody>
          <a:bodyPr anchor="ctr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GB" sz="6000" b="1" dirty="0" smtClean="0">
                <a:solidFill>
                  <a:srgbClr val="B9D9D8"/>
                </a:solidFill>
                <a:latin typeface="Trebuchet MS" panose="020B0603020202020204" pitchFamily="34" charset="0"/>
              </a:rPr>
              <a:t>Powers of ten</a:t>
            </a:r>
            <a:endParaRPr lang="en-GB" sz="6000" b="1" dirty="0">
              <a:solidFill>
                <a:srgbClr val="B9D9D8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375212" y="18502"/>
            <a:ext cx="5768788" cy="438698"/>
          </a:xfrm>
          <a:prstGeom prst="rect">
            <a:avLst/>
          </a:prstGeom>
        </p:spPr>
        <p:txBody>
          <a:bodyPr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en-GB" sz="2400" dirty="0" smtClean="0">
                <a:solidFill>
                  <a:srgbClr val="45807F"/>
                </a:solidFill>
                <a:latin typeface="Trebuchet MS" panose="020B0603020202020204" pitchFamily="34" charset="0"/>
              </a:rPr>
              <a:t>1.2: Nanotechnology</a:t>
            </a:r>
            <a:endParaRPr lang="en-GB" sz="2400" dirty="0">
              <a:solidFill>
                <a:srgbClr val="45807F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12" b="19312"/>
          <a:stretch/>
        </p:blipFill>
        <p:spPr bwMode="auto">
          <a:xfrm>
            <a:off x="8061922" y="6429232"/>
            <a:ext cx="963475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756" y="6429232"/>
            <a:ext cx="1231281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4213" y="753047"/>
            <a:ext cx="7101624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Using powers is a shorthand way of writing big numbers.</a:t>
            </a:r>
          </a:p>
          <a:p>
            <a:endParaRPr lang="en-GB" dirty="0">
              <a:latin typeface="Trebuchet MS" panose="020B0603020202020204" pitchFamily="34" charset="0"/>
            </a:endParaRPr>
          </a:p>
          <a:p>
            <a:r>
              <a:rPr lang="en-GB" dirty="0" smtClean="0">
                <a:latin typeface="Trebuchet MS" panose="020B0603020202020204" pitchFamily="34" charset="0"/>
              </a:rPr>
              <a:t>e.g.  10</a:t>
            </a:r>
            <a:r>
              <a:rPr lang="en-GB" baseline="30000" dirty="0">
                <a:latin typeface="Trebuchet MS" panose="020B0603020202020204" pitchFamily="34" charset="0"/>
              </a:rPr>
              <a:t>3</a:t>
            </a:r>
            <a:r>
              <a:rPr lang="en-GB" baseline="30000" dirty="0" smtClean="0">
                <a:latin typeface="Trebuchet MS" panose="020B0603020202020204" pitchFamily="34" charset="0"/>
              </a:rPr>
              <a:t>   </a:t>
            </a:r>
            <a:r>
              <a:rPr lang="en-GB" dirty="0" smtClean="0">
                <a:latin typeface="Trebuchet MS" panose="020B0603020202020204" pitchFamily="34" charset="0"/>
              </a:rPr>
              <a:t>-  this way of writing a number is called ‘standard form’.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3981" y="4093556"/>
            <a:ext cx="3121367" cy="954107"/>
          </a:xfrm>
          <a:prstGeom prst="rect">
            <a:avLst/>
          </a:prstGeom>
          <a:solidFill>
            <a:srgbClr val="45807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B9D9D8"/>
                </a:solidFill>
                <a:latin typeface="Trebuchet MS" panose="020B0603020202020204" pitchFamily="34" charset="0"/>
              </a:rPr>
              <a:t>What pattern do you notice?</a:t>
            </a:r>
            <a:endParaRPr lang="en-GB" sz="2800" dirty="0">
              <a:solidFill>
                <a:srgbClr val="B9D9D8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13880" y="3229452"/>
            <a:ext cx="7801469" cy="2040796"/>
            <a:chOff x="713880" y="3000853"/>
            <a:chExt cx="7801469" cy="2040796"/>
          </a:xfrm>
        </p:grpSpPr>
        <p:grpSp>
          <p:nvGrpSpPr>
            <p:cNvPr id="11" name="Group 10"/>
            <p:cNvGrpSpPr/>
            <p:nvPr/>
          </p:nvGrpSpPr>
          <p:grpSpPr>
            <a:xfrm>
              <a:off x="1406844" y="3503062"/>
              <a:ext cx="2059222" cy="1538587"/>
              <a:chOff x="1608822" y="3557079"/>
              <a:chExt cx="2059222" cy="1538587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08822" y="3557079"/>
                <a:ext cx="5501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 smtClean="0">
                    <a:latin typeface="Trebuchet MS" panose="020B0603020202020204" pitchFamily="34" charset="0"/>
                  </a:rPr>
                  <a:t>100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12770" y="3926411"/>
                <a:ext cx="117532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GB" dirty="0" smtClean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1 000 000</a:t>
                </a:r>
                <a:endParaRPr lang="en-GB" dirty="0">
                  <a:solidFill>
                    <a:prstClr val="black"/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1612770" y="4357002"/>
                <a:ext cx="16097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GB" dirty="0" smtClean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1 000 000 000</a:t>
                </a:r>
                <a:endParaRPr lang="en-GB" dirty="0">
                  <a:solidFill>
                    <a:prstClr val="black"/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623895" y="4726334"/>
                <a:ext cx="20441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GB" dirty="0" smtClean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1 000 000 000 000</a:t>
                </a:r>
                <a:endParaRPr lang="en-GB" dirty="0">
                  <a:solidFill>
                    <a:prstClr val="black"/>
                  </a:solidFill>
                  <a:latin typeface="Trebuchet MS" panose="020B0603020202020204" pitchFamily="34" charset="0"/>
                </a:endParaRPr>
              </a:p>
            </p:txBody>
          </p:sp>
        </p:grpSp>
        <p:sp>
          <p:nvSpPr>
            <p:cNvPr id="12" name="Rectangle 11"/>
            <p:cNvSpPr/>
            <p:nvPr/>
          </p:nvSpPr>
          <p:spPr>
            <a:xfrm>
              <a:off x="713880" y="3000853"/>
              <a:ext cx="7801469" cy="369332"/>
            </a:xfrm>
            <a:prstGeom prst="rect">
              <a:avLst/>
            </a:prstGeom>
            <a:solidFill>
              <a:srgbClr val="45807F"/>
            </a:solidFill>
          </p:spPr>
          <p:txBody>
            <a:bodyPr wrap="square">
              <a:spAutoFit/>
            </a:bodyPr>
            <a:lstStyle/>
            <a:p>
              <a:pPr lvl="0"/>
              <a:r>
                <a:rPr lang="en-GB" b="1" dirty="0">
                  <a:solidFill>
                    <a:srgbClr val="B9D9D8"/>
                  </a:solidFill>
                  <a:latin typeface="Trebuchet MS" panose="020B0603020202020204" pitchFamily="34" charset="0"/>
                </a:rPr>
                <a:t>Can you write the following numbers in standard form?</a:t>
              </a:r>
            </a:p>
          </p:txBody>
        </p:sp>
      </p:grpSp>
      <p:sp>
        <p:nvSpPr>
          <p:cNvPr id="18" name="Rectangle 17"/>
          <p:cNvSpPr/>
          <p:nvPr/>
        </p:nvSpPr>
        <p:spPr>
          <a:xfrm>
            <a:off x="701621" y="1881206"/>
            <a:ext cx="7813728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en-GB" dirty="0">
                <a:solidFill>
                  <a:prstClr val="black"/>
                </a:solidFill>
                <a:latin typeface="Trebuchet MS" panose="020B0603020202020204" pitchFamily="34" charset="0"/>
              </a:rPr>
              <a:t>The small digit (power) shows how many times to multiply the number </a:t>
            </a:r>
            <a:r>
              <a:rPr lang="en-GB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by itself.</a:t>
            </a:r>
            <a:endParaRPr lang="en-GB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lvl="0"/>
            <a:endParaRPr lang="en-GB" dirty="0" smtClean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lvl="0"/>
            <a:r>
              <a:rPr lang="en-GB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e.g</a:t>
            </a:r>
            <a:r>
              <a:rPr lang="en-GB" dirty="0">
                <a:solidFill>
                  <a:prstClr val="black"/>
                </a:solidFill>
                <a:latin typeface="Trebuchet MS" panose="020B0603020202020204" pitchFamily="34" charset="0"/>
              </a:rPr>
              <a:t>.  10</a:t>
            </a:r>
            <a:r>
              <a:rPr lang="en-GB" baseline="30000" dirty="0">
                <a:solidFill>
                  <a:prstClr val="black"/>
                </a:solidFill>
                <a:latin typeface="Trebuchet MS" panose="020B0603020202020204" pitchFamily="34" charset="0"/>
              </a:rPr>
              <a:t>3  </a:t>
            </a:r>
            <a:r>
              <a:rPr lang="en-GB" dirty="0">
                <a:solidFill>
                  <a:prstClr val="black"/>
                </a:solidFill>
                <a:latin typeface="Trebuchet MS" panose="020B0603020202020204" pitchFamily="34" charset="0"/>
              </a:rPr>
              <a:t>=  10 x 10 x 10  =  1 000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80149" y="3768983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10</a:t>
            </a:r>
            <a:r>
              <a:rPr lang="en-GB" baseline="30000" dirty="0" smtClean="0">
                <a:latin typeface="Trebuchet MS" panose="020B0603020202020204" pitchFamily="34" charset="0"/>
              </a:rPr>
              <a:t>2</a:t>
            </a:r>
            <a:endParaRPr lang="en-GB" baseline="30000" dirty="0">
              <a:latin typeface="Trebuchet MS" panose="020B0603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80150" y="4139668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10</a:t>
            </a:r>
            <a:r>
              <a:rPr lang="en-GB" baseline="30000" dirty="0">
                <a:latin typeface="Trebuchet MS" panose="020B0603020202020204" pitchFamily="34" charset="0"/>
              </a:rPr>
              <a:t>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80151" y="4509000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10</a:t>
            </a:r>
            <a:r>
              <a:rPr lang="en-GB" baseline="30000" dirty="0">
                <a:latin typeface="Trebuchet MS" panose="020B0603020202020204" pitchFamily="34" charset="0"/>
              </a:rPr>
              <a:t>9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80151" y="4901551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10</a:t>
            </a:r>
            <a:r>
              <a:rPr lang="en-GB" baseline="30000" dirty="0" smtClean="0">
                <a:latin typeface="Trebuchet MS" panose="020B0603020202020204" pitchFamily="34" charset="0"/>
              </a:rPr>
              <a:t>12</a:t>
            </a:r>
            <a:endParaRPr lang="en-GB" baseline="30000" dirty="0">
              <a:latin typeface="Trebuchet MS" panose="020B0603020202020204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3375212" y="18502"/>
            <a:ext cx="5768788" cy="438698"/>
          </a:xfrm>
          <a:prstGeom prst="rect">
            <a:avLst/>
          </a:prstGeom>
        </p:spPr>
        <p:txBody>
          <a:bodyPr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en-GB" sz="2400" dirty="0" smtClean="0">
                <a:solidFill>
                  <a:srgbClr val="45807F"/>
                </a:solidFill>
                <a:latin typeface="Trebuchet MS" panose="020B0603020202020204" pitchFamily="34" charset="0"/>
              </a:rPr>
              <a:t>1.2: Nanotechnology</a:t>
            </a:r>
            <a:endParaRPr lang="en-GB" sz="2400" dirty="0">
              <a:solidFill>
                <a:srgbClr val="45807F"/>
              </a:solidFill>
              <a:latin typeface="Trebuchet MS" panose="020B06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3881" y="5650525"/>
            <a:ext cx="7801468" cy="369332"/>
          </a:xfrm>
          <a:prstGeom prst="rect">
            <a:avLst/>
          </a:prstGeom>
          <a:solidFill>
            <a:srgbClr val="45807F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B9D9D8"/>
                </a:solidFill>
                <a:latin typeface="Trebuchet MS" panose="020B0603020202020204" pitchFamily="34" charset="0"/>
              </a:rPr>
              <a:t>What does 10</a:t>
            </a:r>
            <a:r>
              <a:rPr lang="en-GB" b="1" baseline="30000" dirty="0" smtClean="0">
                <a:solidFill>
                  <a:srgbClr val="B9D9D8"/>
                </a:solidFill>
                <a:latin typeface="Trebuchet MS" panose="020B0603020202020204" pitchFamily="34" charset="0"/>
              </a:rPr>
              <a:t>1 </a:t>
            </a:r>
            <a:r>
              <a:rPr lang="en-GB" b="1" dirty="0" smtClean="0">
                <a:solidFill>
                  <a:srgbClr val="B9D9D8"/>
                </a:solidFill>
                <a:latin typeface="Trebuchet MS" panose="020B0603020202020204" pitchFamily="34" charset="0"/>
              </a:rPr>
              <a:t>mean?</a:t>
            </a:r>
            <a:r>
              <a:rPr lang="en-GB" b="1" baseline="30000" dirty="0" smtClean="0">
                <a:solidFill>
                  <a:srgbClr val="B9D9D8"/>
                </a:solidFill>
                <a:latin typeface="Trebuchet MS" panose="020B0603020202020204" pitchFamily="34" charset="0"/>
              </a:rPr>
              <a:t> </a:t>
            </a:r>
            <a:r>
              <a:rPr lang="en-GB" b="1" dirty="0" smtClean="0">
                <a:solidFill>
                  <a:srgbClr val="B9D9D8"/>
                </a:solidFill>
                <a:latin typeface="Trebuchet MS" panose="020B0603020202020204" pitchFamily="34" charset="0"/>
              </a:rPr>
              <a:t>  </a:t>
            </a:r>
            <a:r>
              <a:rPr lang="en-GB" b="1" baseline="30000" dirty="0" smtClean="0">
                <a:solidFill>
                  <a:srgbClr val="B9D9D8"/>
                </a:solidFill>
                <a:latin typeface="Trebuchet MS" panose="020B0603020202020204" pitchFamily="34" charset="0"/>
              </a:rPr>
              <a:t> </a:t>
            </a:r>
            <a:endParaRPr lang="en-GB" b="1" baseline="30000" dirty="0">
              <a:solidFill>
                <a:srgbClr val="B9D9D8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75212" y="5650525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B9D9D8"/>
                </a:solidFill>
                <a:latin typeface="Trebuchet MS" panose="020B0603020202020204" pitchFamily="34" charset="0"/>
              </a:rPr>
              <a:t>10</a:t>
            </a:r>
            <a:endParaRPr lang="en-GB" b="1" dirty="0">
              <a:solidFill>
                <a:srgbClr val="B9D9D8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71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 animBg="1"/>
      <p:bldP spid="20" grpId="0"/>
      <p:bldP spid="21" grpId="0"/>
      <p:bldP spid="22" grpId="0"/>
      <p:bldP spid="23" grpId="0"/>
      <p:bldP spid="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4213" y="741711"/>
            <a:ext cx="7831138" cy="2205730"/>
          </a:xfrm>
          <a:prstGeom prst="rect">
            <a:avLst/>
          </a:prstGeom>
          <a:solidFill>
            <a:schemeClr val="bg1"/>
          </a:solidFill>
        </p:spPr>
        <p:txBody>
          <a:bodyPr wrap="square" anchor="ctr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GB" sz="2800" kern="50" dirty="0" smtClean="0">
                <a:effectLst/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Prefixes – getting bigger</a:t>
            </a:r>
          </a:p>
          <a:p>
            <a:pPr>
              <a:spcAft>
                <a:spcPts val="0"/>
              </a:spcAft>
            </a:pPr>
            <a:endParaRPr lang="en-GB" sz="2000" kern="50" dirty="0" smtClean="0">
              <a:effectLst/>
              <a:latin typeface="Trebuchet MS" panose="020B0603020202020204" pitchFamily="34" charset="0"/>
              <a:ea typeface="SimSun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000" kern="50" dirty="0" smtClean="0"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The prefix kilo can be added to a base unit (e.g. metre).  </a:t>
            </a:r>
          </a:p>
          <a:p>
            <a:pPr>
              <a:spcAft>
                <a:spcPts val="0"/>
              </a:spcAft>
            </a:pPr>
            <a:endParaRPr lang="en-GB" sz="2000" kern="50" dirty="0">
              <a:latin typeface="Trebuchet MS" panose="020B0603020202020204" pitchFamily="34" charset="0"/>
              <a:ea typeface="SimSun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2000" kern="50" dirty="0" smtClean="0"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Kilo (k) means 1 000, so 1 kilometre is 1 000 metres (10</a:t>
            </a:r>
            <a:r>
              <a:rPr lang="en-GB" sz="2000" kern="50" baseline="30000" dirty="0" smtClean="0"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3</a:t>
            </a:r>
            <a:r>
              <a:rPr lang="en-GB" sz="2000" kern="50" dirty="0" smtClean="0"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).  </a:t>
            </a:r>
          </a:p>
        </p:txBody>
      </p:sp>
      <p:sp>
        <p:nvSpPr>
          <p:cNvPr id="5" name="Rectangle 4"/>
          <p:cNvSpPr/>
          <p:nvPr/>
        </p:nvSpPr>
        <p:spPr>
          <a:xfrm>
            <a:off x="684214" y="3224440"/>
            <a:ext cx="5904846" cy="1200329"/>
          </a:xfrm>
          <a:prstGeom prst="rect">
            <a:avLst/>
          </a:prstGeom>
          <a:solidFill>
            <a:srgbClr val="45807F"/>
          </a:solidFill>
        </p:spPr>
        <p:txBody>
          <a:bodyPr wrap="square">
            <a:spAutoFit/>
          </a:bodyPr>
          <a:lstStyle/>
          <a:p>
            <a:pPr lvl="0"/>
            <a:r>
              <a:rPr lang="en-GB" sz="2400" kern="50" dirty="0">
                <a:solidFill>
                  <a:srgbClr val="B9D9D8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Can you write 10 000 m </a:t>
            </a:r>
            <a:r>
              <a:rPr lang="en-GB" sz="2400" kern="50" dirty="0" smtClean="0">
                <a:solidFill>
                  <a:srgbClr val="B9D9D8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in </a:t>
            </a:r>
            <a:r>
              <a:rPr lang="en-GB" sz="2400" kern="50" dirty="0">
                <a:solidFill>
                  <a:srgbClr val="B9D9D8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standard form?  </a:t>
            </a:r>
          </a:p>
          <a:p>
            <a:pPr lvl="0"/>
            <a:endParaRPr lang="en-GB" sz="2400" kern="50" dirty="0" smtClean="0">
              <a:solidFill>
                <a:srgbClr val="B9D9D8"/>
              </a:solidFill>
              <a:latin typeface="Trebuchet MS" panose="020B0603020202020204" pitchFamily="34" charset="0"/>
              <a:ea typeface="SimSun"/>
              <a:cs typeface="Arial" panose="020B0604020202020204" pitchFamily="34" charset="0"/>
            </a:endParaRPr>
          </a:p>
          <a:p>
            <a:pPr lvl="0"/>
            <a:r>
              <a:rPr lang="en-GB" sz="2400" kern="50" dirty="0" smtClean="0">
                <a:solidFill>
                  <a:srgbClr val="B9D9D8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and </a:t>
            </a:r>
            <a:r>
              <a:rPr lang="en-GB" sz="2400" kern="50" dirty="0">
                <a:solidFill>
                  <a:srgbClr val="B9D9D8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in km?  </a:t>
            </a:r>
          </a:p>
        </p:txBody>
      </p:sp>
      <p:sp>
        <p:nvSpPr>
          <p:cNvPr id="6" name="Rectangle 5"/>
          <p:cNvSpPr/>
          <p:nvPr/>
        </p:nvSpPr>
        <p:spPr>
          <a:xfrm>
            <a:off x="7449670" y="3224440"/>
            <a:ext cx="10656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kern="50" dirty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10</a:t>
            </a:r>
            <a:r>
              <a:rPr lang="en-GB" sz="2400" kern="50" baseline="30000" dirty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4</a:t>
            </a:r>
            <a:r>
              <a:rPr lang="en-GB" sz="2400" kern="50" dirty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 m</a:t>
            </a:r>
          </a:p>
        </p:txBody>
      </p:sp>
      <p:sp>
        <p:nvSpPr>
          <p:cNvPr id="7" name="Rectangle 6"/>
          <p:cNvSpPr/>
          <p:nvPr/>
        </p:nvSpPr>
        <p:spPr>
          <a:xfrm>
            <a:off x="7449670" y="3963104"/>
            <a:ext cx="10656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kern="50" dirty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10 km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375212" y="18502"/>
            <a:ext cx="5768788" cy="438698"/>
          </a:xfrm>
          <a:prstGeom prst="rect">
            <a:avLst/>
          </a:prstGeom>
        </p:spPr>
        <p:txBody>
          <a:bodyPr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en-GB" sz="2400" dirty="0" smtClean="0">
                <a:solidFill>
                  <a:srgbClr val="45807F"/>
                </a:solidFill>
                <a:latin typeface="Trebuchet MS" panose="020B0603020202020204" pitchFamily="34" charset="0"/>
              </a:rPr>
              <a:t>1.2: Nanotechnology</a:t>
            </a:r>
            <a:endParaRPr lang="en-GB" sz="2400" dirty="0">
              <a:solidFill>
                <a:srgbClr val="45807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06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4212" y="742110"/>
            <a:ext cx="7831137" cy="1288396"/>
          </a:xfrm>
          <a:prstGeom prst="rect">
            <a:avLst/>
          </a:prstGeom>
          <a:solidFill>
            <a:schemeClr val="bg1"/>
          </a:solidFill>
        </p:spPr>
        <p:txBody>
          <a:bodyPr wrap="square" anchor="ctr" anchorCtr="0">
            <a:noAutofit/>
          </a:bodyPr>
          <a:lstStyle/>
          <a:p>
            <a:pPr lvl="0"/>
            <a:r>
              <a:rPr lang="en-GB" sz="2400" kern="50" dirty="0" smtClean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The </a:t>
            </a:r>
            <a:r>
              <a:rPr lang="en-GB" sz="2400" kern="50" dirty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prefix mega (M) means 1 000 000 (1 </a:t>
            </a:r>
            <a:r>
              <a:rPr lang="en-GB" sz="2400" kern="50" dirty="0" smtClean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million), </a:t>
            </a:r>
          </a:p>
          <a:p>
            <a:pPr lvl="0"/>
            <a:r>
              <a:rPr lang="en-GB" sz="2400" kern="50" dirty="0" smtClean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so 1 </a:t>
            </a:r>
            <a:r>
              <a:rPr lang="en-GB" sz="2400" kern="50" dirty="0" err="1" smtClean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megametre</a:t>
            </a:r>
            <a:r>
              <a:rPr lang="en-GB" sz="2400" kern="50" dirty="0" smtClean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 is </a:t>
            </a:r>
            <a:r>
              <a:rPr lang="en-GB" sz="2400" kern="50" dirty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1 000 000 </a:t>
            </a:r>
            <a:r>
              <a:rPr lang="en-GB" sz="2400" kern="50" dirty="0" smtClean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metres.</a:t>
            </a:r>
            <a:endParaRPr lang="en-GB" sz="2400" kern="50" dirty="0">
              <a:solidFill>
                <a:prstClr val="black"/>
              </a:solidFill>
              <a:latin typeface="Trebuchet MS" panose="020B0603020202020204" pitchFamily="34" charset="0"/>
              <a:ea typeface="SimSun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4213" y="2646366"/>
            <a:ext cx="6267916" cy="1569660"/>
          </a:xfrm>
          <a:prstGeom prst="rect">
            <a:avLst/>
          </a:prstGeom>
          <a:solidFill>
            <a:srgbClr val="45807F"/>
          </a:solidFill>
        </p:spPr>
        <p:txBody>
          <a:bodyPr wrap="square">
            <a:spAutoFit/>
          </a:bodyPr>
          <a:lstStyle/>
          <a:p>
            <a:pPr lvl="0"/>
            <a:r>
              <a:rPr lang="en-GB" sz="2400" kern="50" dirty="0">
                <a:solidFill>
                  <a:srgbClr val="B9D9D8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Can you write 100 000 000 m </a:t>
            </a:r>
            <a:r>
              <a:rPr lang="en-GB" sz="2400" kern="50" dirty="0" smtClean="0">
                <a:solidFill>
                  <a:srgbClr val="B9D9D8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in standard </a:t>
            </a:r>
            <a:r>
              <a:rPr lang="en-GB" sz="2400" kern="50" dirty="0">
                <a:solidFill>
                  <a:srgbClr val="B9D9D8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form? </a:t>
            </a:r>
            <a:endParaRPr lang="en-GB" sz="2400" kern="50" dirty="0" smtClean="0">
              <a:solidFill>
                <a:srgbClr val="B9D9D8"/>
              </a:solidFill>
              <a:latin typeface="Trebuchet MS" panose="020B0603020202020204" pitchFamily="34" charset="0"/>
              <a:ea typeface="SimSun"/>
              <a:cs typeface="Arial" panose="020B0604020202020204" pitchFamily="34" charset="0"/>
            </a:endParaRPr>
          </a:p>
          <a:p>
            <a:pPr lvl="0"/>
            <a:r>
              <a:rPr lang="en-GB" sz="2400" kern="50" dirty="0">
                <a:solidFill>
                  <a:srgbClr val="B9D9D8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en-GB" sz="2400" kern="50" dirty="0">
                <a:solidFill>
                  <a:srgbClr val="B9D9D8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and in </a:t>
            </a:r>
            <a:r>
              <a:rPr lang="en-GB" sz="2400" kern="50" dirty="0" err="1">
                <a:solidFill>
                  <a:srgbClr val="B9D9D8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megametres</a:t>
            </a:r>
            <a:r>
              <a:rPr lang="en-GB" sz="2400" kern="50" dirty="0">
                <a:solidFill>
                  <a:srgbClr val="B9D9D8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?  </a:t>
            </a:r>
          </a:p>
        </p:txBody>
      </p:sp>
      <p:sp>
        <p:nvSpPr>
          <p:cNvPr id="6" name="Rectangle 5"/>
          <p:cNvSpPr/>
          <p:nvPr/>
        </p:nvSpPr>
        <p:spPr>
          <a:xfrm>
            <a:off x="7551624" y="2646366"/>
            <a:ext cx="9637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kern="50" dirty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10</a:t>
            </a:r>
            <a:r>
              <a:rPr lang="en-GB" sz="2400" kern="50" baseline="30000" dirty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8</a:t>
            </a:r>
            <a:r>
              <a:rPr lang="en-GB" sz="2400" kern="50" dirty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 m</a:t>
            </a:r>
          </a:p>
        </p:txBody>
      </p:sp>
      <p:sp>
        <p:nvSpPr>
          <p:cNvPr id="7" name="Rectangle 6"/>
          <p:cNvSpPr/>
          <p:nvPr/>
        </p:nvSpPr>
        <p:spPr>
          <a:xfrm>
            <a:off x="7279113" y="3754361"/>
            <a:ext cx="12362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kern="50" dirty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100 Mm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375212" y="18502"/>
            <a:ext cx="5768788" cy="438698"/>
          </a:xfrm>
          <a:prstGeom prst="rect">
            <a:avLst/>
          </a:prstGeom>
        </p:spPr>
        <p:txBody>
          <a:bodyPr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en-GB" sz="2400" dirty="0" smtClean="0">
                <a:solidFill>
                  <a:srgbClr val="45807F"/>
                </a:solidFill>
                <a:latin typeface="Trebuchet MS" panose="020B0603020202020204" pitchFamily="34" charset="0"/>
              </a:rPr>
              <a:t>1.2: Nanotechnology</a:t>
            </a:r>
            <a:endParaRPr lang="en-GB" sz="2400" dirty="0">
              <a:solidFill>
                <a:srgbClr val="45807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87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4213" y="737110"/>
            <a:ext cx="7831137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en-GB" dirty="0">
                <a:solidFill>
                  <a:prstClr val="black"/>
                </a:solidFill>
                <a:latin typeface="Trebuchet MS" panose="020B0603020202020204" pitchFamily="34" charset="0"/>
              </a:rPr>
              <a:t>Using powers is </a:t>
            </a:r>
            <a:r>
              <a:rPr lang="en-GB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also a </a:t>
            </a:r>
            <a:r>
              <a:rPr lang="en-GB" dirty="0">
                <a:solidFill>
                  <a:prstClr val="black"/>
                </a:solidFill>
                <a:latin typeface="Trebuchet MS" panose="020B0603020202020204" pitchFamily="34" charset="0"/>
              </a:rPr>
              <a:t>shorthand way of writing </a:t>
            </a:r>
            <a:r>
              <a:rPr lang="en-GB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very small </a:t>
            </a:r>
            <a:r>
              <a:rPr lang="en-GB" dirty="0">
                <a:solidFill>
                  <a:prstClr val="black"/>
                </a:solidFill>
                <a:latin typeface="Trebuchet MS" panose="020B0603020202020204" pitchFamily="34" charset="0"/>
              </a:rPr>
              <a:t>numbers.</a:t>
            </a:r>
          </a:p>
          <a:p>
            <a:pPr lvl="0"/>
            <a:endParaRPr lang="en-GB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lvl="0"/>
            <a:r>
              <a:rPr lang="en-GB" dirty="0">
                <a:solidFill>
                  <a:prstClr val="black"/>
                </a:solidFill>
                <a:latin typeface="Trebuchet MS" panose="020B0603020202020204" pitchFamily="34" charset="0"/>
              </a:rPr>
              <a:t>e.g.  </a:t>
            </a:r>
            <a:r>
              <a:rPr lang="en-GB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10 </a:t>
            </a:r>
            <a:r>
              <a:rPr lang="en-GB" baseline="300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-3    </a:t>
            </a:r>
            <a:r>
              <a:rPr lang="en-GB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this </a:t>
            </a:r>
            <a:r>
              <a:rPr lang="en-GB" dirty="0">
                <a:solidFill>
                  <a:prstClr val="black"/>
                </a:solidFill>
                <a:latin typeface="Trebuchet MS" panose="020B0603020202020204" pitchFamily="34" charset="0"/>
              </a:rPr>
              <a:t>way of writing a number is </a:t>
            </a:r>
            <a:r>
              <a:rPr lang="en-GB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also called </a:t>
            </a:r>
            <a:r>
              <a:rPr lang="en-GB" dirty="0">
                <a:solidFill>
                  <a:prstClr val="black"/>
                </a:solidFill>
                <a:latin typeface="Trebuchet MS" panose="020B0603020202020204" pitchFamily="34" charset="0"/>
              </a:rPr>
              <a:t>‘standard form</a:t>
            </a:r>
            <a:r>
              <a:rPr lang="en-GB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’.</a:t>
            </a:r>
            <a:endParaRPr lang="en-GB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22553" y="4480164"/>
            <a:ext cx="2992796" cy="954107"/>
          </a:xfrm>
          <a:prstGeom prst="rect">
            <a:avLst/>
          </a:prstGeom>
          <a:solidFill>
            <a:srgbClr val="45807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B9D9D8"/>
                </a:solidFill>
                <a:latin typeface="Trebuchet MS" panose="020B0603020202020204" pitchFamily="34" charset="0"/>
              </a:rPr>
              <a:t>What pattern do you notice?</a:t>
            </a:r>
            <a:endParaRPr lang="en-GB" sz="2800" dirty="0">
              <a:solidFill>
                <a:srgbClr val="B9D9D8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08578" y="3311878"/>
            <a:ext cx="7706771" cy="2349226"/>
            <a:chOff x="755576" y="3473132"/>
            <a:chExt cx="5400600" cy="2349226"/>
          </a:xfrm>
        </p:grpSpPr>
        <p:sp>
          <p:nvSpPr>
            <p:cNvPr id="7" name="TextBox 6"/>
            <p:cNvSpPr txBox="1"/>
            <p:nvPr/>
          </p:nvSpPr>
          <p:spPr>
            <a:xfrm>
              <a:off x="1314415" y="3895364"/>
              <a:ext cx="5132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  <a:ea typeface="Cambria Math"/>
                </a:rPr>
                <a:t>0.1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14415" y="4414585"/>
              <a:ext cx="635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  <a:ea typeface="Cambria Math"/>
                </a:rPr>
                <a:t>0.01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14415" y="4933806"/>
              <a:ext cx="1130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  <a:ea typeface="Cambria Math"/>
                </a:rPr>
                <a:t>0.000001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314415" y="5453026"/>
              <a:ext cx="1515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latin typeface="Trebuchet MS" panose="020B0603020202020204" pitchFamily="34" charset="0"/>
                  <a:ea typeface="Cambria Math"/>
                </a:rPr>
                <a:t>0.000000001</a:t>
              </a:r>
              <a:endParaRPr lang="en-GB" dirty="0">
                <a:latin typeface="Trebuchet MS" panose="020B0603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55576" y="3473132"/>
              <a:ext cx="5400600" cy="369332"/>
            </a:xfrm>
            <a:prstGeom prst="rect">
              <a:avLst/>
            </a:prstGeom>
            <a:solidFill>
              <a:srgbClr val="45807F"/>
            </a:solidFill>
          </p:spPr>
          <p:txBody>
            <a:bodyPr wrap="square">
              <a:spAutoFit/>
            </a:bodyPr>
            <a:lstStyle/>
            <a:p>
              <a:pPr lvl="0"/>
              <a:r>
                <a:rPr lang="en-GB" dirty="0">
                  <a:solidFill>
                    <a:srgbClr val="B9D9D8"/>
                  </a:solidFill>
                  <a:latin typeface="Trebuchet MS" panose="020B0603020202020204" pitchFamily="34" charset="0"/>
                </a:rPr>
                <a:t>Can you write the following numbers in standard form</a:t>
              </a:r>
              <a:r>
                <a:rPr lang="en-GB" dirty="0" smtClean="0">
                  <a:solidFill>
                    <a:srgbClr val="B9D9D8"/>
                  </a:solidFill>
                  <a:latin typeface="Trebuchet MS" panose="020B0603020202020204" pitchFamily="34" charset="0"/>
                </a:rPr>
                <a:t>?</a:t>
              </a:r>
              <a:endParaRPr lang="en-GB" dirty="0">
                <a:solidFill>
                  <a:srgbClr val="B9D9D8"/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684213" y="1892438"/>
            <a:ext cx="7831138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en-GB">
                <a:solidFill>
                  <a:prstClr val="black"/>
                </a:solidFill>
                <a:latin typeface="Trebuchet MS" panose="020B0603020202020204" pitchFamily="34" charset="0"/>
              </a:rPr>
              <a:t>The </a:t>
            </a:r>
            <a:r>
              <a:rPr lang="en-GB" smtClean="0">
                <a:solidFill>
                  <a:prstClr val="black"/>
                </a:solidFill>
                <a:latin typeface="Trebuchet MS" panose="020B0603020202020204" pitchFamily="34" charset="0"/>
              </a:rPr>
              <a:t>small negative </a:t>
            </a:r>
            <a:r>
              <a:rPr lang="en-GB" dirty="0">
                <a:solidFill>
                  <a:prstClr val="black"/>
                </a:solidFill>
                <a:latin typeface="Trebuchet MS" panose="020B0603020202020204" pitchFamily="34" charset="0"/>
              </a:rPr>
              <a:t>digit (power) shows how many times to divide 1 by the number.</a:t>
            </a:r>
          </a:p>
          <a:p>
            <a:pPr lvl="0"/>
            <a:endParaRPr lang="en-GB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lvl="0"/>
            <a:r>
              <a:rPr lang="en-GB" dirty="0">
                <a:solidFill>
                  <a:prstClr val="black"/>
                </a:solidFill>
                <a:latin typeface="Trebuchet MS" panose="020B0603020202020204" pitchFamily="34" charset="0"/>
              </a:rPr>
              <a:t>e.g.  10</a:t>
            </a:r>
            <a:r>
              <a:rPr lang="en-GB" baseline="30000" dirty="0">
                <a:solidFill>
                  <a:prstClr val="black"/>
                </a:solidFill>
                <a:latin typeface="Trebuchet MS" panose="020B0603020202020204" pitchFamily="34" charset="0"/>
              </a:rPr>
              <a:t>-3  </a:t>
            </a:r>
            <a:r>
              <a:rPr lang="en-GB" dirty="0">
                <a:solidFill>
                  <a:prstClr val="black"/>
                </a:solidFill>
                <a:latin typeface="Trebuchet MS" panose="020B0603020202020204" pitchFamily="34" charset="0"/>
              </a:rPr>
              <a:t>=  1 </a:t>
            </a:r>
            <a:r>
              <a:rPr lang="en-GB" dirty="0">
                <a:solidFill>
                  <a:prstClr val="black"/>
                </a:solidFill>
                <a:latin typeface="Trebuchet MS" panose="020B0603020202020204" pitchFamily="34" charset="0"/>
                <a:ea typeface="Cambria Math"/>
              </a:rPr>
              <a:t>÷ (10 x 10 x 10) = 1 ÷ 10</a:t>
            </a:r>
            <a:r>
              <a:rPr lang="en-GB" baseline="30000" dirty="0">
                <a:solidFill>
                  <a:prstClr val="black"/>
                </a:solidFill>
                <a:latin typeface="Trebuchet MS" panose="020B0603020202020204" pitchFamily="34" charset="0"/>
                <a:ea typeface="Cambria Math"/>
              </a:rPr>
              <a:t>3 </a:t>
            </a:r>
            <a:r>
              <a:rPr lang="en-GB" dirty="0">
                <a:solidFill>
                  <a:prstClr val="black"/>
                </a:solidFill>
                <a:latin typeface="Trebuchet MS" panose="020B0603020202020204" pitchFamily="34" charset="0"/>
                <a:ea typeface="Cambria Math"/>
              </a:rPr>
              <a:t>=</a:t>
            </a:r>
            <a:r>
              <a:rPr lang="en-GB" baseline="30000" dirty="0">
                <a:solidFill>
                  <a:prstClr val="black"/>
                </a:solidFill>
                <a:latin typeface="Trebuchet MS" panose="020B0603020202020204" pitchFamily="34" charset="0"/>
                <a:ea typeface="Cambria Math"/>
              </a:rPr>
              <a:t> </a:t>
            </a:r>
            <a:r>
              <a:rPr lang="en-GB" dirty="0">
                <a:solidFill>
                  <a:prstClr val="black"/>
                </a:solidFill>
                <a:latin typeface="Trebuchet MS" panose="020B0603020202020204" pitchFamily="34" charset="0"/>
                <a:ea typeface="Cambria Math"/>
              </a:rPr>
              <a:t>0.001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05656" y="373411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10 </a:t>
            </a:r>
            <a:r>
              <a:rPr lang="en-GB" baseline="30000" dirty="0" smtClean="0">
                <a:latin typeface="Trebuchet MS" panose="020B0603020202020204" pitchFamily="34" charset="0"/>
              </a:rPr>
              <a:t>-1</a:t>
            </a:r>
            <a:endParaRPr lang="en-GB" baseline="30000" dirty="0">
              <a:latin typeface="Trebuchet MS" panose="020B0603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05656" y="4258879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10 </a:t>
            </a:r>
            <a:r>
              <a:rPr lang="en-GB" baseline="30000" dirty="0" smtClean="0">
                <a:latin typeface="Trebuchet MS" panose="020B0603020202020204" pitchFamily="34" charset="0"/>
              </a:rPr>
              <a:t>-2</a:t>
            </a:r>
            <a:endParaRPr lang="en-GB" baseline="30000" dirty="0">
              <a:latin typeface="Trebuchet MS" panose="020B0603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05657" y="4769427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10 </a:t>
            </a:r>
            <a:r>
              <a:rPr lang="en-GB" baseline="30000" dirty="0" smtClean="0">
                <a:latin typeface="Trebuchet MS" panose="020B0603020202020204" pitchFamily="34" charset="0"/>
              </a:rPr>
              <a:t>-6</a:t>
            </a:r>
            <a:endParaRPr lang="en-GB" baseline="30000" dirty="0">
              <a:latin typeface="Trebuchet MS" panose="020B0603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05658" y="529177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10 </a:t>
            </a:r>
            <a:r>
              <a:rPr lang="en-GB" baseline="30000" dirty="0" smtClean="0">
                <a:latin typeface="Trebuchet MS" panose="020B0603020202020204" pitchFamily="34" charset="0"/>
              </a:rPr>
              <a:t>-9</a:t>
            </a:r>
            <a:endParaRPr lang="en-GB" baseline="30000" dirty="0">
              <a:latin typeface="Trebuchet MS" panose="020B0603020202020204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375212" y="18502"/>
            <a:ext cx="5768788" cy="438698"/>
          </a:xfrm>
          <a:prstGeom prst="rect">
            <a:avLst/>
          </a:prstGeom>
        </p:spPr>
        <p:txBody>
          <a:bodyPr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en-GB" sz="2400" dirty="0" smtClean="0">
                <a:solidFill>
                  <a:srgbClr val="45807F"/>
                </a:solidFill>
                <a:latin typeface="Trebuchet MS" panose="020B0603020202020204" pitchFamily="34" charset="0"/>
              </a:rPr>
              <a:t>1.2: Nanotechnology</a:t>
            </a:r>
            <a:endParaRPr lang="en-GB" sz="2400" dirty="0">
              <a:solidFill>
                <a:srgbClr val="45807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71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04528" y="742110"/>
            <a:ext cx="7810822" cy="1594993"/>
          </a:xfrm>
          <a:prstGeom prst="rect">
            <a:avLst/>
          </a:prstGeom>
          <a:solidFill>
            <a:schemeClr val="bg1"/>
          </a:solidFill>
        </p:spPr>
        <p:txBody>
          <a:bodyPr wrap="square" anchor="ctr" anchorCtr="0">
            <a:noAutofit/>
          </a:bodyPr>
          <a:lstStyle/>
          <a:p>
            <a:pPr lvl="0"/>
            <a:r>
              <a:rPr lang="en-GB" sz="2800" kern="50" dirty="0" smtClean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Prefixes – getting smaller</a:t>
            </a:r>
          </a:p>
          <a:p>
            <a:pPr lvl="0"/>
            <a:endParaRPr lang="en-GB" sz="2000" kern="50" dirty="0" smtClean="0">
              <a:solidFill>
                <a:prstClr val="black"/>
              </a:solidFill>
              <a:latin typeface="Trebuchet MS" panose="020B0603020202020204" pitchFamily="34" charset="0"/>
              <a:ea typeface="SimSun"/>
              <a:cs typeface="Arial" panose="020B0604020202020204" pitchFamily="34" charset="0"/>
            </a:endParaRPr>
          </a:p>
          <a:p>
            <a:pPr lvl="0"/>
            <a:r>
              <a:rPr lang="en-GB" sz="2000" kern="50" dirty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The prefix </a:t>
            </a:r>
            <a:r>
              <a:rPr lang="en-GB" sz="2000" kern="50" dirty="0" err="1" smtClean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milli</a:t>
            </a:r>
            <a:r>
              <a:rPr lang="en-GB" sz="2000" kern="50" dirty="0" smtClean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 (m) can </a:t>
            </a:r>
            <a:r>
              <a:rPr lang="en-GB" sz="2000" kern="50" dirty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be added to a base unit (e.g. </a:t>
            </a:r>
            <a:r>
              <a:rPr lang="en-GB" sz="2000" kern="50" dirty="0" smtClean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metre, litre, gram).</a:t>
            </a:r>
            <a:endParaRPr lang="en-GB" sz="2000" kern="50" dirty="0">
              <a:solidFill>
                <a:prstClr val="black"/>
              </a:solidFill>
              <a:latin typeface="Trebuchet MS" panose="020B0603020202020204" pitchFamily="34" charset="0"/>
              <a:ea typeface="SimSun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4529" y="3788914"/>
            <a:ext cx="6423904" cy="1200329"/>
          </a:xfrm>
          <a:prstGeom prst="rect">
            <a:avLst/>
          </a:prstGeom>
          <a:solidFill>
            <a:srgbClr val="45807F"/>
          </a:solidFill>
        </p:spPr>
        <p:txBody>
          <a:bodyPr wrap="square">
            <a:spAutoFit/>
          </a:bodyPr>
          <a:lstStyle/>
          <a:p>
            <a:pPr lvl="0"/>
            <a:r>
              <a:rPr lang="en-GB" sz="2400" kern="50" dirty="0">
                <a:solidFill>
                  <a:srgbClr val="B9D9D8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Can you write </a:t>
            </a:r>
            <a:r>
              <a:rPr lang="en-GB" sz="2400" kern="50" dirty="0" smtClean="0">
                <a:solidFill>
                  <a:srgbClr val="B9D9D8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1 mm in metres as a decimal?   </a:t>
            </a:r>
            <a:endParaRPr lang="en-GB" sz="2400" kern="50" dirty="0">
              <a:solidFill>
                <a:srgbClr val="B9D9D8"/>
              </a:solidFill>
              <a:latin typeface="Trebuchet MS" panose="020B0603020202020204" pitchFamily="34" charset="0"/>
              <a:ea typeface="SimSun"/>
              <a:cs typeface="Arial" panose="020B0604020202020204" pitchFamily="34" charset="0"/>
            </a:endParaRPr>
          </a:p>
          <a:p>
            <a:pPr lvl="0"/>
            <a:endParaRPr lang="en-GB" sz="2400" kern="50" dirty="0" smtClean="0">
              <a:solidFill>
                <a:srgbClr val="B9D9D8"/>
              </a:solidFill>
              <a:latin typeface="Trebuchet MS" panose="020B0603020202020204" pitchFamily="34" charset="0"/>
              <a:ea typeface="SimSun"/>
              <a:cs typeface="Arial" panose="020B0604020202020204" pitchFamily="34" charset="0"/>
            </a:endParaRPr>
          </a:p>
          <a:p>
            <a:pPr lvl="0"/>
            <a:r>
              <a:rPr lang="en-GB" sz="2400" kern="50" dirty="0" smtClean="0">
                <a:solidFill>
                  <a:srgbClr val="B9D9D8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and in standard form?  </a:t>
            </a:r>
            <a:endParaRPr lang="en-GB" sz="2400" kern="50" dirty="0">
              <a:solidFill>
                <a:srgbClr val="B9D9D8"/>
              </a:solidFill>
              <a:latin typeface="Trebuchet MS" panose="020B0603020202020204" pitchFamily="34" charset="0"/>
              <a:ea typeface="SimSun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5854" y="2481821"/>
            <a:ext cx="7819496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/>
            <a:r>
              <a:rPr lang="en-GB" sz="2000" kern="50" dirty="0" err="1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Milli</a:t>
            </a:r>
            <a:r>
              <a:rPr lang="en-GB" sz="2000" kern="50" dirty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 means 1 </a:t>
            </a:r>
            <a:r>
              <a:rPr lang="en-GB" sz="2000" kern="50" dirty="0">
                <a:solidFill>
                  <a:prstClr val="black"/>
                </a:solidFill>
                <a:latin typeface="Trebuchet MS" panose="020B0603020202020204" pitchFamily="34" charset="0"/>
                <a:ea typeface="Cambria Math"/>
                <a:cs typeface="Arial" panose="020B0604020202020204" pitchFamily="34" charset="0"/>
              </a:rPr>
              <a:t>÷ </a:t>
            </a:r>
            <a:r>
              <a:rPr lang="en-GB" sz="2000" kern="50" dirty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1 000 (one thousandth), </a:t>
            </a:r>
            <a:endParaRPr lang="en-GB" sz="2000" kern="50" dirty="0" smtClean="0">
              <a:solidFill>
                <a:prstClr val="black"/>
              </a:solidFill>
              <a:latin typeface="Trebuchet MS" panose="020B0603020202020204" pitchFamily="34" charset="0"/>
              <a:ea typeface="SimSun"/>
              <a:cs typeface="Arial" panose="020B0604020202020204" pitchFamily="34" charset="0"/>
            </a:endParaRPr>
          </a:p>
          <a:p>
            <a:pPr lvl="0"/>
            <a:endParaRPr lang="en-GB" sz="2000" kern="50" dirty="0">
              <a:solidFill>
                <a:prstClr val="black"/>
              </a:solidFill>
              <a:latin typeface="Trebuchet MS" panose="020B0603020202020204" pitchFamily="34" charset="0"/>
              <a:ea typeface="SimSun"/>
              <a:cs typeface="Arial" panose="020B0604020202020204" pitchFamily="34" charset="0"/>
            </a:endParaRPr>
          </a:p>
          <a:p>
            <a:pPr lvl="0"/>
            <a:r>
              <a:rPr lang="en-GB" sz="2000" kern="50" dirty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so 1 millimetre is </a:t>
            </a:r>
            <a:r>
              <a:rPr lang="en-GB" sz="2000" kern="50" baseline="30000" dirty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1</a:t>
            </a:r>
            <a:r>
              <a:rPr lang="en-GB" sz="2000" kern="50" dirty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/</a:t>
            </a:r>
            <a:r>
              <a:rPr lang="en-GB" sz="2000" kern="50" baseline="-25000" dirty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1 </a:t>
            </a:r>
            <a:r>
              <a:rPr lang="en-GB" sz="2000" kern="50" baseline="-25000" dirty="0" smtClean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000  </a:t>
            </a:r>
            <a:r>
              <a:rPr lang="en-GB" sz="2000" kern="50" dirty="0" smtClean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of </a:t>
            </a:r>
            <a:r>
              <a:rPr lang="en-GB" sz="2000" kern="50" dirty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a </a:t>
            </a:r>
            <a:r>
              <a:rPr lang="en-GB" sz="2000" kern="50" dirty="0" smtClean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metre.</a:t>
            </a:r>
            <a:endParaRPr lang="en-GB" sz="2000" kern="50" dirty="0">
              <a:solidFill>
                <a:prstClr val="black"/>
              </a:solidFill>
              <a:latin typeface="Trebuchet MS" panose="020B0603020202020204" pitchFamily="34" charset="0"/>
              <a:ea typeface="SimSun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76283" y="4527578"/>
            <a:ext cx="10390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kern="50" dirty="0" smtClean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10</a:t>
            </a:r>
            <a:r>
              <a:rPr lang="en-GB" sz="2400" kern="50" baseline="30000" dirty="0" smtClean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-3</a:t>
            </a:r>
            <a:r>
              <a:rPr lang="en-GB" sz="2400" kern="50" dirty="0" smtClean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 </a:t>
            </a:r>
            <a:r>
              <a:rPr lang="en-GB" sz="2400" kern="50" dirty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m</a:t>
            </a:r>
          </a:p>
        </p:txBody>
      </p:sp>
      <p:sp>
        <p:nvSpPr>
          <p:cNvPr id="9" name="Rectangle 8"/>
          <p:cNvSpPr/>
          <p:nvPr/>
        </p:nvSpPr>
        <p:spPr>
          <a:xfrm>
            <a:off x="7128432" y="3788914"/>
            <a:ext cx="13869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kern="50" dirty="0" smtClean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0.001 </a:t>
            </a:r>
            <a:r>
              <a:rPr lang="en-GB" sz="2400" kern="50" dirty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m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375212" y="18502"/>
            <a:ext cx="5768788" cy="438698"/>
          </a:xfrm>
          <a:prstGeom prst="rect">
            <a:avLst/>
          </a:prstGeom>
        </p:spPr>
        <p:txBody>
          <a:bodyPr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en-GB" sz="2400" dirty="0" smtClean="0">
                <a:solidFill>
                  <a:srgbClr val="45807F"/>
                </a:solidFill>
                <a:latin typeface="Trebuchet MS" panose="020B0603020202020204" pitchFamily="34" charset="0"/>
              </a:rPr>
              <a:t>1.2: Nanotechnology</a:t>
            </a:r>
            <a:endParaRPr lang="en-GB" sz="2400" dirty="0">
              <a:solidFill>
                <a:srgbClr val="45807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78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4212" y="728663"/>
            <a:ext cx="7831138" cy="1126083"/>
          </a:xfrm>
          <a:prstGeom prst="rect">
            <a:avLst/>
          </a:prstGeom>
          <a:solidFill>
            <a:schemeClr val="bg1"/>
          </a:solidFill>
        </p:spPr>
        <p:txBody>
          <a:bodyPr wrap="square" anchor="ctr" anchorCtr="0">
            <a:noAutofit/>
          </a:bodyPr>
          <a:lstStyle/>
          <a:p>
            <a:pPr lvl="0"/>
            <a:r>
              <a:rPr lang="en-GB" sz="2400" kern="50" dirty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Micro (µ) means 1 </a:t>
            </a:r>
            <a:r>
              <a:rPr lang="en-GB" sz="2400" kern="50" dirty="0">
                <a:solidFill>
                  <a:prstClr val="black"/>
                </a:solidFill>
                <a:latin typeface="Trebuchet MS" panose="020B0603020202020204" pitchFamily="34" charset="0"/>
                <a:ea typeface="Cambria Math"/>
                <a:cs typeface="Arial" panose="020B0604020202020204" pitchFamily="34" charset="0"/>
              </a:rPr>
              <a:t>÷ </a:t>
            </a:r>
            <a:r>
              <a:rPr lang="en-GB" sz="2400" kern="50" dirty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1 000 000 (one millionth</a:t>
            </a:r>
            <a:r>
              <a:rPr lang="en-GB" sz="2400" kern="50" dirty="0" smtClean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), so </a:t>
            </a:r>
            <a:r>
              <a:rPr lang="en-GB" sz="2400" kern="50" dirty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1 micrometre is 1/1 000 </a:t>
            </a:r>
            <a:r>
              <a:rPr lang="en-GB" sz="2400" kern="50" dirty="0" smtClean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000 </a:t>
            </a:r>
            <a:r>
              <a:rPr lang="en-GB" sz="2400" kern="50" dirty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of a metre</a:t>
            </a:r>
            <a:r>
              <a:rPr lang="en-GB" sz="2400" kern="50" dirty="0" smtClean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.</a:t>
            </a:r>
            <a:endParaRPr lang="en-GB" sz="2400" kern="50" dirty="0">
              <a:solidFill>
                <a:prstClr val="black"/>
              </a:solidFill>
              <a:latin typeface="Trebuchet MS" panose="020B0603020202020204" pitchFamily="34" charset="0"/>
              <a:ea typeface="SimSun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4213" y="2426775"/>
            <a:ext cx="5430838" cy="1569660"/>
          </a:xfrm>
          <a:prstGeom prst="rect">
            <a:avLst/>
          </a:prstGeom>
          <a:solidFill>
            <a:srgbClr val="45807F"/>
          </a:solidFill>
        </p:spPr>
        <p:txBody>
          <a:bodyPr wrap="square">
            <a:spAutoFit/>
          </a:bodyPr>
          <a:lstStyle/>
          <a:p>
            <a:pPr lvl="0"/>
            <a:r>
              <a:rPr lang="en-GB" sz="2400" kern="50" dirty="0">
                <a:solidFill>
                  <a:srgbClr val="B9D9D8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Can you write </a:t>
            </a:r>
            <a:r>
              <a:rPr lang="en-GB" sz="2400" kern="50" dirty="0" smtClean="0">
                <a:solidFill>
                  <a:srgbClr val="B9D9D8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1 µm in metres as a decimal?</a:t>
            </a:r>
          </a:p>
          <a:p>
            <a:pPr lvl="0"/>
            <a:endParaRPr lang="en-GB" sz="2400" kern="50" dirty="0">
              <a:solidFill>
                <a:srgbClr val="B9D9D8"/>
              </a:solidFill>
              <a:latin typeface="Trebuchet MS" panose="020B0603020202020204" pitchFamily="34" charset="0"/>
              <a:ea typeface="SimSun"/>
              <a:cs typeface="Arial" panose="020B0604020202020204" pitchFamily="34" charset="0"/>
            </a:endParaRPr>
          </a:p>
          <a:p>
            <a:pPr lvl="0"/>
            <a:r>
              <a:rPr lang="en-GB" sz="2400" kern="50" dirty="0">
                <a:solidFill>
                  <a:srgbClr val="B9D9D8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a</a:t>
            </a:r>
            <a:r>
              <a:rPr lang="en-GB" sz="2400" kern="50" dirty="0" smtClean="0">
                <a:solidFill>
                  <a:srgbClr val="B9D9D8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nd in standard </a:t>
            </a:r>
            <a:r>
              <a:rPr lang="en-GB" sz="2400" kern="50" dirty="0">
                <a:solidFill>
                  <a:srgbClr val="B9D9D8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form</a:t>
            </a:r>
            <a:r>
              <a:rPr lang="en-GB" sz="2400" kern="50" dirty="0" smtClean="0">
                <a:solidFill>
                  <a:srgbClr val="B9D9D8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7506741" y="3537429"/>
            <a:ext cx="10086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kern="50" dirty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10</a:t>
            </a:r>
            <a:r>
              <a:rPr lang="en-GB" sz="2400" kern="50" baseline="30000" dirty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-6 </a:t>
            </a:r>
            <a:r>
              <a:rPr lang="en-GB" sz="2400" kern="50" dirty="0">
                <a:solidFill>
                  <a:prstClr val="black"/>
                </a:solidFill>
                <a:latin typeface="Trebuchet MS" panose="020B0603020202020204" pitchFamily="34" charset="0"/>
                <a:ea typeface="SimSun"/>
                <a:cs typeface="Arial" panose="020B0604020202020204" pitchFamily="34" charset="0"/>
              </a:rPr>
              <a:t>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35696" y="2426775"/>
            <a:ext cx="1779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latin typeface="Trebuchet MS" panose="020B0603020202020204" pitchFamily="34" charset="0"/>
              </a:rPr>
              <a:t>0.000001 m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375212" y="18502"/>
            <a:ext cx="5768788" cy="438698"/>
          </a:xfrm>
          <a:prstGeom prst="rect">
            <a:avLst/>
          </a:prstGeom>
        </p:spPr>
        <p:txBody>
          <a:bodyPr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en-GB" sz="2400" dirty="0" smtClean="0">
                <a:solidFill>
                  <a:srgbClr val="45807F"/>
                </a:solidFill>
                <a:latin typeface="Trebuchet MS" panose="020B0603020202020204" pitchFamily="34" charset="0"/>
              </a:rPr>
              <a:t>1.2: Nanotechnology</a:t>
            </a:r>
            <a:endParaRPr lang="en-GB" sz="2400" dirty="0">
              <a:solidFill>
                <a:srgbClr val="45807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21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97660" y="359331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rebuchet MS" panose="020B0603020202020204" pitchFamily="34" charset="0"/>
              </a:rPr>
              <a:t>Summary table</a:t>
            </a:r>
            <a:endParaRPr lang="en-GB" dirty="0">
              <a:latin typeface="Trebuchet MS" panose="020B0603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023994"/>
              </p:ext>
            </p:extLst>
          </p:nvPr>
        </p:nvGraphicFramePr>
        <p:xfrm>
          <a:off x="1115616" y="908720"/>
          <a:ext cx="6552729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243"/>
                <a:gridCol w="2184243"/>
                <a:gridCol w="2184243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prefix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9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symbol</a:t>
                      </a:r>
                      <a:endParaRPr lang="en-GB" sz="20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9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powers of 10</a:t>
                      </a:r>
                      <a:endParaRPr lang="en-GB" sz="20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9D8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>
                          <a:latin typeface="Trebuchet MS" panose="020B0603020202020204" pitchFamily="34" charset="0"/>
                        </a:rPr>
                        <a:t>tera</a:t>
                      </a:r>
                      <a:endParaRPr lang="en-GB" sz="18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Trebuchet MS" panose="020B0603020202020204" pitchFamily="34" charset="0"/>
                        </a:rPr>
                        <a:t>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Trebuchet MS" panose="020B0603020202020204" pitchFamily="34" charset="0"/>
                        </a:rPr>
                        <a:t>10</a:t>
                      </a:r>
                      <a:r>
                        <a:rPr lang="en-GB" sz="1800" baseline="30000" dirty="0" smtClean="0">
                          <a:latin typeface="Trebuchet MS" panose="020B0603020202020204" pitchFamily="34" charset="0"/>
                        </a:rPr>
                        <a:t>12</a:t>
                      </a:r>
                      <a:endParaRPr lang="en-GB" sz="1800" baseline="300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>
                          <a:latin typeface="Trebuchet MS" panose="020B0603020202020204" pitchFamily="34" charset="0"/>
                        </a:rPr>
                        <a:t>giga</a:t>
                      </a:r>
                      <a:endParaRPr lang="en-GB" sz="18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Trebuchet MS" panose="020B0603020202020204" pitchFamily="34" charset="0"/>
                        </a:rPr>
                        <a:t>G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en-GB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Trebuchet MS" panose="020B0603020202020204" pitchFamily="34" charset="0"/>
                        </a:rPr>
                        <a:t>mega</a:t>
                      </a:r>
                      <a:endParaRPr lang="en-GB" sz="18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Trebuchet MS" panose="020B0603020202020204" pitchFamily="34" charset="0"/>
                        </a:rPr>
                        <a:t>M</a:t>
                      </a:r>
                      <a:endParaRPr lang="en-GB" sz="18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en-GB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Trebuchet MS" panose="020B0603020202020204" pitchFamily="34" charset="0"/>
                        </a:rPr>
                        <a:t>kilo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Trebuchet MS" panose="020B0603020202020204" pitchFamily="34" charset="0"/>
                        </a:rPr>
                        <a:t>k</a:t>
                      </a:r>
                      <a:endParaRPr lang="en-GB" sz="18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en-GB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>
                          <a:latin typeface="Trebuchet MS" panose="020B0603020202020204" pitchFamily="34" charset="0"/>
                        </a:rPr>
                        <a:t>milli</a:t>
                      </a:r>
                      <a:endParaRPr lang="en-GB" sz="18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Trebuchet MS" panose="020B0603020202020204" pitchFamily="34" charset="0"/>
                        </a:rPr>
                        <a:t>m</a:t>
                      </a:r>
                      <a:endParaRPr lang="en-GB" sz="18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en-GB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-3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Trebuchet MS" panose="020B0603020202020204" pitchFamily="34" charset="0"/>
                        </a:rPr>
                        <a:t>micro</a:t>
                      </a:r>
                      <a:endParaRPr lang="en-GB" sz="18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Trebuchet MS" panose="020B0603020202020204" pitchFamily="34" charset="0"/>
                          <a:ea typeface="Cambria Math"/>
                        </a:rPr>
                        <a:t>µ</a:t>
                      </a:r>
                      <a:endParaRPr lang="en-GB" sz="18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en-GB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-6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err="1" smtClean="0">
                          <a:latin typeface="Trebuchet MS" panose="020B0603020202020204" pitchFamily="34" charset="0"/>
                        </a:rPr>
                        <a:t>nano</a:t>
                      </a:r>
                      <a:endParaRPr lang="en-GB" sz="18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Trebuchet MS" panose="020B0603020202020204" pitchFamily="34" charset="0"/>
                        </a:rPr>
                        <a:t>n</a:t>
                      </a:r>
                      <a:endParaRPr lang="en-GB" sz="1800" dirty="0"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en-GB" sz="18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-9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580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3375212" y="18502"/>
            <a:ext cx="5768788" cy="438698"/>
          </a:xfrm>
          <a:prstGeom prst="rect">
            <a:avLst/>
          </a:prstGeom>
        </p:spPr>
        <p:txBody>
          <a:bodyPr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en-GB" sz="2400" dirty="0" smtClean="0">
                <a:solidFill>
                  <a:srgbClr val="45807F"/>
                </a:solidFill>
                <a:latin typeface="Trebuchet MS" panose="020B0603020202020204" pitchFamily="34" charset="0"/>
              </a:rPr>
              <a:t>1.2: Nanotechnology</a:t>
            </a:r>
            <a:endParaRPr lang="en-GB" sz="2400" dirty="0">
              <a:solidFill>
                <a:srgbClr val="45807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15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522BBFB1-FD47-44F1-A456-322815425CFE}" vid="{81625C11-0D6E-4585-8533-39BA7650EE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AQA powerpoint NEW</Template>
  <TotalTime>201</TotalTime>
  <Words>456</Words>
  <Application>Microsoft Office PowerPoint</Application>
  <PresentationFormat>On-screen Show (4:3)</PresentationFormat>
  <Paragraphs>104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AQA</dc:creator>
  <cp:lastModifiedBy>Sarah Kniveton</cp:lastModifiedBy>
  <cp:revision>11</cp:revision>
  <dcterms:created xsi:type="dcterms:W3CDTF">2015-03-10T16:39:09Z</dcterms:created>
  <dcterms:modified xsi:type="dcterms:W3CDTF">2015-05-11T15:25:24Z</dcterms:modified>
</cp:coreProperties>
</file>