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6" r:id="rId3"/>
    <p:sldId id="278" r:id="rId4"/>
    <p:sldId id="279" r:id="rId5"/>
    <p:sldId id="280" r:id="rId6"/>
    <p:sldId id="289" r:id="rId7"/>
    <p:sldId id="29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1" autoAdjust="0"/>
    <p:restoredTop sz="92277" autoAdjust="0"/>
  </p:normalViewPr>
  <p:slideViewPr>
    <p:cSldViewPr snapToGrid="0">
      <p:cViewPr>
        <p:scale>
          <a:sx n="87" d="100"/>
          <a:sy n="87" d="100"/>
        </p:scale>
        <p:origin x="-780" y="-54"/>
      </p:cViewPr>
      <p:guideLst>
        <p:guide orient="horz" pos="3350"/>
        <p:guide pos="28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20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2" y="944220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8773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8773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1425"/>
            <a:ext cx="447198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5" tIns="45933" rIns="91865" bIns="459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865" tIns="45933" rIns="91865" bIns="459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5"/>
            <a:ext cx="2950474" cy="498772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4" cy="498772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2017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linguistics.co.uk/grammar/subjunctive_irregular_forms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1734"/>
            <a:ext cx="7168094" cy="3996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subjunctive is not a tense but a </a:t>
            </a:r>
            <a:r>
              <a:rPr lang="en-GB" sz="2800" dirty="0" smtClean="0"/>
              <a:t>mood! </a:t>
            </a:r>
          </a:p>
          <a:p>
            <a:endParaRPr lang="en-GB" sz="2800" dirty="0"/>
          </a:p>
          <a:p>
            <a:r>
              <a:rPr lang="en-GB" sz="2800" dirty="0" smtClean="0"/>
              <a:t>In </a:t>
            </a:r>
            <a:r>
              <a:rPr lang="en-GB" sz="2800" dirty="0"/>
              <a:t>fact, the subjunctive can be used in several tenses but here we shall concentrate on the present</a:t>
            </a:r>
            <a:r>
              <a:rPr lang="en-GB" sz="2800" dirty="0" smtClean="0"/>
              <a:t>. </a:t>
            </a:r>
            <a:r>
              <a:rPr lang="en-GB" sz="2800" dirty="0" smtClean="0"/>
              <a:t>It </a:t>
            </a:r>
            <a:r>
              <a:rPr lang="en-GB" sz="2800" dirty="0"/>
              <a:t>is used to express:</a:t>
            </a:r>
          </a:p>
          <a:p>
            <a:r>
              <a:rPr lang="en-GB" sz="2800" dirty="0"/>
              <a:t> 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what is </a:t>
            </a:r>
            <a:r>
              <a:rPr lang="en-GB" sz="2800" dirty="0" smtClean="0"/>
              <a:t>thought/felt </a:t>
            </a:r>
            <a:r>
              <a:rPr lang="en-GB" sz="2800" dirty="0"/>
              <a:t>to be the case </a:t>
            </a:r>
            <a:endParaRPr lang="en-GB" sz="2800" dirty="0" smtClean="0"/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 smtClean="0"/>
              <a:t>how </a:t>
            </a:r>
            <a:r>
              <a:rPr lang="en-GB" sz="2800" dirty="0"/>
              <a:t>certain actions or situations are considered to be (certain/uncertain,  possible/probable, possible/impossible etc</a:t>
            </a:r>
            <a:r>
              <a:rPr lang="en-GB" sz="2800" dirty="0" smtClean="0"/>
              <a:t>.)</a:t>
            </a:r>
            <a:endParaRPr lang="en-GB" sz="28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286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5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sz="3200" b="1" dirty="0" smtClean="0">
                <a:solidFill>
                  <a:schemeClr val="accent1"/>
                </a:solidFill>
              </a:rPr>
              <a:t>A will, wish or necessity</a:t>
            </a:r>
            <a:endParaRPr lang="en-GB" sz="3200" b="1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 smtClean="0"/>
              <a:t>V</a:t>
            </a:r>
            <a:r>
              <a:rPr lang="en-US" sz="3200" i="1" dirty="0" err="1" smtClean="0"/>
              <a:t>ouloir</a:t>
            </a:r>
            <a:r>
              <a:rPr lang="en-US" sz="3200" i="1" dirty="0"/>
              <a:t>, </a:t>
            </a:r>
            <a:r>
              <a:rPr lang="en-US" sz="3200" i="1" dirty="0" err="1"/>
              <a:t>ordonner</a:t>
            </a:r>
            <a:r>
              <a:rPr lang="en-US" sz="3200" i="1" dirty="0"/>
              <a:t>, </a:t>
            </a:r>
            <a:r>
              <a:rPr lang="en-US" sz="3200" i="1" dirty="0" err="1"/>
              <a:t>exiger</a:t>
            </a:r>
            <a:r>
              <a:rPr lang="en-US" sz="3200" i="1" dirty="0"/>
              <a:t>, </a:t>
            </a:r>
            <a:r>
              <a:rPr lang="en-US" sz="3200" i="1" dirty="0" err="1"/>
              <a:t>souhaiter</a:t>
            </a:r>
            <a:r>
              <a:rPr lang="en-US" sz="3200" i="1" dirty="0"/>
              <a:t>, </a:t>
            </a:r>
            <a:r>
              <a:rPr lang="en-US" sz="3200" i="1" dirty="0" err="1"/>
              <a:t>désirer</a:t>
            </a:r>
            <a:r>
              <a:rPr lang="en-US" sz="3200" i="1" dirty="0"/>
              <a:t>, </a:t>
            </a:r>
            <a:r>
              <a:rPr lang="en-US" sz="3200" i="1" dirty="0" err="1"/>
              <a:t>suggérer</a:t>
            </a:r>
            <a:r>
              <a:rPr lang="en-US" sz="3200" i="1" dirty="0"/>
              <a:t>, proposer, </a:t>
            </a:r>
            <a:r>
              <a:rPr lang="en-US" sz="3200" i="1" dirty="0" err="1" smtClean="0"/>
              <a:t>conseiller</a:t>
            </a:r>
            <a:r>
              <a:rPr lang="en-US" sz="3200" i="1" dirty="0" smtClean="0"/>
              <a:t> + </a:t>
            </a:r>
            <a:r>
              <a:rPr lang="en-US" sz="3200" i="1" dirty="0" err="1" smtClean="0"/>
              <a:t>que</a:t>
            </a:r>
            <a:endParaRPr lang="en-US" sz="3200" i="1" dirty="0" smtClean="0"/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Il voudrait que tu restes avec </a:t>
            </a:r>
            <a:r>
              <a:rPr lang="fr-FR" sz="3200" i="1" dirty="0" smtClean="0"/>
              <a:t>toi.</a:t>
            </a:r>
            <a:endParaRPr lang="en-US" sz="3200" i="1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 smtClean="0"/>
              <a:t>-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Je suggère qu’il aille aussitôt que possible.</a:t>
            </a:r>
            <a:r>
              <a:rPr lang="en-US" sz="3200" i="1" dirty="0"/>
              <a:t> </a:t>
            </a:r>
            <a:endParaRPr lang="en-US" sz="3200" i="1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dirty="0"/>
              <a:t>-</a:t>
            </a:r>
            <a:endParaRPr lang="en-GB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442300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He would like you to stay with him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5001388"/>
            <a:ext cx="565250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suggest that he leaves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8883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3200" b="1" dirty="0" smtClean="0">
                <a:solidFill>
                  <a:schemeClr val="accent1"/>
                </a:solidFill>
              </a:rPr>
              <a:t>A doubt or fear</a:t>
            </a:r>
            <a:endParaRPr lang="en-GB" sz="3200" b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i="1" dirty="0" err="1" smtClean="0"/>
              <a:t>Douter</a:t>
            </a:r>
            <a:r>
              <a:rPr lang="en-US" sz="3200" i="1" dirty="0" smtClean="0"/>
              <a:t>, </a:t>
            </a:r>
            <a:r>
              <a:rPr lang="en-US" sz="3200" i="1" dirty="0" err="1"/>
              <a:t>avoir</a:t>
            </a:r>
            <a:r>
              <a:rPr lang="en-US" sz="3200" i="1" dirty="0"/>
              <a:t> </a:t>
            </a:r>
            <a:r>
              <a:rPr lang="en-US" sz="3200" i="1" dirty="0" err="1"/>
              <a:t>peur</a:t>
            </a:r>
            <a:r>
              <a:rPr lang="en-US" sz="3200" i="1" dirty="0"/>
              <a:t>, </a:t>
            </a:r>
            <a:r>
              <a:rPr lang="en-US" sz="3200" i="1" dirty="0" err="1" smtClean="0"/>
              <a:t>craindre</a:t>
            </a:r>
            <a:r>
              <a:rPr lang="en-US" sz="3200" i="1" dirty="0" smtClean="0"/>
              <a:t> + </a:t>
            </a:r>
            <a:r>
              <a:rPr lang="en-US" sz="3200" i="1" dirty="0" err="1" smtClean="0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Je doute qu’il ait </a:t>
            </a:r>
            <a:r>
              <a:rPr lang="fr-FR" sz="3200" i="1" dirty="0" smtClean="0"/>
              <a:t>raison.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-</a:t>
            </a:r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J’ai peur qu’elle soit trop </a:t>
            </a:r>
            <a:r>
              <a:rPr lang="fr-FR" sz="3200" i="1" dirty="0" smtClean="0"/>
              <a:t>timide.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 smtClean="0"/>
              <a:t>-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3725336"/>
            <a:ext cx="286341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doubt that he’s right.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226" y="5118070"/>
            <a:ext cx="454662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afraid that she might be too shy.</a:t>
            </a:r>
          </a:p>
        </p:txBody>
      </p:sp>
    </p:spTree>
    <p:extLst>
      <p:ext uri="{BB962C8B-B14F-4D97-AF65-F5344CB8AC3E}">
        <p14:creationId xmlns:p14="http://schemas.microsoft.com/office/powerpoint/2010/main" val="667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Emotions or opinions</a:t>
            </a:r>
          </a:p>
          <a:p>
            <a:pPr>
              <a:lnSpc>
                <a:spcPct val="100000"/>
              </a:lnSpc>
            </a:pPr>
            <a:r>
              <a:rPr lang="en-US" sz="3200" i="1" dirty="0"/>
              <a:t>Adorer, aimer, </a:t>
            </a:r>
            <a:r>
              <a:rPr lang="en-US" sz="3200" i="1" dirty="0" err="1"/>
              <a:t>préférer</a:t>
            </a:r>
            <a:r>
              <a:rPr lang="en-US" sz="3200" i="1" dirty="0"/>
              <a:t>, </a:t>
            </a:r>
            <a:r>
              <a:rPr lang="en-US" sz="3200" i="1" dirty="0" err="1"/>
              <a:t>détester</a:t>
            </a:r>
            <a:r>
              <a:rPr lang="en-US" sz="3200" i="1" dirty="0"/>
              <a:t> 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i="1" dirty="0"/>
          </a:p>
          <a:p>
            <a:pPr>
              <a:lnSpc>
                <a:spcPct val="100000"/>
              </a:lnSpc>
            </a:pPr>
            <a:r>
              <a:rPr lang="fr-FR" sz="3200" i="1" dirty="0"/>
              <a:t>Je préfère qu’il soit moins difficile.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i="1" dirty="0" smtClean="0"/>
              <a:t>-</a:t>
            </a:r>
          </a:p>
          <a:p>
            <a:pPr>
              <a:lnSpc>
                <a:spcPct val="100000"/>
              </a:lnSpc>
            </a:pP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i="1" dirty="0" err="1"/>
              <a:t>J’adore</a:t>
            </a:r>
            <a:r>
              <a:rPr lang="en-US" sz="3200" i="1" dirty="0"/>
              <a:t> </a:t>
            </a:r>
            <a:r>
              <a:rPr lang="en-US" sz="3200" i="1" dirty="0" err="1"/>
              <a:t>qu’elle</a:t>
            </a:r>
            <a:r>
              <a:rPr lang="en-US" sz="3200" i="1" dirty="0"/>
              <a:t> ne </a:t>
            </a:r>
            <a:r>
              <a:rPr lang="en-US" sz="3200" i="1" dirty="0" err="1"/>
              <a:t>soit</a:t>
            </a:r>
            <a:r>
              <a:rPr lang="en-US" sz="3200" i="1" dirty="0"/>
              <a:t> pas </a:t>
            </a:r>
            <a:r>
              <a:rPr lang="en-US" sz="3200" i="1" dirty="0" err="1"/>
              <a:t>orgeilleuse</a:t>
            </a:r>
            <a:r>
              <a:rPr lang="en-US" sz="3200" i="1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/>
              <a:t>-</a:t>
            </a:r>
            <a:endParaRPr lang="en-GB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4477508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I’d rather that he were less difficult.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5090630"/>
            <a:ext cx="343408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love that she’s not proud.</a:t>
            </a:r>
          </a:p>
        </p:txBody>
      </p:sp>
    </p:spTree>
    <p:extLst>
      <p:ext uri="{BB962C8B-B14F-4D97-AF65-F5344CB8AC3E}">
        <p14:creationId xmlns:p14="http://schemas.microsoft.com/office/powerpoint/2010/main" val="61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Regret or happiness</a:t>
            </a:r>
          </a:p>
          <a:p>
            <a:pPr>
              <a:lnSpc>
                <a:spcPct val="110000"/>
              </a:lnSpc>
            </a:pPr>
            <a:r>
              <a:rPr lang="en-US" sz="3400" i="1" dirty="0" err="1"/>
              <a:t>Regretter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</a:t>
            </a:r>
            <a:r>
              <a:rPr lang="en-US" sz="3400" i="1" dirty="0" err="1"/>
              <a:t>désolé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content</a:t>
            </a:r>
            <a:r>
              <a:rPr lang="en-GB" sz="3400" i="1" dirty="0"/>
              <a:t> </a:t>
            </a:r>
            <a:r>
              <a:rPr lang="en-US" sz="3400" i="1" dirty="0"/>
              <a:t>+ </a:t>
            </a:r>
            <a:r>
              <a:rPr lang="en-US" sz="3400" i="1" dirty="0" err="1"/>
              <a:t>que</a:t>
            </a:r>
            <a:endParaRPr lang="en-US" sz="3400" i="1" dirty="0"/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Ils regrettent qu’ils ne soient pas là pour la fête.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Moi, je suis contente qu’elle ait un petit </a:t>
            </a:r>
            <a:r>
              <a:rPr lang="fr-FR" sz="3400" i="1" dirty="0" smtClean="0"/>
              <a:t>ami.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 smtClean="0"/>
              <a:t>-</a:t>
            </a:r>
            <a:endParaRPr lang="en-GB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632756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They are sorry that they are not there for the party</a:t>
            </a:r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4911728"/>
            <a:ext cx="446949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happy that she has a boyfriend.</a:t>
            </a:r>
          </a:p>
        </p:txBody>
      </p:sp>
    </p:spTree>
    <p:extLst>
      <p:ext uri="{BB962C8B-B14F-4D97-AF65-F5344CB8AC3E}">
        <p14:creationId xmlns:p14="http://schemas.microsoft.com/office/powerpoint/2010/main" val="2422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Certain impersonal expressions</a:t>
            </a:r>
          </a:p>
          <a:p>
            <a:pPr>
              <a:lnSpc>
                <a:spcPct val="110000"/>
              </a:lnSpc>
            </a:pPr>
            <a:r>
              <a:rPr lang="en-GB" sz="3200" i="1" dirty="0"/>
              <a:t>Il </a:t>
            </a:r>
            <a:r>
              <a:rPr lang="en-GB" sz="3200" i="1" dirty="0" err="1"/>
              <a:t>faut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vaut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semble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est</a:t>
            </a:r>
            <a:r>
              <a:rPr lang="en-GB" sz="3200" i="1" dirty="0"/>
              <a:t> important </a:t>
            </a:r>
            <a:r>
              <a:rPr lang="en-US" sz="3200" i="1" dirty="0"/>
              <a:t>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faut que tu sois plus sage!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vaut mieux qu’on reste ensemble.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 smtClean="0"/>
              <a:t>-</a:t>
            </a:r>
            <a:endParaRPr lang="en-GB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36697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You must be better behaved.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5" y="4927597"/>
            <a:ext cx="483523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It would be better if we stuck together.</a:t>
            </a:r>
          </a:p>
        </p:txBody>
      </p:sp>
    </p:spTree>
    <p:extLst>
      <p:ext uri="{BB962C8B-B14F-4D97-AF65-F5344CB8AC3E}">
        <p14:creationId xmlns:p14="http://schemas.microsoft.com/office/powerpoint/2010/main" val="238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Sentence starter with </a:t>
            </a:r>
            <a:r>
              <a:rPr lang="en-GB" sz="3400" b="1" dirty="0" err="1">
                <a:solidFill>
                  <a:schemeClr val="accent1"/>
                </a:solidFill>
              </a:rPr>
              <a:t>que</a:t>
            </a:r>
            <a:endParaRPr lang="en-GB" sz="3400" b="1" dirty="0"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3400" i="1" dirty="0" err="1"/>
              <a:t>qui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quel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quoi</a:t>
            </a:r>
            <a:r>
              <a:rPr lang="es-ES_tradnl" sz="3400" i="1" dirty="0"/>
              <a:t> que, </a:t>
            </a:r>
            <a:r>
              <a:rPr lang="es-ES_tradnl" sz="3400" i="1" dirty="0" err="1"/>
              <a:t>où</a:t>
            </a:r>
            <a:r>
              <a:rPr lang="es-ES_tradnl" sz="3400" i="1" dirty="0"/>
              <a:t> que, que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Quoi que soit le prix, je viens!</a:t>
            </a:r>
            <a:endParaRPr lang="en-GB" sz="3400" i="1" dirty="0"/>
          </a:p>
          <a:p>
            <a:pPr>
              <a:lnSpc>
                <a:spcPct val="110000"/>
              </a:lnSpc>
            </a:pPr>
            <a:r>
              <a:rPr lang="en-GB" sz="3400" i="1" dirty="0" smtClean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Que je finisse ou pas, je suis heureux que je l’ai essayé</a:t>
            </a:r>
            <a:r>
              <a:rPr lang="en-GB" sz="3400" i="1" dirty="0"/>
              <a:t>.</a:t>
            </a:r>
          </a:p>
          <a:p>
            <a:pPr>
              <a:lnSpc>
                <a:spcPct val="110000"/>
              </a:lnSpc>
            </a:pPr>
            <a:r>
              <a:rPr lang="en-GB" sz="3400" i="1" dirty="0" smtClean="0"/>
              <a:t>-</a:t>
            </a:r>
            <a:endParaRPr lang="en-GB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318944"/>
            <a:ext cx="396935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Whatever the cost, I’m coming!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4876796"/>
            <a:ext cx="60676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Whether I finish it or not, I’m happy that I tried it.</a:t>
            </a:r>
          </a:p>
        </p:txBody>
      </p:sp>
    </p:spTree>
    <p:extLst>
      <p:ext uri="{BB962C8B-B14F-4D97-AF65-F5344CB8AC3E}">
        <p14:creationId xmlns:p14="http://schemas.microsoft.com/office/powerpoint/2010/main" val="284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1732"/>
            <a:ext cx="7190317" cy="396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If something is known for sure to be </a:t>
            </a:r>
            <a:r>
              <a:rPr lang="en-GB" sz="3200" dirty="0" smtClean="0"/>
              <a:t>reality </a:t>
            </a:r>
            <a:r>
              <a:rPr lang="en-GB" sz="3200" b="1" dirty="0"/>
              <a:t>= indicative</a:t>
            </a:r>
            <a:r>
              <a:rPr lang="en-GB" sz="3200" b="1" dirty="0" smtClean="0"/>
              <a:t>.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over 70</a:t>
            </a:r>
            <a:r>
              <a:rPr lang="en-GB" sz="3200" dirty="0" smtClean="0"/>
              <a:t>% </a:t>
            </a:r>
            <a:r>
              <a:rPr lang="en-GB" sz="3200" dirty="0"/>
              <a:t>= </a:t>
            </a:r>
            <a:r>
              <a:rPr lang="en-GB" sz="3200" b="1" dirty="0"/>
              <a:t>indicative</a:t>
            </a:r>
            <a:r>
              <a:rPr lang="en-GB" sz="3200" b="1" dirty="0" smtClean="0"/>
              <a:t>.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under 70% = </a:t>
            </a:r>
            <a:r>
              <a:rPr lang="en-GB" sz="3200" b="1" dirty="0"/>
              <a:t>subjunctive.</a:t>
            </a:r>
            <a:endParaRPr lang="en-GB" sz="3200" dirty="0"/>
          </a:p>
          <a:p>
            <a:r>
              <a:rPr lang="en-GB" sz="3200" dirty="0" smtClean="0"/>
              <a:t> </a:t>
            </a:r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 smtClean="0"/>
              <a:t>Je </a:t>
            </a:r>
            <a:r>
              <a:rPr lang="fr-FR" sz="3200" i="1" dirty="0"/>
              <a:t>suis certain qu’il a le talent </a:t>
            </a:r>
            <a:r>
              <a:rPr lang="fr-FR" sz="3200" i="1" dirty="0" smtClean="0"/>
              <a:t>nécessaire pour réussir</a:t>
            </a:r>
            <a:r>
              <a:rPr lang="en-GB" sz="3200" dirty="0" smtClean="0"/>
              <a:t>. </a:t>
            </a:r>
          </a:p>
          <a:p>
            <a:endParaRPr lang="en-GB" sz="3200" dirty="0"/>
          </a:p>
          <a:p>
            <a:r>
              <a:rPr lang="en-GB" sz="3200" dirty="0" smtClean="0"/>
              <a:t>_____ chance </a:t>
            </a:r>
            <a:r>
              <a:rPr lang="en-GB" sz="3200" dirty="0"/>
              <a:t>of becoming a </a:t>
            </a:r>
            <a:r>
              <a:rPr lang="en-GB" sz="3200" dirty="0" smtClean="0"/>
              <a:t>reality = </a:t>
            </a:r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22349" y="317235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100%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33781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indicative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613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/>
              <a:t>Il est probable qu’il a le talent </a:t>
            </a:r>
            <a:r>
              <a:rPr lang="fr-FR" sz="3200" i="1" dirty="0" smtClean="0"/>
              <a:t>nécessaire pour réussir</a:t>
            </a:r>
            <a:r>
              <a:rPr lang="en-GB" sz="3200" dirty="0" smtClean="0"/>
              <a:t>.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_____ chance of </a:t>
            </a:r>
            <a:r>
              <a:rPr lang="en-GB" sz="3200" dirty="0" smtClean="0"/>
              <a:t>becoming a reality =</a:t>
            </a:r>
            <a:endParaRPr lang="en-GB" sz="3200" dirty="0"/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5229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75%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8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indicative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182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1"/>
            <a:ext cx="719037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 smtClean="0"/>
          </a:p>
          <a:p>
            <a:r>
              <a:rPr lang="fr-FR" sz="3200" i="1" dirty="0"/>
              <a:t>Il est possible qu’il ait le talent </a:t>
            </a:r>
            <a:r>
              <a:rPr lang="fr-FR" sz="3200" i="1" dirty="0" smtClean="0"/>
              <a:t>nécessaire</a:t>
            </a:r>
            <a:r>
              <a:rPr lang="en-GB" sz="3200" dirty="0" smtClean="0"/>
              <a:t> </a:t>
            </a:r>
            <a:r>
              <a:rPr lang="en-GB" sz="3200" i="1" dirty="0" smtClean="0"/>
              <a:t>pour </a:t>
            </a:r>
            <a:r>
              <a:rPr lang="en-GB" sz="3200" i="1" dirty="0" err="1" smtClean="0"/>
              <a:t>réussir</a:t>
            </a:r>
            <a:r>
              <a:rPr lang="en-GB" sz="3200" i="1" dirty="0" smtClean="0"/>
              <a:t>.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____   chance </a:t>
            </a:r>
            <a:r>
              <a:rPr lang="en-GB" sz="3200" dirty="0"/>
              <a:t>of becoming a reality =</a:t>
            </a:r>
          </a:p>
          <a:p>
            <a:endParaRPr lang="en-GB" sz="3200" dirty="0"/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61185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50%</a:t>
            </a:r>
            <a:endParaRPr lang="en-GB" sz="3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 smtClean="0"/>
              <a:t>subjunctive</a:t>
            </a:r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156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 to form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chemeClr val="accent1"/>
                </a:solidFill>
              </a:rPr>
              <a:t>Regular verbs:</a:t>
            </a:r>
          </a:p>
          <a:p>
            <a:endParaRPr lang="en-GB" sz="3200" dirty="0" smtClean="0"/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take </a:t>
            </a:r>
            <a:r>
              <a:rPr lang="en-GB" sz="3200" dirty="0"/>
              <a:t>the </a:t>
            </a:r>
            <a:r>
              <a:rPr lang="en-GB" sz="3200" i="1" dirty="0" err="1"/>
              <a:t>ils</a:t>
            </a:r>
            <a:r>
              <a:rPr lang="en-GB" sz="3200" dirty="0"/>
              <a:t> form of the present tense of the </a:t>
            </a:r>
            <a:r>
              <a:rPr lang="en-GB" sz="3200" dirty="0" smtClean="0"/>
              <a:t>verb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drop </a:t>
            </a:r>
            <a:r>
              <a:rPr lang="en-GB" sz="3200" dirty="0"/>
              <a:t>the -</a:t>
            </a:r>
            <a:r>
              <a:rPr lang="en-GB" sz="3200" i="1" dirty="0" err="1"/>
              <a:t>ent</a:t>
            </a:r>
            <a:r>
              <a:rPr lang="en-GB" sz="3200" dirty="0"/>
              <a:t> ending to form the </a:t>
            </a:r>
            <a:r>
              <a:rPr lang="en-GB" sz="3200" dirty="0" smtClean="0"/>
              <a:t>stem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 smtClean="0"/>
              <a:t>add </a:t>
            </a:r>
            <a:r>
              <a:rPr lang="en-GB" sz="3200" dirty="0"/>
              <a:t>the subjunctive endings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i="1" dirty="0" smtClean="0"/>
              <a:t>-</a:t>
            </a:r>
            <a:r>
              <a:rPr lang="en-GB" sz="3200" i="1" dirty="0"/>
              <a:t>e, -</a:t>
            </a:r>
            <a:r>
              <a:rPr lang="en-GB" sz="3200" i="1" dirty="0" err="1"/>
              <a:t>es</a:t>
            </a:r>
            <a:r>
              <a:rPr lang="en-GB" sz="3200" i="1" dirty="0"/>
              <a:t>, -e</a:t>
            </a:r>
            <a:r>
              <a:rPr lang="en-GB" sz="3200" i="1" dirty="0" smtClean="0"/>
              <a:t>, </a:t>
            </a:r>
            <a:r>
              <a:rPr lang="en-GB" sz="3200" i="1" dirty="0" smtClean="0"/>
              <a:t>-ions</a:t>
            </a:r>
            <a:r>
              <a:rPr lang="en-GB" sz="3200" i="1" dirty="0"/>
              <a:t>, -</a:t>
            </a:r>
            <a:r>
              <a:rPr lang="en-GB" sz="3200" i="1" dirty="0" err="1"/>
              <a:t>iez</a:t>
            </a:r>
            <a:r>
              <a:rPr lang="en-GB" sz="3200" i="1" dirty="0"/>
              <a:t>, -</a:t>
            </a:r>
            <a:r>
              <a:rPr lang="en-GB" sz="3200" i="1" dirty="0" err="1" smtClean="0"/>
              <a:t>ent</a:t>
            </a:r>
            <a:endParaRPr lang="en-GB" sz="3200" i="1" dirty="0"/>
          </a:p>
          <a:p>
            <a:endParaRPr lang="en-GB" sz="3200" dirty="0"/>
          </a:p>
          <a:p>
            <a:r>
              <a:rPr lang="fr-FR" sz="2700" dirty="0" err="1"/>
              <a:t>e.g</a:t>
            </a:r>
            <a:r>
              <a:rPr lang="fr-FR" sz="2700" dirty="0"/>
              <a:t>. </a:t>
            </a:r>
            <a:r>
              <a:rPr lang="fr-FR" sz="2700" i="1" dirty="0"/>
              <a:t>Ils deviennent </a:t>
            </a:r>
            <a:r>
              <a:rPr lang="fr-FR" sz="2700" dirty="0"/>
              <a:t> &gt;  </a:t>
            </a:r>
            <a:r>
              <a:rPr lang="fr-FR" sz="2700" i="1" dirty="0" err="1"/>
              <a:t>devienn</a:t>
            </a:r>
            <a:r>
              <a:rPr lang="fr-FR" sz="2700" i="1" dirty="0"/>
              <a:t>-</a:t>
            </a:r>
            <a:r>
              <a:rPr lang="fr-FR" sz="2700" dirty="0"/>
              <a:t>  &gt; </a:t>
            </a:r>
            <a:r>
              <a:rPr lang="fr-FR" sz="2700" i="1" dirty="0"/>
              <a:t> je</a:t>
            </a:r>
            <a:r>
              <a:rPr lang="fr-FR" sz="2700" dirty="0"/>
              <a:t> </a:t>
            </a:r>
            <a:r>
              <a:rPr lang="fr-FR" sz="2700" i="1" dirty="0"/>
              <a:t>devienne.</a:t>
            </a:r>
            <a:endParaRPr lang="en-GB" sz="27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chemeClr val="accent1"/>
                </a:solidFill>
              </a:rPr>
              <a:t>Irregular verbs</a:t>
            </a:r>
          </a:p>
          <a:p>
            <a:endParaRPr lang="en-GB" sz="3200" dirty="0"/>
          </a:p>
          <a:p>
            <a:r>
              <a:rPr lang="en-GB" sz="3200" dirty="0" smtClean="0"/>
              <a:t>Use a verb table or </a:t>
            </a:r>
            <a:r>
              <a:rPr lang="en-GB" sz="3200" dirty="0" smtClean="0">
                <a:hlinkClick r:id="rId3"/>
              </a:rPr>
              <a:t>website</a:t>
            </a:r>
            <a:r>
              <a:rPr lang="en-GB" sz="3200" dirty="0" smtClean="0"/>
              <a:t> to look up the subjunctive forms for the following verbs:</a:t>
            </a:r>
          </a:p>
          <a:p>
            <a:endParaRPr lang="en-GB" sz="3200" dirty="0"/>
          </a:p>
          <a:p>
            <a:r>
              <a:rPr lang="en-GB" sz="3200" i="1" dirty="0" err="1" smtClean="0"/>
              <a:t>Être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avoir</a:t>
            </a:r>
            <a:r>
              <a:rPr lang="en-GB" sz="3200" i="1" dirty="0" smtClean="0"/>
              <a:t>, faire, </a:t>
            </a:r>
            <a:r>
              <a:rPr lang="en-GB" sz="3200" i="1" dirty="0" err="1" smtClean="0"/>
              <a:t>aller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pouvoir</a:t>
            </a:r>
            <a:r>
              <a:rPr lang="en-GB" sz="3200" i="1" dirty="0" smtClean="0"/>
              <a:t>, savoir, </a:t>
            </a:r>
            <a:r>
              <a:rPr lang="en-GB" sz="3200" i="1" dirty="0" err="1" smtClean="0"/>
              <a:t>vouloir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valoir</a:t>
            </a:r>
            <a:r>
              <a:rPr lang="en-GB" sz="3200" i="1" dirty="0" smtClean="0"/>
              <a:t>, </a:t>
            </a:r>
            <a:r>
              <a:rPr lang="en-GB" sz="3200" i="1" dirty="0" err="1" smtClean="0"/>
              <a:t>falloir</a:t>
            </a:r>
            <a:endParaRPr lang="en-GB" sz="3200" i="1" dirty="0"/>
          </a:p>
          <a:p>
            <a:endParaRPr lang="en-GB" sz="3200" i="1" dirty="0" smtClean="0"/>
          </a:p>
          <a:p>
            <a:r>
              <a:rPr lang="en-GB" sz="3200" dirty="0" smtClean="0"/>
              <a:t>Do you notice any patterns?</a:t>
            </a:r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 to form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112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The verb that requires conjugation usually appears in a subordinate clause (the second part of a sentence) and is very often preceded by </a:t>
            </a:r>
            <a:r>
              <a:rPr lang="en-GB" sz="3200" i="1" dirty="0" err="1"/>
              <a:t>que.</a:t>
            </a:r>
            <a:r>
              <a:rPr lang="en-GB" sz="3200" dirty="0"/>
              <a:t>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It is used in a broad range of situations, and widely used in spoken and written French.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</a:pPr>
            <a:r>
              <a:rPr lang="en-GB" sz="4700" b="1" dirty="0">
                <a:solidFill>
                  <a:schemeClr val="accent1"/>
                </a:solidFill>
              </a:rPr>
              <a:t>After certain </a:t>
            </a:r>
            <a:r>
              <a:rPr lang="en-GB" sz="4700" b="1" dirty="0" smtClean="0">
                <a:solidFill>
                  <a:schemeClr val="accent1"/>
                </a:solidFill>
              </a:rPr>
              <a:t>conjunctions with </a:t>
            </a:r>
            <a:r>
              <a:rPr lang="en-GB" sz="4700" b="1" i="1" dirty="0" smtClean="0">
                <a:solidFill>
                  <a:schemeClr val="accent1"/>
                </a:solidFill>
              </a:rPr>
              <a:t>que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Conceding something: </a:t>
            </a:r>
            <a:r>
              <a:rPr lang="en-GB" sz="4000" i="1" dirty="0" err="1" smtClean="0"/>
              <a:t>bien</a:t>
            </a:r>
            <a:r>
              <a:rPr lang="en-GB" sz="4000" i="1" dirty="0" smtClean="0"/>
              <a:t> que / </a:t>
            </a:r>
            <a:r>
              <a:rPr lang="en-GB" sz="4000" i="1" dirty="0" err="1" smtClean="0"/>
              <a:t>quoique</a:t>
            </a:r>
            <a:r>
              <a:rPr lang="en-GB" sz="4000" i="1" dirty="0" smtClean="0"/>
              <a:t> </a:t>
            </a:r>
            <a:r>
              <a:rPr lang="en-GB" sz="4000" dirty="0"/>
              <a:t>(</a:t>
            </a:r>
            <a:r>
              <a:rPr lang="en-GB" sz="4000" dirty="0" smtClean="0"/>
              <a:t>although)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Indicating </a:t>
            </a:r>
            <a:r>
              <a:rPr lang="en-GB" sz="4000" dirty="0"/>
              <a:t>an </a:t>
            </a:r>
            <a:r>
              <a:rPr lang="en-GB" sz="4000" dirty="0" smtClean="0"/>
              <a:t>aim: </a:t>
            </a:r>
            <a:r>
              <a:rPr lang="en-GB" sz="4000" i="1" dirty="0" err="1" smtClean="0"/>
              <a:t>afin</a:t>
            </a:r>
            <a:r>
              <a:rPr lang="en-GB" sz="4000" i="1" dirty="0" smtClean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(so that), </a:t>
            </a:r>
            <a:r>
              <a:rPr lang="en-GB" sz="4000" i="1" dirty="0"/>
              <a:t>pour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(in order that)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Time phrases: </a:t>
            </a:r>
            <a:r>
              <a:rPr lang="en-GB" sz="4000" i="1" dirty="0" err="1" smtClean="0"/>
              <a:t>avant</a:t>
            </a:r>
            <a:r>
              <a:rPr lang="en-GB" sz="4000" i="1" dirty="0" smtClean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(before), </a:t>
            </a:r>
            <a:r>
              <a:rPr lang="en-GB" sz="4000" i="1" dirty="0" err="1"/>
              <a:t>jusqu’à</a:t>
            </a:r>
            <a:r>
              <a:rPr lang="en-GB" sz="4000" i="1" dirty="0"/>
              <a:t> </a:t>
            </a:r>
            <a:r>
              <a:rPr lang="en-GB" sz="4000" i="1" dirty="0" err="1"/>
              <a:t>ce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dirty="0"/>
              <a:t> (until)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 smtClean="0"/>
              <a:t>Conditions: </a:t>
            </a:r>
            <a:r>
              <a:rPr lang="en-GB" sz="4000" i="1" dirty="0" smtClean="0"/>
              <a:t>à </a:t>
            </a:r>
            <a:r>
              <a:rPr lang="en-GB" sz="4000" i="1" dirty="0" err="1"/>
              <a:t>moins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(unless), </a:t>
            </a:r>
            <a:r>
              <a:rPr lang="en-GB" sz="4000" i="1" dirty="0" err="1"/>
              <a:t>pourvu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(provided that), (à condition </a:t>
            </a:r>
            <a:r>
              <a:rPr lang="en-GB" sz="4000" i="1" dirty="0" err="1"/>
              <a:t>que</a:t>
            </a:r>
            <a:r>
              <a:rPr lang="en-GB" sz="4000" i="1" dirty="0"/>
              <a:t> (on condition that)</a:t>
            </a:r>
            <a:endParaRPr lang="en-GB" sz="40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450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421</TotalTime>
  <Words>709</Words>
  <Application>Microsoft Office PowerPoint</Application>
  <PresentationFormat>On-screen Show (4:3)</PresentationFormat>
  <Paragraphs>143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AQA</cp:lastModifiedBy>
  <cp:revision>72</cp:revision>
  <cp:lastPrinted>2017-09-15T11:21:30Z</cp:lastPrinted>
  <dcterms:created xsi:type="dcterms:W3CDTF">2015-03-06T11:41:38Z</dcterms:created>
  <dcterms:modified xsi:type="dcterms:W3CDTF">2017-09-15T11:34:27Z</dcterms:modified>
</cp:coreProperties>
</file>