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7744" autoAdjust="0"/>
  </p:normalViewPr>
  <p:slideViewPr>
    <p:cSldViewPr snapToGrid="0">
      <p:cViewPr varScale="1">
        <p:scale>
          <a:sx n="68" d="100"/>
          <a:sy n="68" d="100"/>
        </p:scale>
        <p:origin x="-1248"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40419-B0D4-4696-82CC-C455B610DB4D}" type="datetimeFigureOut">
              <a:rPr lang="en-GB" smtClean="0"/>
              <a:t>19/10/2016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98DA4-B5CC-4515-9954-19711E980F50}" type="slidenum">
              <a:rPr lang="en-GB" smtClean="0"/>
              <a:t>‹#›</a:t>
            </a:fld>
            <a:endParaRPr lang="en-GB"/>
          </a:p>
        </p:txBody>
      </p:sp>
    </p:spTree>
    <p:extLst>
      <p:ext uri="{BB962C8B-B14F-4D97-AF65-F5344CB8AC3E}">
        <p14:creationId xmlns:p14="http://schemas.microsoft.com/office/powerpoint/2010/main" val="82773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lic.kr/p/6u8RF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photo-39076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lic.kr/p/6u8RF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39048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ile:Jawaharlal_Nehru_Trust_Port.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lic.kr/p/2M1cW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Mumbai_Skyline_at_Night.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lic.kr/p/5CdpC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lic.kr/p/94ZSY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Dharavi_Slum_in_Mumbai.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99522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photo-28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Kindly shared</a:t>
            </a:r>
            <a:r>
              <a:rPr lang="en-GB" sz="1100" baseline="0" dirty="0" smtClean="0">
                <a:latin typeface="Arial" panose="020B0604020202020204" pitchFamily="34" charset="0"/>
                <a:cs typeface="Arial" panose="020B0604020202020204" pitchFamily="34" charset="0"/>
              </a:rPr>
              <a:t> by Deepak Gupta, available at: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flic.kr/p/6u8RFS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1B98DA4-B5CC-4515-9954-19711E980F50}" type="slidenum">
              <a:rPr lang="en-GB" smtClean="0"/>
              <a:t>1</a:t>
            </a:fld>
            <a:endParaRPr lang="en-GB"/>
          </a:p>
        </p:txBody>
      </p:sp>
    </p:spTree>
    <p:extLst>
      <p:ext uri="{BB962C8B-B14F-4D97-AF65-F5344CB8AC3E}">
        <p14:creationId xmlns:p14="http://schemas.microsoft.com/office/powerpoint/2010/main" val="393749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Free for commercial use, no attribution required.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pixabay.com/photo-390769</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1B98DA4-B5CC-4515-9954-19711E980F50}" type="slidenum">
              <a:rPr lang="en-GB" smtClean="0"/>
              <a:t>10</a:t>
            </a:fld>
            <a:endParaRPr lang="en-GB"/>
          </a:p>
        </p:txBody>
      </p:sp>
    </p:spTree>
    <p:extLst>
      <p:ext uri="{BB962C8B-B14F-4D97-AF65-F5344CB8AC3E}">
        <p14:creationId xmlns:p14="http://schemas.microsoft.com/office/powerpoint/2010/main" val="382180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Kindly shared</a:t>
            </a:r>
            <a:r>
              <a:rPr lang="en-GB" sz="1100" baseline="0" dirty="0" smtClean="0">
                <a:latin typeface="Arial" panose="020B0604020202020204" pitchFamily="34" charset="0"/>
                <a:cs typeface="Arial" panose="020B0604020202020204" pitchFamily="34" charset="0"/>
              </a:rPr>
              <a:t> by Deepak Gupta, available at: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flic.kr/p/6u8RFS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1B98DA4-B5CC-4515-9954-19711E980F50}" type="slidenum">
              <a:rPr lang="en-GB" smtClean="0"/>
              <a:t>11</a:t>
            </a:fld>
            <a:endParaRPr lang="en-GB"/>
          </a:p>
        </p:txBody>
      </p:sp>
    </p:spTree>
    <p:extLst>
      <p:ext uri="{BB962C8B-B14F-4D97-AF65-F5344CB8AC3E}">
        <p14:creationId xmlns:p14="http://schemas.microsoft.com/office/powerpoint/2010/main" val="426299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Free for commercial use, no attribution required.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pixabay.com/photo-390483/</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1B98DA4-B5CC-4515-9954-19711E980F50}" type="slidenum">
              <a:rPr lang="en-GB" smtClean="0"/>
              <a:t>12</a:t>
            </a:fld>
            <a:endParaRPr lang="en-GB"/>
          </a:p>
        </p:txBody>
      </p:sp>
    </p:spTree>
    <p:extLst>
      <p:ext uri="{BB962C8B-B14F-4D97-AF65-F5344CB8AC3E}">
        <p14:creationId xmlns:p14="http://schemas.microsoft.com/office/powerpoint/2010/main" val="310186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Image used courtesy of </a:t>
            </a:r>
            <a:r>
              <a:rPr lang="en-GB" sz="1100" dirty="0" err="1" smtClean="0">
                <a:latin typeface="Arial" panose="020B0604020202020204" pitchFamily="34" charset="0"/>
                <a:cs typeface="Arial" panose="020B0604020202020204" pitchFamily="34" charset="0"/>
              </a:rPr>
              <a:t>Jaxer</a:t>
            </a:r>
            <a:r>
              <a:rPr lang="en-GB" sz="1100" dirty="0" smtClean="0">
                <a:latin typeface="Arial" panose="020B0604020202020204" pitchFamily="34" charset="0"/>
                <a:cs typeface="Arial" panose="020B0604020202020204" pitchFamily="34" charset="0"/>
              </a:rPr>
              <a:t> at English</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Wikipedia under the Creative</a:t>
            </a:r>
            <a:r>
              <a:rPr lang="en-GB" sz="1100" baseline="0" dirty="0" smtClean="0">
                <a:latin typeface="Arial" panose="020B0604020202020204" pitchFamily="34" charset="0"/>
                <a:cs typeface="Arial" panose="020B0604020202020204" pitchFamily="34" charset="0"/>
              </a:rPr>
              <a:t> Commons Attribution 3.0 Unported license, 2008.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en.wikipedia.org/wiki/</a:t>
            </a:r>
            <a:r>
              <a:rPr lang="en-GB" sz="1100" u="sng" kern="1200" dirty="0" err="1" smtClean="0">
                <a:solidFill>
                  <a:schemeClr val="tx1"/>
                </a:solidFill>
                <a:effectLst/>
                <a:latin typeface="Arial" panose="020B0604020202020204" pitchFamily="34" charset="0"/>
                <a:ea typeface="+mn-ea"/>
                <a:cs typeface="Arial" panose="020B0604020202020204" pitchFamily="34" charset="0"/>
                <a:hlinkClick r:id="rId3"/>
              </a:rPr>
              <a:t>File:Jawaharlal_Nehru_Trust_Port.jpg</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1B98DA4-B5CC-4515-9954-19711E980F50}" type="slidenum">
              <a:rPr lang="en-GB" smtClean="0"/>
              <a:t>2</a:t>
            </a:fld>
            <a:endParaRPr lang="en-GB"/>
          </a:p>
        </p:txBody>
      </p:sp>
    </p:spTree>
    <p:extLst>
      <p:ext uri="{BB962C8B-B14F-4D97-AF65-F5344CB8AC3E}">
        <p14:creationId xmlns:p14="http://schemas.microsoft.com/office/powerpoint/2010/main" val="314484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Kindly shared</a:t>
            </a:r>
            <a:r>
              <a:rPr lang="en-GB" sz="1100" baseline="0" dirty="0" smtClean="0">
                <a:latin typeface="Arial" panose="020B0604020202020204" pitchFamily="34" charset="0"/>
                <a:cs typeface="Arial" panose="020B0604020202020204" pitchFamily="34" charset="0"/>
              </a:rPr>
              <a:t> by </a:t>
            </a:r>
            <a:r>
              <a:rPr lang="en-GB" sz="1100" b="0" i="0" kern="1200" dirty="0" err="1" smtClean="0">
                <a:solidFill>
                  <a:schemeClr val="tx1"/>
                </a:solidFill>
                <a:effectLst/>
                <a:latin typeface="Arial" panose="020B0604020202020204" pitchFamily="34" charset="0"/>
                <a:ea typeface="+mn-ea"/>
                <a:cs typeface="Arial" panose="020B0604020202020204" pitchFamily="34" charset="0"/>
              </a:rPr>
              <a:t>Appaiah</a:t>
            </a:r>
            <a:r>
              <a:rPr lang="en-GB" sz="1100" b="0" i="0" kern="1200" dirty="0" smtClean="0">
                <a:solidFill>
                  <a:schemeClr val="tx1"/>
                </a:solidFill>
                <a:effectLst/>
                <a:latin typeface="Arial" panose="020B0604020202020204" pitchFamily="34" charset="0"/>
                <a:ea typeface="+mn-ea"/>
                <a:cs typeface="Arial" panose="020B0604020202020204" pitchFamily="34" charset="0"/>
              </a:rPr>
              <a:t>, available at:</a:t>
            </a:r>
            <a:r>
              <a:rPr lang="en-GB" sz="1100" b="0" i="0" u="none"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flic.kr/p/2M1cWX</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1B98DA4-B5CC-4515-9954-19711E980F50}" type="slidenum">
              <a:rPr lang="en-GB" smtClean="0"/>
              <a:t>3</a:t>
            </a:fld>
            <a:endParaRPr lang="en-GB"/>
          </a:p>
        </p:txBody>
      </p:sp>
    </p:spTree>
    <p:extLst>
      <p:ext uri="{BB962C8B-B14F-4D97-AF65-F5344CB8AC3E}">
        <p14:creationId xmlns:p14="http://schemas.microsoft.com/office/powerpoint/2010/main" val="272279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Arial" panose="020B0604020202020204" pitchFamily="34" charset="0"/>
                <a:cs typeface="Arial" panose="020B0604020202020204" pitchFamily="34" charset="0"/>
              </a:rPr>
              <a:t>Image used courtesy of </a:t>
            </a:r>
            <a:r>
              <a:rPr lang="en-GB" sz="1100" dirty="0" err="1" smtClean="0">
                <a:latin typeface="Arial" panose="020B0604020202020204" pitchFamily="34" charset="0"/>
                <a:cs typeface="Arial" panose="020B0604020202020204" pitchFamily="34" charset="0"/>
              </a:rPr>
              <a:t>Cidity</a:t>
            </a:r>
            <a:r>
              <a:rPr lang="en-GB" sz="1100" baseline="0" dirty="0" smtClean="0">
                <a:latin typeface="Arial" panose="020B0604020202020204" pitchFamily="34" charset="0"/>
                <a:cs typeface="Arial" panose="020B0604020202020204" pitchFamily="34" charset="0"/>
              </a:rPr>
              <a:t> Hat,</a:t>
            </a:r>
            <a:r>
              <a:rPr lang="en-GB" sz="1100" dirty="0" smtClean="0">
                <a:latin typeface="Arial" panose="020B0604020202020204" pitchFamily="34" charset="0"/>
                <a:cs typeface="Arial" panose="020B0604020202020204" pitchFamily="34" charset="0"/>
              </a:rPr>
              <a:t> at English Wikipedia under the Creative</a:t>
            </a:r>
            <a:r>
              <a:rPr lang="en-GB" sz="1100" baseline="0" dirty="0" smtClean="0">
                <a:latin typeface="Arial" panose="020B0604020202020204" pitchFamily="34" charset="0"/>
                <a:cs typeface="Arial" panose="020B0604020202020204" pitchFamily="34" charset="0"/>
              </a:rPr>
              <a:t> Commons Attribution 3.0 Unported license, 2011. Available at: </a:t>
            </a:r>
            <a:r>
              <a:rPr lang="en-US" sz="1100" u="sng" kern="1200" dirty="0" smtClean="0">
                <a:solidFill>
                  <a:schemeClr val="tx1"/>
                </a:solidFill>
                <a:effectLst/>
                <a:latin typeface="Arial" panose="020B0604020202020204" pitchFamily="34" charset="0"/>
                <a:ea typeface="+mn-ea"/>
                <a:cs typeface="Arial" panose="020B0604020202020204" pitchFamily="34" charset="0"/>
                <a:hlinkClick r:id="rId3"/>
              </a:rPr>
              <a:t>commons.wikimedia.org/wiki/</a:t>
            </a:r>
            <a:r>
              <a:rPr lang="en-US" sz="1100" u="sng" kern="1200" dirty="0" err="1" smtClean="0">
                <a:solidFill>
                  <a:schemeClr val="tx1"/>
                </a:solidFill>
                <a:effectLst/>
                <a:latin typeface="Arial" panose="020B0604020202020204" pitchFamily="34" charset="0"/>
                <a:ea typeface="+mn-ea"/>
                <a:cs typeface="Arial" panose="020B0604020202020204" pitchFamily="34" charset="0"/>
                <a:hlinkClick r:id="rId3"/>
              </a:rPr>
              <a:t>File:Mumbai_Skyline_at_Night.jpg</a:t>
            </a:r>
            <a:r>
              <a:rPr lang="en-GB" sz="1100" baseline="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1B98DA4-B5CC-4515-9954-19711E980F50}" type="slidenum">
              <a:rPr lang="en-GB" smtClean="0"/>
              <a:t>4</a:t>
            </a:fld>
            <a:endParaRPr lang="en-GB"/>
          </a:p>
        </p:txBody>
      </p:sp>
    </p:spTree>
    <p:extLst>
      <p:ext uri="{BB962C8B-B14F-4D97-AF65-F5344CB8AC3E}">
        <p14:creationId xmlns:p14="http://schemas.microsoft.com/office/powerpoint/2010/main" val="47637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Arial" panose="020B0604020202020204" pitchFamily="34" charset="0"/>
                <a:cs typeface="Arial" panose="020B0604020202020204" pitchFamily="34" charset="0"/>
              </a:rPr>
              <a:t>Kindly</a:t>
            </a:r>
            <a:r>
              <a:rPr lang="en-GB" sz="1100" baseline="0" dirty="0" smtClean="0">
                <a:latin typeface="Arial" panose="020B0604020202020204" pitchFamily="34" charset="0"/>
                <a:cs typeface="Arial" panose="020B0604020202020204" pitchFamily="34" charset="0"/>
              </a:rPr>
              <a:t> shared by Stefan, 2008, available at: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flic.kr/p/5CdpCF</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1B98DA4-B5CC-4515-9954-19711E980F50}" type="slidenum">
              <a:rPr lang="en-GB" smtClean="0"/>
              <a:t>5</a:t>
            </a:fld>
            <a:endParaRPr lang="en-GB"/>
          </a:p>
        </p:txBody>
      </p:sp>
    </p:spTree>
    <p:extLst>
      <p:ext uri="{BB962C8B-B14F-4D97-AF65-F5344CB8AC3E}">
        <p14:creationId xmlns:p14="http://schemas.microsoft.com/office/powerpoint/2010/main" val="377438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Kindly shared by Satish Krishnamurthy.</a:t>
            </a:r>
            <a:r>
              <a:rPr lang="en-GB" sz="1100" baseline="0" dirty="0" smtClean="0">
                <a:latin typeface="Arial" panose="020B0604020202020204" pitchFamily="34" charset="0"/>
                <a:cs typeface="Arial" panose="020B0604020202020204" pitchFamily="34" charset="0"/>
              </a:rPr>
              <a:t> Available at: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flic.kr/p/94ZSYm</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dirty="0" smtClean="0"/>
              <a:t/>
            </a:r>
            <a:br>
              <a:rPr lang="en-GB" sz="1100" dirty="0" smtClean="0"/>
            </a:b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1B98DA4-B5CC-4515-9954-19711E980F50}" type="slidenum">
              <a:rPr lang="en-GB" smtClean="0"/>
              <a:t>6</a:t>
            </a:fld>
            <a:endParaRPr lang="en-GB"/>
          </a:p>
        </p:txBody>
      </p:sp>
    </p:spTree>
    <p:extLst>
      <p:ext uri="{BB962C8B-B14F-4D97-AF65-F5344CB8AC3E}">
        <p14:creationId xmlns:p14="http://schemas.microsoft.com/office/powerpoint/2010/main" val="21158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Image used courtesy of </a:t>
            </a:r>
            <a:r>
              <a:rPr lang="en-GB" sz="1100" dirty="0" err="1" smtClean="0">
                <a:latin typeface="Arial" panose="020B0604020202020204" pitchFamily="34" charset="0"/>
                <a:cs typeface="Arial" panose="020B0604020202020204" pitchFamily="34" charset="0"/>
              </a:rPr>
              <a:t>Kounosu</a:t>
            </a:r>
            <a:r>
              <a:rPr lang="en-GB" sz="1100" dirty="0" smtClean="0">
                <a:latin typeface="Arial" panose="020B0604020202020204" pitchFamily="34" charset="0"/>
                <a:cs typeface="Arial" panose="020B0604020202020204" pitchFamily="34" charset="0"/>
              </a:rPr>
              <a:t>,</a:t>
            </a:r>
            <a:r>
              <a:rPr lang="en-GB" sz="1100" baseline="0" dirty="0" smtClean="0">
                <a:latin typeface="Arial" panose="020B0604020202020204" pitchFamily="34" charset="0"/>
                <a:cs typeface="Arial" panose="020B0604020202020204" pitchFamily="34" charset="0"/>
              </a:rPr>
              <a:t> under the</a:t>
            </a:r>
            <a:r>
              <a:rPr lang="en-GB" sz="1100" dirty="0" smtClean="0">
                <a:latin typeface="Arial" panose="020B0604020202020204" pitchFamily="34" charset="0"/>
                <a:cs typeface="Arial" panose="020B0604020202020204" pitchFamily="34" charset="0"/>
              </a:rPr>
              <a:t> Creative Commons Attribution-Share Alike 3.0 Unported</a:t>
            </a:r>
            <a:r>
              <a:rPr lang="en-GB" sz="1100" baseline="0" dirty="0" smtClean="0">
                <a:latin typeface="Arial" panose="020B0604020202020204" pitchFamily="34" charset="0"/>
                <a:cs typeface="Arial" panose="020B0604020202020204" pitchFamily="34" charset="0"/>
              </a:rPr>
              <a:t>, license, 2008. </a:t>
            </a:r>
            <a:r>
              <a:rPr lang="en-GB" sz="1200" u="sng" kern="1200" dirty="0" smtClean="0">
                <a:solidFill>
                  <a:schemeClr val="tx1"/>
                </a:solidFill>
                <a:effectLst/>
                <a:latin typeface="+mn-lt"/>
                <a:ea typeface="+mn-ea"/>
                <a:cs typeface="+mn-cs"/>
                <a:hlinkClick r:id="rId3"/>
              </a:rPr>
              <a:t>commons.wikimedia.org/wiki/</a:t>
            </a:r>
            <a:r>
              <a:rPr lang="en-GB" sz="1200" u="sng" kern="1200" dirty="0" err="1" smtClean="0">
                <a:solidFill>
                  <a:schemeClr val="tx1"/>
                </a:solidFill>
                <a:effectLst/>
                <a:latin typeface="+mn-lt"/>
                <a:ea typeface="+mn-ea"/>
                <a:cs typeface="+mn-cs"/>
                <a:hlinkClick r:id="rId3"/>
              </a:rPr>
              <a:t>File:Dharavi_Slum_in_Mumbai.jpg</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B98DA4-B5CC-4515-9954-19711E980F50}" type="slidenum">
              <a:rPr lang="en-GB" smtClean="0"/>
              <a:t>7</a:t>
            </a:fld>
            <a:endParaRPr lang="en-GB"/>
          </a:p>
        </p:txBody>
      </p:sp>
    </p:spTree>
    <p:extLst>
      <p:ext uri="{BB962C8B-B14F-4D97-AF65-F5344CB8AC3E}">
        <p14:creationId xmlns:p14="http://schemas.microsoft.com/office/powerpoint/2010/main" val="229331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Free for commercial use, no attribution required.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pixabay.com/photo-995224/</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1B98DA4-B5CC-4515-9954-19711E980F50}" type="slidenum">
              <a:rPr lang="en-GB" smtClean="0"/>
              <a:t>8</a:t>
            </a:fld>
            <a:endParaRPr lang="en-GB"/>
          </a:p>
        </p:txBody>
      </p:sp>
    </p:spTree>
    <p:extLst>
      <p:ext uri="{BB962C8B-B14F-4D97-AF65-F5344CB8AC3E}">
        <p14:creationId xmlns:p14="http://schemas.microsoft.com/office/powerpoint/2010/main" val="279962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Free for commercial use, no attribution required. </a:t>
            </a:r>
            <a:r>
              <a:rPr lang="en-GB" sz="1100" u="sng" kern="1200" dirty="0" smtClean="0">
                <a:solidFill>
                  <a:schemeClr val="tx1"/>
                </a:solidFill>
                <a:effectLst/>
                <a:latin typeface="Arial" panose="020B0604020202020204" pitchFamily="34" charset="0"/>
                <a:ea typeface="+mn-ea"/>
                <a:cs typeface="Arial" panose="020B0604020202020204" pitchFamily="34" charset="0"/>
                <a:hlinkClick r:id="rId3"/>
              </a:rPr>
              <a:t>pixabay.com/photo-286/</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1B98DA4-B5CC-4515-9954-19711E980F50}" type="slidenum">
              <a:rPr lang="en-GB" smtClean="0"/>
              <a:t>9</a:t>
            </a:fld>
            <a:endParaRPr lang="en-GB"/>
          </a:p>
        </p:txBody>
      </p:sp>
    </p:spTree>
    <p:extLst>
      <p:ext uri="{BB962C8B-B14F-4D97-AF65-F5344CB8AC3E}">
        <p14:creationId xmlns:p14="http://schemas.microsoft.com/office/powerpoint/2010/main" val="564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0515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1" name="Rectangle 10"/>
          <p:cNvSpPr/>
          <p:nvPr/>
        </p:nvSpPr>
        <p:spPr>
          <a:xfrm>
            <a:off x="0" y="6091518"/>
            <a:ext cx="9144000" cy="771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0258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6653303"/>
            <a:ext cx="9144000" cy="207749"/>
          </a:xfrm>
          <a:prstGeom prst="rect">
            <a:avLst/>
          </a:prstGeom>
        </p:spPr>
        <p:txBody>
          <a:bodyPr wrap="square">
            <a:spAutoFit/>
          </a:bodyPr>
          <a:lstStyle/>
          <a:p>
            <a:pPr>
              <a:lnSpc>
                <a:spcPts val="900"/>
              </a:lnSpc>
              <a:spcAft>
                <a:spcPts val="0"/>
              </a:spcAft>
            </a:pPr>
            <a:r>
              <a:rPr lang="en-GB" sz="1000" dirty="0" smtClean="0">
                <a:effectLst/>
                <a:latin typeface="Arial" panose="020B0604020202020204" pitchFamily="34" charset="0"/>
                <a:ea typeface="Calibri" panose="020F0502020204030204" pitchFamily="34" charset="0"/>
                <a:cs typeface="Arial" panose="020B0604020202020204" pitchFamily="34" charset="0"/>
              </a:rPr>
              <a:t>© 2016 AQA. Created by Teachit for AQA.</a:t>
            </a:r>
          </a:p>
        </p:txBody>
      </p:sp>
      <p:cxnSp>
        <p:nvCxnSpPr>
          <p:cNvPr id="10" name="Straight Connector 9"/>
          <p:cNvCxnSpPr/>
          <p:nvPr/>
        </p:nvCxnSpPr>
        <p:spPr>
          <a:xfrm>
            <a:off x="0" y="6080608"/>
            <a:ext cx="9144000" cy="0"/>
          </a:xfrm>
          <a:prstGeom prst="line">
            <a:avLst/>
          </a:prstGeom>
        </p:spPr>
        <p:style>
          <a:lnRef idx="1">
            <a:schemeClr val="dk1"/>
          </a:lnRef>
          <a:fillRef idx="0">
            <a:schemeClr val="dk1"/>
          </a:fillRef>
          <a:effectRef idx="0">
            <a:schemeClr val="dk1"/>
          </a:effectRef>
          <a:fontRef idx="minor">
            <a:schemeClr val="tx1"/>
          </a:fontRef>
        </p:style>
      </p:cxnSp>
      <p:sp>
        <p:nvSpPr>
          <p:cNvPr id="12" name="Slide Number Placeholder 4"/>
          <p:cNvSpPr txBox="1">
            <a:spLocks/>
          </p:cNvSpPr>
          <p:nvPr/>
        </p:nvSpPr>
        <p:spPr>
          <a:xfrm>
            <a:off x="7080996" y="5782235"/>
            <a:ext cx="2057400" cy="3092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E965D10-87EA-42FC-A04B-873CEE6BCBB4}" type="slidenum">
              <a:rPr lang="en-GB" sz="1400" smtClean="0">
                <a:solidFill>
                  <a:schemeClr val="bg1">
                    <a:lumMod val="50000"/>
                  </a:schemeClr>
                </a:solidFill>
              </a:rPr>
              <a:pPr algn="r"/>
              <a:t>‹#›</a:t>
            </a:fld>
            <a:endParaRPr lang="en-GB" sz="1400" dirty="0">
              <a:solidFill>
                <a:schemeClr val="bg1">
                  <a:lumMod val="50000"/>
                </a:schemeClr>
              </a:solidFill>
            </a:endParaRPr>
          </a:p>
        </p:txBody>
      </p:sp>
    </p:spTree>
    <p:extLst>
      <p:ext uri="{BB962C8B-B14F-4D97-AF65-F5344CB8AC3E}">
        <p14:creationId xmlns:p14="http://schemas.microsoft.com/office/powerpoint/2010/main" val="35242375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8063704" y="6254472"/>
            <a:ext cx="1259840" cy="50419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259" y="1119961"/>
            <a:ext cx="5551482" cy="3133146"/>
          </a:xfrm>
          <a:prstGeom prst="rect">
            <a:avLst/>
          </a:prstGeom>
          <a:noFill/>
          <a:ln w="127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sp>
        <p:nvSpPr>
          <p:cNvPr id="3" name="TextBox 2"/>
          <p:cNvSpPr txBox="1"/>
          <p:nvPr/>
        </p:nvSpPr>
        <p:spPr>
          <a:xfrm>
            <a:off x="844948" y="4526280"/>
            <a:ext cx="7454104" cy="1231106"/>
          </a:xfrm>
          <a:prstGeom prst="rect">
            <a:avLst/>
          </a:prstGeom>
          <a:solidFill>
            <a:schemeClr val="accent6">
              <a:lumMod val="60000"/>
              <a:lumOff val="40000"/>
            </a:schemeClr>
          </a:solidFill>
        </p:spPr>
        <p:txBody>
          <a:bodyPr wrap="square" rtlCol="0">
            <a:spAutoFit/>
          </a:bodyPr>
          <a:lstStyle/>
          <a:p>
            <a:r>
              <a:rPr lang="en-GB" sz="2800" dirty="0">
                <a:latin typeface="+mj-lt"/>
                <a:cs typeface="Arial" panose="020B0604020202020204" pitchFamily="34" charset="0"/>
              </a:rPr>
              <a:t>It started life as a series of fishing villages on seven islands but now is a major world city. </a:t>
            </a:r>
          </a:p>
          <a:p>
            <a:endParaRPr lang="en-GB" dirty="0">
              <a:latin typeface="+mj-lt"/>
            </a:endParaRPr>
          </a:p>
        </p:txBody>
      </p:sp>
    </p:spTree>
    <p:extLst>
      <p:ext uri="{BB962C8B-B14F-4D97-AF65-F5344CB8AC3E}">
        <p14:creationId xmlns:p14="http://schemas.microsoft.com/office/powerpoint/2010/main" val="313069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sp>
        <p:nvSpPr>
          <p:cNvPr id="3" name="TextBox 2"/>
          <p:cNvSpPr txBox="1"/>
          <p:nvPr/>
        </p:nvSpPr>
        <p:spPr>
          <a:xfrm>
            <a:off x="1695014" y="4706162"/>
            <a:ext cx="5753972" cy="830997"/>
          </a:xfrm>
          <a:prstGeom prst="rect">
            <a:avLst/>
          </a:prstGeom>
          <a:solidFill>
            <a:schemeClr val="accent6">
              <a:lumMod val="60000"/>
              <a:lumOff val="40000"/>
            </a:schemeClr>
          </a:solidFill>
        </p:spPr>
        <p:txBody>
          <a:bodyPr wrap="square" rtlCol="0">
            <a:spAutoFit/>
          </a:bodyPr>
          <a:lstStyle/>
          <a:p>
            <a:r>
              <a:rPr lang="en-GB" sz="2800" dirty="0" smtClean="0">
                <a:latin typeface="+mj-lt"/>
                <a:cs typeface="Arial" panose="020B0604020202020204" pitchFamily="34" charset="0"/>
              </a:rPr>
              <a:t>It was formerly known as </a:t>
            </a:r>
            <a:r>
              <a:rPr lang="en-GB" sz="2800" b="1" dirty="0" smtClean="0">
                <a:latin typeface="+mj-lt"/>
                <a:cs typeface="Arial" panose="020B0604020202020204" pitchFamily="34" charset="0"/>
              </a:rPr>
              <a:t>Bombay</a:t>
            </a:r>
            <a:r>
              <a:rPr lang="en-GB" sz="2800" dirty="0" smtClean="0">
                <a:latin typeface="+mj-lt"/>
                <a:cs typeface="Arial" panose="020B0604020202020204" pitchFamily="34" charset="0"/>
              </a:rPr>
              <a:t>.</a:t>
            </a:r>
            <a:endParaRPr lang="en-GB" sz="2800" b="1" dirty="0">
              <a:latin typeface="+mj-lt"/>
              <a:cs typeface="Arial" panose="020B0604020202020204" pitchFamily="34" charset="0"/>
            </a:endParaRPr>
          </a:p>
          <a:p>
            <a:r>
              <a:rPr lang="en-GB" dirty="0">
                <a:latin typeface="+mj-lt"/>
                <a:cs typeface="Arial" panose="020B0604020202020204" pitchFamily="34" charset="0"/>
              </a:rPr>
              <a:t>Gateway of India, Bombay</a:t>
            </a:r>
            <a:endParaRPr lang="en-GB"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839" y="1095434"/>
            <a:ext cx="5154323" cy="3430846"/>
          </a:xfrm>
          <a:prstGeom prst="rect">
            <a:avLst/>
          </a:prstGeom>
          <a:ln w="12700">
            <a:solidFill>
              <a:schemeClr val="accent6">
                <a:lumMod val="50000"/>
              </a:schemeClr>
            </a:solidFill>
          </a:ln>
        </p:spPr>
      </p:pic>
    </p:spTree>
    <p:extLst>
      <p:ext uri="{BB962C8B-B14F-4D97-AF65-F5344CB8AC3E}">
        <p14:creationId xmlns:p14="http://schemas.microsoft.com/office/powerpoint/2010/main" val="1647678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072" y="811505"/>
            <a:ext cx="7839856" cy="861774"/>
          </a:xfrm>
          <a:prstGeom prst="rect">
            <a:avLst/>
          </a:prstGeom>
          <a:noFill/>
        </p:spPr>
        <p:txBody>
          <a:bodyPr wrap="square" rtlCol="0">
            <a:spAutoFit/>
          </a:bodyPr>
          <a:lstStyle/>
          <a:p>
            <a:pPr algn="ctr"/>
            <a:r>
              <a:rPr lang="en-GB" sz="3200" dirty="0" smtClean="0">
                <a:latin typeface="+mj-lt"/>
                <a:cs typeface="Arial" panose="020B0604020202020204" pitchFamily="34" charset="0"/>
              </a:rPr>
              <a:t>I </a:t>
            </a:r>
            <a:r>
              <a:rPr lang="en-GB" sz="3200" dirty="0">
                <a:latin typeface="+mj-lt"/>
                <a:cs typeface="Arial" panose="020B0604020202020204" pitchFamily="34" charset="0"/>
              </a:rPr>
              <a:t>am in </a:t>
            </a:r>
            <a:r>
              <a:rPr lang="en-US" sz="3200" dirty="0">
                <a:latin typeface="+mj-lt"/>
                <a:cs typeface="Arial" panose="020B0604020202020204" pitchFamily="34" charset="0"/>
              </a:rPr>
              <a:t>Mumbai, </a:t>
            </a:r>
            <a:r>
              <a:rPr lang="hi-IN" sz="3200" dirty="0">
                <a:latin typeface="+mj-lt"/>
              </a:rPr>
              <a:t>मुंबई</a:t>
            </a:r>
            <a:r>
              <a:rPr lang="en-GB" sz="3200" dirty="0">
                <a:latin typeface="+mj-lt"/>
                <a:cs typeface="Arial" panose="020B0604020202020204" pitchFamily="34" charset="0"/>
              </a:rPr>
              <a:t>, </a:t>
            </a:r>
            <a:r>
              <a:rPr lang="en-US" sz="3200" dirty="0">
                <a:latin typeface="+mj-lt"/>
                <a:cs typeface="Arial" panose="020B0604020202020204" pitchFamily="34" charset="0"/>
              </a:rPr>
              <a:t>Bombay</a:t>
            </a:r>
            <a:endParaRPr lang="en-GB" sz="3200" dirty="0">
              <a:latin typeface="+mj-lt"/>
              <a:cs typeface="Arial" panose="020B0604020202020204" pitchFamily="34" charset="0"/>
            </a:endParaRPr>
          </a:p>
          <a:p>
            <a:endParaRPr lang="en-GB" dirty="0">
              <a:latin typeface="+mj-lt"/>
            </a:endParaRPr>
          </a:p>
        </p:txBody>
      </p:sp>
      <p:sp>
        <p:nvSpPr>
          <p:cNvPr id="6" name="TextBox 5"/>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920"/>
          <a:stretch/>
        </p:blipFill>
        <p:spPr>
          <a:xfrm>
            <a:off x="2179969" y="1499016"/>
            <a:ext cx="4784062" cy="2782329"/>
          </a:xfrm>
          <a:prstGeom prst="rect">
            <a:avLst/>
          </a:prstGeom>
          <a:ln w="12700">
            <a:solidFill>
              <a:schemeClr val="accent6">
                <a:lumMod val="50000"/>
              </a:schemeClr>
            </a:solidFill>
          </a:ln>
        </p:spPr>
      </p:pic>
      <p:sp>
        <p:nvSpPr>
          <p:cNvPr id="8" name="TextBox 7"/>
          <p:cNvSpPr txBox="1"/>
          <p:nvPr/>
        </p:nvSpPr>
        <p:spPr>
          <a:xfrm>
            <a:off x="472440" y="4355546"/>
            <a:ext cx="8214360" cy="1569660"/>
          </a:xfrm>
          <a:prstGeom prst="rect">
            <a:avLst/>
          </a:prstGeom>
          <a:solidFill>
            <a:schemeClr val="accent6">
              <a:lumMod val="60000"/>
              <a:lumOff val="40000"/>
            </a:schemeClr>
          </a:solidFill>
        </p:spPr>
        <p:txBody>
          <a:bodyPr wrap="square" rtlCol="0">
            <a:spAutoFit/>
          </a:bodyPr>
          <a:lstStyle/>
          <a:p>
            <a:r>
              <a:rPr lang="en-GB" sz="2400" b="1" dirty="0">
                <a:latin typeface="+mj-lt"/>
                <a:cs typeface="Arial" panose="020B0604020202020204" pitchFamily="34" charset="0"/>
              </a:rPr>
              <a:t>Mumbai</a:t>
            </a:r>
            <a:r>
              <a:rPr lang="en-GB" sz="2400" dirty="0">
                <a:latin typeface="+mj-lt"/>
                <a:cs typeface="Arial" panose="020B0604020202020204" pitchFamily="34" charset="0"/>
              </a:rPr>
              <a:t> previously known as </a:t>
            </a:r>
            <a:r>
              <a:rPr lang="en-GB" sz="2400" b="1" dirty="0">
                <a:latin typeface="+mj-lt"/>
                <a:cs typeface="Arial" panose="020B0604020202020204" pitchFamily="34" charset="0"/>
              </a:rPr>
              <a:t>Bombay</a:t>
            </a:r>
            <a:r>
              <a:rPr lang="en-GB" sz="2400" dirty="0">
                <a:latin typeface="+mj-lt"/>
                <a:cs typeface="Arial" panose="020B0604020202020204" pitchFamily="34" charset="0"/>
              </a:rPr>
              <a:t>, on the west coast of India, is  the most populous city in India and the ninth most populous agglomeration in the world, with an estimated population in excess of 21 million in 2015. </a:t>
            </a:r>
          </a:p>
        </p:txBody>
      </p:sp>
    </p:spTree>
    <p:extLst>
      <p:ext uri="{BB962C8B-B14F-4D97-AF65-F5344CB8AC3E}">
        <p14:creationId xmlns:p14="http://schemas.microsoft.com/office/powerpoint/2010/main" val="735358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sp>
        <p:nvSpPr>
          <p:cNvPr id="4" name="TextBox 3"/>
          <p:cNvSpPr txBox="1"/>
          <p:nvPr/>
        </p:nvSpPr>
        <p:spPr>
          <a:xfrm>
            <a:off x="457200" y="4376378"/>
            <a:ext cx="8229600" cy="1569660"/>
          </a:xfrm>
          <a:prstGeom prst="rect">
            <a:avLst/>
          </a:prstGeom>
          <a:solidFill>
            <a:schemeClr val="accent6">
              <a:lumMod val="60000"/>
              <a:lumOff val="40000"/>
            </a:schemeClr>
          </a:solidFill>
        </p:spPr>
        <p:txBody>
          <a:bodyPr wrap="square" rtlCol="0">
            <a:spAutoFit/>
          </a:bodyPr>
          <a:lstStyle/>
          <a:p>
            <a:r>
              <a:rPr lang="en-GB" sz="2400" dirty="0">
                <a:latin typeface="+mj-lt"/>
                <a:cs typeface="Arial" panose="020B0604020202020204" pitchFamily="34" charset="0"/>
              </a:rPr>
              <a:t>The city is the wealthiest city in India,</a:t>
            </a:r>
            <a:r>
              <a:rPr lang="en-GB" sz="2400" baseline="30000" dirty="0">
                <a:latin typeface="+mj-lt"/>
                <a:cs typeface="Arial" panose="020B0604020202020204" pitchFamily="34" charset="0"/>
              </a:rPr>
              <a:t> </a:t>
            </a:r>
            <a:r>
              <a:rPr lang="en-GB" sz="2400" dirty="0">
                <a:latin typeface="+mj-lt"/>
                <a:cs typeface="Arial" panose="020B0604020202020204" pitchFamily="34" charset="0"/>
              </a:rPr>
              <a:t>and has the highest GDP of any city in South, West, or Central Asia.</a:t>
            </a:r>
            <a:r>
              <a:rPr lang="en-GB" sz="2400" baseline="30000" dirty="0">
                <a:latin typeface="+mj-lt"/>
                <a:cs typeface="Arial" panose="020B0604020202020204" pitchFamily="34" charset="0"/>
              </a:rPr>
              <a:t> </a:t>
            </a:r>
            <a:r>
              <a:rPr lang="en-GB" sz="2400" dirty="0">
                <a:latin typeface="+mj-lt"/>
                <a:cs typeface="Arial" panose="020B0604020202020204" pitchFamily="34" charset="0"/>
              </a:rPr>
              <a:t> Mumbai has the highest number of billionaires and millionaires among all cities in India</a:t>
            </a:r>
            <a:r>
              <a:rPr lang="en-GB" sz="2400" dirty="0" smtClean="0">
                <a:latin typeface="+mj-lt"/>
                <a:cs typeface="Arial" panose="020B0604020202020204" pitchFamily="34" charset="0"/>
              </a:rPr>
              <a:t>.</a:t>
            </a:r>
            <a:endParaRPr lang="en-GB" sz="2400" b="1" dirty="0">
              <a:latin typeface="+mj-lt"/>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58" y="1673279"/>
            <a:ext cx="5515485" cy="2568147"/>
          </a:xfrm>
          <a:prstGeom prst="rect">
            <a:avLst/>
          </a:prstGeom>
          <a:ln w="12700">
            <a:solidFill>
              <a:schemeClr val="accent6">
                <a:lumMod val="50000"/>
              </a:schemeClr>
            </a:solidFill>
          </a:ln>
        </p:spPr>
      </p:pic>
      <p:sp>
        <p:nvSpPr>
          <p:cNvPr id="7" name="TextBox 6"/>
          <p:cNvSpPr txBox="1"/>
          <p:nvPr/>
        </p:nvSpPr>
        <p:spPr>
          <a:xfrm>
            <a:off x="652072" y="811505"/>
            <a:ext cx="7839856" cy="861774"/>
          </a:xfrm>
          <a:prstGeom prst="rect">
            <a:avLst/>
          </a:prstGeom>
          <a:noFill/>
        </p:spPr>
        <p:txBody>
          <a:bodyPr wrap="square" rtlCol="0">
            <a:spAutoFit/>
          </a:bodyPr>
          <a:lstStyle/>
          <a:p>
            <a:pPr algn="ctr"/>
            <a:r>
              <a:rPr lang="en-GB" sz="3200" dirty="0" smtClean="0">
                <a:latin typeface="+mj-lt"/>
                <a:cs typeface="Arial" panose="020B0604020202020204" pitchFamily="34" charset="0"/>
              </a:rPr>
              <a:t>I </a:t>
            </a:r>
            <a:r>
              <a:rPr lang="en-GB" sz="3200" dirty="0">
                <a:latin typeface="+mj-lt"/>
                <a:cs typeface="Arial" panose="020B0604020202020204" pitchFamily="34" charset="0"/>
              </a:rPr>
              <a:t>am in </a:t>
            </a:r>
            <a:r>
              <a:rPr lang="en-US" sz="3200" dirty="0">
                <a:latin typeface="+mj-lt"/>
                <a:cs typeface="Arial" panose="020B0604020202020204" pitchFamily="34" charset="0"/>
              </a:rPr>
              <a:t>Mumbai, </a:t>
            </a:r>
            <a:r>
              <a:rPr lang="hi-IN" sz="3200" dirty="0">
                <a:latin typeface="+mj-lt"/>
              </a:rPr>
              <a:t>मुंबई</a:t>
            </a:r>
            <a:r>
              <a:rPr lang="en-GB" sz="3200" dirty="0">
                <a:latin typeface="+mj-lt"/>
                <a:cs typeface="Arial" panose="020B0604020202020204" pitchFamily="34" charset="0"/>
              </a:rPr>
              <a:t>, </a:t>
            </a:r>
            <a:r>
              <a:rPr lang="en-US" sz="3200" dirty="0">
                <a:latin typeface="+mj-lt"/>
                <a:cs typeface="Arial" panose="020B0604020202020204" pitchFamily="34" charset="0"/>
              </a:rPr>
              <a:t>Bombay</a:t>
            </a:r>
            <a:endParaRPr lang="en-GB" sz="3200" dirty="0">
              <a:latin typeface="+mj-lt"/>
              <a:cs typeface="Arial" panose="020B0604020202020204" pitchFamily="34" charset="0"/>
            </a:endParaRPr>
          </a:p>
          <a:p>
            <a:endParaRPr lang="en-GB" dirty="0">
              <a:latin typeface="+mj-lt"/>
            </a:endParaRPr>
          </a:p>
        </p:txBody>
      </p:sp>
    </p:spTree>
    <p:extLst>
      <p:ext uri="{BB962C8B-B14F-4D97-AF65-F5344CB8AC3E}">
        <p14:creationId xmlns:p14="http://schemas.microsoft.com/office/powerpoint/2010/main" val="2659455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sp>
        <p:nvSpPr>
          <p:cNvPr id="5" name="TextBox 4"/>
          <p:cNvSpPr txBox="1"/>
          <p:nvPr/>
        </p:nvSpPr>
        <p:spPr>
          <a:xfrm>
            <a:off x="1627613" y="4939229"/>
            <a:ext cx="3927423" cy="830997"/>
          </a:xfrm>
          <a:prstGeom prst="rect">
            <a:avLst/>
          </a:prstGeom>
          <a:solidFill>
            <a:schemeClr val="accent6">
              <a:lumMod val="60000"/>
              <a:lumOff val="40000"/>
            </a:schemeClr>
          </a:solidFill>
        </p:spPr>
        <p:txBody>
          <a:bodyPr wrap="square" rtlCol="0">
            <a:spAutoFit/>
          </a:bodyPr>
          <a:lstStyle/>
          <a:p>
            <a:r>
              <a:rPr lang="en-GB" sz="2800" b="1" dirty="0">
                <a:latin typeface="+mj-lt"/>
                <a:cs typeface="Arial" panose="020B0604020202020204" pitchFamily="34" charset="0"/>
              </a:rPr>
              <a:t>It is now a major </a:t>
            </a:r>
            <a:r>
              <a:rPr lang="en-GB" sz="2800" b="1" dirty="0" smtClean="0">
                <a:latin typeface="+mj-lt"/>
                <a:cs typeface="Arial" panose="020B0604020202020204" pitchFamily="34" charset="0"/>
              </a:rPr>
              <a:t>port.</a:t>
            </a:r>
          </a:p>
          <a:p>
            <a:r>
              <a:rPr lang="en-GB" sz="2000" dirty="0" smtClean="0">
                <a:latin typeface="+mj-lt"/>
                <a:cs typeface="Arial" panose="020B0604020202020204" pitchFamily="34" charset="0"/>
              </a:rPr>
              <a:t>Jawaharlal </a:t>
            </a:r>
            <a:r>
              <a:rPr lang="en-GB" sz="2000" dirty="0">
                <a:latin typeface="+mj-lt"/>
                <a:cs typeface="Arial" panose="020B0604020202020204" pitchFamily="34" charset="0"/>
              </a:rPr>
              <a:t>Nehru Trust </a:t>
            </a:r>
            <a:r>
              <a:rPr lang="en-GB" sz="2000" dirty="0" smtClean="0">
                <a:latin typeface="+mj-lt"/>
                <a:cs typeface="Arial" panose="020B0604020202020204" pitchFamily="34" charset="0"/>
              </a:rPr>
              <a:t>Port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331"/>
          <a:stretch/>
        </p:blipFill>
        <p:spPr bwMode="auto">
          <a:xfrm>
            <a:off x="1642603" y="1093737"/>
            <a:ext cx="5858794" cy="3635630"/>
          </a:xfrm>
          <a:prstGeom prst="rect">
            <a:avLst/>
          </a:prstGeom>
          <a:noFill/>
          <a:ln w="9525">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437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90" y="228600"/>
            <a:ext cx="3693612"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sp>
        <p:nvSpPr>
          <p:cNvPr id="3" name="TextBox 2"/>
          <p:cNvSpPr txBox="1"/>
          <p:nvPr/>
        </p:nvSpPr>
        <p:spPr>
          <a:xfrm>
            <a:off x="1488026" y="2598002"/>
            <a:ext cx="2988724" cy="2092881"/>
          </a:xfrm>
          <a:prstGeom prst="rect">
            <a:avLst/>
          </a:prstGeom>
          <a:solidFill>
            <a:schemeClr val="accent6">
              <a:lumMod val="60000"/>
              <a:lumOff val="40000"/>
            </a:schemeClr>
          </a:solidFill>
        </p:spPr>
        <p:txBody>
          <a:bodyPr wrap="square" rtlCol="0">
            <a:spAutoFit/>
          </a:bodyPr>
          <a:lstStyle/>
          <a:p>
            <a:r>
              <a:rPr lang="en-GB" sz="2800" dirty="0">
                <a:latin typeface="+mj-lt"/>
                <a:cs typeface="Arial" panose="020B0604020202020204" pitchFamily="34" charset="0"/>
              </a:rPr>
              <a:t>It is one of the world’s important financial centres.</a:t>
            </a:r>
          </a:p>
          <a:p>
            <a:endParaRPr lang="en-GB" dirty="0">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128" y="1057275"/>
            <a:ext cx="3560763" cy="4743450"/>
          </a:xfrm>
          <a:prstGeom prst="rect">
            <a:avLst/>
          </a:prstGeom>
          <a:noFill/>
          <a:ln w="127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242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sp>
        <p:nvSpPr>
          <p:cNvPr id="3" name="TextBox 2"/>
          <p:cNvSpPr txBox="1"/>
          <p:nvPr/>
        </p:nvSpPr>
        <p:spPr>
          <a:xfrm>
            <a:off x="464820" y="4793842"/>
            <a:ext cx="8214360" cy="584775"/>
          </a:xfrm>
          <a:prstGeom prst="rect">
            <a:avLst/>
          </a:prstGeom>
          <a:solidFill>
            <a:schemeClr val="accent6">
              <a:lumMod val="60000"/>
              <a:lumOff val="40000"/>
            </a:schemeClr>
          </a:solidFill>
        </p:spPr>
        <p:txBody>
          <a:bodyPr wrap="square" rtlCol="0">
            <a:spAutoFit/>
          </a:bodyPr>
          <a:lstStyle/>
          <a:p>
            <a:r>
              <a:rPr lang="en-GB" sz="3200" dirty="0">
                <a:latin typeface="+mj-lt"/>
                <a:cs typeface="Arial" panose="020B0604020202020204" pitchFamily="34" charset="0"/>
              </a:rPr>
              <a:t>It is also the country’s </a:t>
            </a:r>
            <a:r>
              <a:rPr lang="en-GB" sz="3200" b="1" dirty="0">
                <a:latin typeface="+mj-lt"/>
                <a:cs typeface="Arial" panose="020B0604020202020204" pitchFamily="34" charset="0"/>
              </a:rPr>
              <a:t>commercial capital</a:t>
            </a:r>
            <a:r>
              <a:rPr lang="en-GB" sz="3200" dirty="0" smtClean="0">
                <a:latin typeface="+mj-lt"/>
                <a:cs typeface="Arial" panose="020B0604020202020204" pitchFamily="34" charset="0"/>
              </a:rPr>
              <a:t>.</a:t>
            </a:r>
            <a:endParaRPr lang="en-GB" sz="3200" dirty="0">
              <a:latin typeface="+mj-lt"/>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790" y="1196161"/>
            <a:ext cx="6916420" cy="3413689"/>
          </a:xfrm>
          <a:prstGeom prst="rect">
            <a:avLst/>
          </a:prstGeom>
          <a:noFill/>
          <a:ln w="12700">
            <a:solidFill>
              <a:schemeClr val="accent6">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554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461" y="998041"/>
            <a:ext cx="4785078" cy="3589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560" y="4587241"/>
            <a:ext cx="8389620" cy="1200329"/>
          </a:xfrm>
          <a:prstGeom prst="rect">
            <a:avLst/>
          </a:prstGeom>
          <a:solidFill>
            <a:schemeClr val="accent6">
              <a:lumMod val="60000"/>
              <a:lumOff val="40000"/>
            </a:schemeClr>
          </a:solidFill>
        </p:spPr>
        <p:txBody>
          <a:bodyPr wrap="square" rtlCol="0">
            <a:spAutoFit/>
          </a:bodyPr>
          <a:lstStyle/>
          <a:p>
            <a:pPr lvl="0"/>
            <a:r>
              <a:rPr lang="en-GB" sz="2400" dirty="0">
                <a:latin typeface="+mj-lt"/>
                <a:cs typeface="Arial" panose="020B0604020202020204" pitchFamily="34" charset="0"/>
              </a:rPr>
              <a:t>It is a major centre of learning and education.  There is a world renowned university and many other important education and research institutions.</a:t>
            </a:r>
          </a:p>
        </p:txBody>
      </p:sp>
    </p:spTree>
    <p:extLst>
      <p:ext uri="{BB962C8B-B14F-4D97-AF65-F5344CB8AC3E}">
        <p14:creationId xmlns:p14="http://schemas.microsoft.com/office/powerpoint/2010/main" val="635752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893" y="963618"/>
            <a:ext cx="4752215" cy="3564162"/>
          </a:xfrm>
          <a:prstGeom prst="rect">
            <a:avLst/>
          </a:prstGeom>
          <a:ln w="12700">
            <a:solidFill>
              <a:schemeClr val="accent6">
                <a:lumMod val="50000"/>
              </a:schemeClr>
            </a:solidFill>
          </a:ln>
        </p:spPr>
      </p:pic>
      <p:sp>
        <p:nvSpPr>
          <p:cNvPr id="4" name="TextBox 3"/>
          <p:cNvSpPr txBox="1"/>
          <p:nvPr/>
        </p:nvSpPr>
        <p:spPr>
          <a:xfrm>
            <a:off x="281940" y="4526280"/>
            <a:ext cx="8580120" cy="1384995"/>
          </a:xfrm>
          <a:prstGeom prst="rect">
            <a:avLst/>
          </a:prstGeom>
          <a:solidFill>
            <a:schemeClr val="accent6">
              <a:lumMod val="60000"/>
              <a:lumOff val="40000"/>
            </a:schemeClr>
          </a:solidFill>
        </p:spPr>
        <p:txBody>
          <a:bodyPr wrap="square" rtlCol="0">
            <a:spAutoFit/>
          </a:bodyPr>
          <a:lstStyle/>
          <a:p>
            <a:r>
              <a:rPr lang="en-GB" sz="2800" dirty="0">
                <a:latin typeface="+mj-lt"/>
                <a:cs typeface="Arial" panose="020B0604020202020204" pitchFamily="34" charset="0"/>
              </a:rPr>
              <a:t>There are some areas of very </a:t>
            </a:r>
            <a:r>
              <a:rPr lang="en-GB" sz="2800" b="1" dirty="0">
                <a:latin typeface="+mj-lt"/>
                <a:cs typeface="Arial" panose="020B0604020202020204" pitchFamily="34" charset="0"/>
              </a:rPr>
              <a:t>high </a:t>
            </a:r>
            <a:r>
              <a:rPr lang="en-GB" sz="2800" b="1" dirty="0" smtClean="0">
                <a:latin typeface="+mj-lt"/>
                <a:cs typeface="Arial" panose="020B0604020202020204" pitchFamily="34" charset="0"/>
              </a:rPr>
              <a:t>wealth</a:t>
            </a:r>
            <a:r>
              <a:rPr lang="en-GB" sz="2800" dirty="0" smtClean="0">
                <a:latin typeface="+mj-lt"/>
                <a:cs typeface="Arial" panose="020B0604020202020204" pitchFamily="34" charset="0"/>
              </a:rPr>
              <a:t>. It has some </a:t>
            </a:r>
            <a:r>
              <a:rPr lang="en-GB" sz="2800" dirty="0">
                <a:latin typeface="+mj-lt"/>
                <a:cs typeface="Arial" panose="020B0604020202020204" pitchFamily="34" charset="0"/>
              </a:rPr>
              <a:t>of the most expensive property in the </a:t>
            </a:r>
            <a:r>
              <a:rPr lang="en-GB" sz="2800" b="1" dirty="0">
                <a:latin typeface="+mj-lt"/>
                <a:cs typeface="Arial" panose="020B0604020202020204" pitchFamily="34" charset="0"/>
              </a:rPr>
              <a:t>world</a:t>
            </a:r>
            <a:r>
              <a:rPr lang="en-GB" sz="2800" dirty="0">
                <a:latin typeface="+mj-lt"/>
                <a:cs typeface="Arial" panose="020B0604020202020204" pitchFamily="34" charset="0"/>
              </a:rPr>
              <a:t>, e.g. one single 28 storey building is worth £2 billion</a:t>
            </a:r>
            <a:r>
              <a:rPr lang="en-GB" sz="2800" dirty="0" smtClean="0">
                <a:latin typeface="+mj-lt"/>
                <a:cs typeface="Arial" panose="020B0604020202020204" pitchFamily="34" charset="0"/>
              </a:rPr>
              <a:t>.</a:t>
            </a:r>
            <a:endParaRPr lang="en-GB" sz="2800" dirty="0">
              <a:latin typeface="+mj-lt"/>
              <a:cs typeface="Arial" panose="020B0604020202020204" pitchFamily="34" charset="0"/>
            </a:endParaRPr>
          </a:p>
        </p:txBody>
      </p:sp>
    </p:spTree>
    <p:extLst>
      <p:ext uri="{BB962C8B-B14F-4D97-AF65-F5344CB8AC3E}">
        <p14:creationId xmlns:p14="http://schemas.microsoft.com/office/powerpoint/2010/main" val="214205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sp>
        <p:nvSpPr>
          <p:cNvPr id="3" name="TextBox 2"/>
          <p:cNvSpPr txBox="1"/>
          <p:nvPr/>
        </p:nvSpPr>
        <p:spPr>
          <a:xfrm>
            <a:off x="533400" y="1188360"/>
            <a:ext cx="3749040" cy="4493538"/>
          </a:xfrm>
          <a:prstGeom prst="rect">
            <a:avLst/>
          </a:prstGeom>
          <a:solidFill>
            <a:schemeClr val="accent6">
              <a:lumMod val="60000"/>
              <a:lumOff val="40000"/>
            </a:schemeClr>
          </a:solidFill>
        </p:spPr>
        <p:txBody>
          <a:bodyPr wrap="square" rtlCol="0">
            <a:spAutoFit/>
          </a:bodyPr>
          <a:lstStyle/>
          <a:p>
            <a:r>
              <a:rPr lang="en-GB" sz="2600" dirty="0">
                <a:latin typeface="+mj-lt"/>
                <a:cs typeface="Arial" panose="020B0604020202020204" pitchFamily="34" charset="0"/>
              </a:rPr>
              <a:t>Today, around 9 million or 62% of the population live in squatter settlements, referred to as </a:t>
            </a:r>
            <a:r>
              <a:rPr lang="en-GB" sz="2600" b="1" dirty="0">
                <a:latin typeface="+mj-lt"/>
                <a:cs typeface="Arial" panose="020B0604020202020204" pitchFamily="34" charset="0"/>
              </a:rPr>
              <a:t>bustees</a:t>
            </a:r>
            <a:r>
              <a:rPr lang="en-GB" sz="2600" dirty="0">
                <a:latin typeface="+mj-lt"/>
                <a:cs typeface="Arial" panose="020B0604020202020204" pitchFamily="34" charset="0"/>
              </a:rPr>
              <a:t>.  It has the second largest slum in </a:t>
            </a:r>
            <a:r>
              <a:rPr lang="en-GB" sz="2600" dirty="0" smtClean="0">
                <a:latin typeface="+mj-lt"/>
                <a:cs typeface="Arial" panose="020B0604020202020204" pitchFamily="34" charset="0"/>
              </a:rPr>
              <a:t>Asia; </a:t>
            </a:r>
            <a:r>
              <a:rPr lang="en-GB" sz="2600" dirty="0">
                <a:latin typeface="+mj-lt"/>
                <a:cs typeface="Arial" panose="020B0604020202020204" pitchFamily="34" charset="0"/>
              </a:rPr>
              <a:t>Dharavi is home to between 800 000 to 1 million people, all within just 2.39 km</a:t>
            </a:r>
            <a:r>
              <a:rPr lang="en-GB" sz="2600" baseline="30000" dirty="0">
                <a:latin typeface="+mj-lt"/>
                <a:cs typeface="Arial" panose="020B0604020202020204" pitchFamily="34" charset="0"/>
              </a:rPr>
              <a:t>2</a:t>
            </a:r>
            <a:r>
              <a:rPr lang="en-GB" sz="2600" dirty="0" smtClean="0">
                <a:latin typeface="+mj-lt"/>
                <a:cs typeface="Arial" panose="020B0604020202020204" pitchFamily="34" charset="0"/>
              </a:rPr>
              <a:t>.</a:t>
            </a:r>
            <a:endParaRPr lang="en-GB" sz="2600" dirty="0">
              <a:latin typeface="+mj-lt"/>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80" r="28347" b="2489"/>
          <a:stretch/>
        </p:blipFill>
        <p:spPr>
          <a:xfrm>
            <a:off x="4434840" y="1188360"/>
            <a:ext cx="4286250" cy="4544770"/>
          </a:xfrm>
          <a:prstGeom prst="rect">
            <a:avLst/>
          </a:prstGeom>
          <a:ln w="12700">
            <a:solidFill>
              <a:schemeClr val="accent6">
                <a:lumMod val="50000"/>
              </a:schemeClr>
            </a:solidFill>
          </a:ln>
        </p:spPr>
      </p:pic>
    </p:spTree>
    <p:extLst>
      <p:ext uri="{BB962C8B-B14F-4D97-AF65-F5344CB8AC3E}">
        <p14:creationId xmlns:p14="http://schemas.microsoft.com/office/powerpoint/2010/main" val="393170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90" y="228600"/>
            <a:ext cx="3589020"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sp>
        <p:nvSpPr>
          <p:cNvPr id="3" name="TextBox 2"/>
          <p:cNvSpPr txBox="1"/>
          <p:nvPr/>
        </p:nvSpPr>
        <p:spPr>
          <a:xfrm>
            <a:off x="304800" y="4137481"/>
            <a:ext cx="8534400" cy="1815882"/>
          </a:xfrm>
          <a:prstGeom prst="rect">
            <a:avLst/>
          </a:prstGeom>
          <a:solidFill>
            <a:schemeClr val="accent6">
              <a:lumMod val="60000"/>
              <a:lumOff val="40000"/>
            </a:schemeClr>
          </a:solidFill>
        </p:spPr>
        <p:txBody>
          <a:bodyPr wrap="square" rtlCol="0">
            <a:spAutoFit/>
          </a:bodyPr>
          <a:lstStyle/>
          <a:p>
            <a:r>
              <a:rPr lang="en-GB" sz="2800" dirty="0">
                <a:latin typeface="+mj-lt"/>
                <a:cs typeface="Arial" panose="020B0604020202020204" pitchFamily="34" charset="0"/>
              </a:rPr>
              <a:t>It is a centre of culture, e.g. for Bollywood films. Bollywood is also one of the biggest film industries in the world.  In 2011, over 3.5 billion tickets were sold across the globe – </a:t>
            </a:r>
            <a:r>
              <a:rPr lang="en-GB" sz="2800" b="1" dirty="0">
                <a:latin typeface="+mj-lt"/>
                <a:cs typeface="Arial" panose="020B0604020202020204" pitchFamily="34" charset="0"/>
              </a:rPr>
              <a:t>more than Hollywood</a:t>
            </a:r>
            <a:r>
              <a:rPr lang="en-GB" sz="2800" dirty="0" smtClean="0">
                <a:latin typeface="+mj-lt"/>
                <a:cs typeface="Arial" panose="020B0604020202020204" pitchFamily="34" charset="0"/>
              </a:rPr>
              <a:t>!</a:t>
            </a:r>
            <a:endParaRPr lang="en-GB" sz="2800" dirty="0">
              <a:latin typeface="+mj-lt"/>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15" t="5037" b="4406"/>
          <a:stretch/>
        </p:blipFill>
        <p:spPr bwMode="auto">
          <a:xfrm>
            <a:off x="1775683" y="1150441"/>
            <a:ext cx="5592635" cy="288036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537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2150" y="228600"/>
            <a:ext cx="3693062" cy="769441"/>
          </a:xfrm>
          <a:prstGeom prst="rect">
            <a:avLst/>
          </a:prstGeom>
          <a:noFill/>
        </p:spPr>
        <p:txBody>
          <a:bodyPr wrap="square" rtlCol="0">
            <a:spAutoFit/>
          </a:bodyPr>
          <a:lstStyle/>
          <a:p>
            <a:r>
              <a:rPr lang="en-GB" sz="4400" b="1" dirty="0" smtClean="0">
                <a:latin typeface="+mj-lt"/>
                <a:cs typeface="Arial" panose="020B0604020202020204" pitchFamily="34" charset="0"/>
              </a:rPr>
              <a:t>Where am I?</a:t>
            </a:r>
            <a:endParaRPr lang="en-GB" sz="4400" b="1" dirty="0">
              <a:latin typeface="+mj-lt"/>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586" t="6339"/>
          <a:stretch/>
        </p:blipFill>
        <p:spPr>
          <a:xfrm>
            <a:off x="2255630" y="1076305"/>
            <a:ext cx="4632741" cy="3410744"/>
          </a:xfrm>
          <a:prstGeom prst="rect">
            <a:avLst/>
          </a:prstGeom>
          <a:ln w="12700">
            <a:solidFill>
              <a:schemeClr val="accent6">
                <a:lumMod val="50000"/>
              </a:schemeClr>
            </a:solidFill>
          </a:ln>
        </p:spPr>
      </p:pic>
      <p:sp>
        <p:nvSpPr>
          <p:cNvPr id="4" name="TextBox 3"/>
          <p:cNvSpPr txBox="1"/>
          <p:nvPr/>
        </p:nvSpPr>
        <p:spPr>
          <a:xfrm>
            <a:off x="345758" y="4526280"/>
            <a:ext cx="8452485" cy="1354217"/>
          </a:xfrm>
          <a:prstGeom prst="rect">
            <a:avLst/>
          </a:prstGeom>
          <a:solidFill>
            <a:schemeClr val="accent6">
              <a:lumMod val="60000"/>
              <a:lumOff val="40000"/>
            </a:schemeClr>
          </a:solidFill>
        </p:spPr>
        <p:txBody>
          <a:bodyPr wrap="square" rtlCol="0">
            <a:spAutoFit/>
          </a:bodyPr>
          <a:lstStyle/>
          <a:p>
            <a:r>
              <a:rPr lang="en-GB" sz="3200" dirty="0">
                <a:latin typeface="+mj-lt"/>
                <a:cs typeface="Arial" panose="020B0604020202020204" pitchFamily="34" charset="0"/>
              </a:rPr>
              <a:t>It is a megacity.  It is India’s largest city with a population in excess of 21 million in 2015.</a:t>
            </a:r>
          </a:p>
          <a:p>
            <a:endParaRPr lang="en-GB" dirty="0">
              <a:latin typeface="+mj-lt"/>
            </a:endParaRPr>
          </a:p>
        </p:txBody>
      </p:sp>
    </p:spTree>
    <p:extLst>
      <p:ext uri="{BB962C8B-B14F-4D97-AF65-F5344CB8AC3E}">
        <p14:creationId xmlns:p14="http://schemas.microsoft.com/office/powerpoint/2010/main" val="72010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werPoint_grey">
  <a:themeElements>
    <a:clrScheme name="Teachit Geography">
      <a:dk1>
        <a:sysClr val="windowText" lastClr="000000"/>
      </a:dk1>
      <a:lt1>
        <a:sysClr val="window" lastClr="FFFFFF"/>
      </a:lt1>
      <a:dk2>
        <a:srgbClr val="000000"/>
      </a:dk2>
      <a:lt2>
        <a:srgbClr val="FFFFFF"/>
      </a:lt2>
      <a:accent1>
        <a:srgbClr val="0095D4"/>
      </a:accent1>
      <a:accent2>
        <a:srgbClr val="75B746"/>
      </a:accent2>
      <a:accent3>
        <a:srgbClr val="707075"/>
      </a:accent3>
      <a:accent4>
        <a:srgbClr val="9D9D9C"/>
      </a:accent4>
      <a:accent5>
        <a:srgbClr val="C5DB8C"/>
      </a:accent5>
      <a:accent6>
        <a:srgbClr val="A8C3D5"/>
      </a:accent6>
      <a:hlink>
        <a:srgbClr val="0095D4"/>
      </a:hlink>
      <a:folHlink>
        <a:srgbClr val="70AD47"/>
      </a:folHlink>
    </a:clrScheme>
    <a:fontScheme name="Custom 2">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FE8C4DD4-DA46-41F7-8808-EB2255EDFC29}" vid="{C3E5D2BD-14E9-4DBB-AD6E-FEDBDF6165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PowerPoint_grey</Template>
  <TotalTime>123</TotalTime>
  <Words>537</Words>
  <Application>Microsoft Office PowerPoint</Application>
  <PresentationFormat>On-screen Show (4:3)</PresentationFormat>
  <Paragraphs>53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 PowerPoint_grey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Teachit, part of the AQA family</dc:creator>
  <cp:lastModifiedBy>Sam Bailey</cp:lastModifiedBy>
  <cp:revision>18</cp:revision>
  <dcterms:created xsi:type="dcterms:W3CDTF">2016-07-13T10:58:20Z</dcterms:created>
  <dcterms:modified xsi:type="dcterms:W3CDTF">2016-10-19T11:44:08Z</dcterms:modified>
</cp:coreProperties>
</file>