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94" r:id="rId2"/>
    <p:sldId id="331" r:id="rId3"/>
    <p:sldId id="322" r:id="rId4"/>
    <p:sldId id="324" r:id="rId5"/>
    <p:sldId id="317" r:id="rId6"/>
    <p:sldId id="328" r:id="rId7"/>
    <p:sldId id="325" r:id="rId8"/>
    <p:sldId id="318" r:id="rId9"/>
    <p:sldId id="329" r:id="rId10"/>
    <p:sldId id="319" r:id="rId11"/>
    <p:sldId id="321" r:id="rId12"/>
    <p:sldId id="330" r:id="rId13"/>
    <p:sldId id="341" r:id="rId14"/>
    <p:sldId id="323" r:id="rId15"/>
    <p:sldId id="333" r:id="rId16"/>
    <p:sldId id="340" r:id="rId17"/>
    <p:sldId id="338" r:id="rId18"/>
    <p:sldId id="339" r:id="rId19"/>
    <p:sldId id="336" r:id="rId20"/>
    <p:sldId id="334" r:id="rId21"/>
    <p:sldId id="335" r:id="rId22"/>
    <p:sldId id="337" r:id="rId23"/>
  </p:sldIdLst>
  <p:sldSz cx="9144000" cy="6858000" type="screen4x3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7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4A0"/>
    <a:srgbClr val="3273AF"/>
    <a:srgbClr val="783C2D"/>
    <a:srgbClr val="DC7D28"/>
    <a:srgbClr val="325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82892" autoAdjust="0"/>
  </p:normalViewPr>
  <p:slideViewPr>
    <p:cSldViewPr snapToGrid="0" snapToObjects="1" showGuides="1">
      <p:cViewPr>
        <p:scale>
          <a:sx n="100" d="100"/>
          <a:sy n="100" d="100"/>
        </p:scale>
        <p:origin x="-138" y="-414"/>
      </p:cViewPr>
      <p:guideLst>
        <p:guide orient="horz" pos="1087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1" d="100"/>
          <a:sy n="71" d="100"/>
        </p:scale>
        <p:origin x="172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457E0-B7E6-E24E-BA12-0ABEC3185120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8A59E-FE67-3043-A00A-EF9E0FCB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722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A8347-8DF1-B348-8F41-6E1345D82D34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5C70C-4F3D-A24C-BE6B-90E4410CB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45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00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153" y="6246646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892053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303334"/>
            <a:ext cx="4114551" cy="96867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  <a:latin typeface="AQA Chevin Pro Light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611489"/>
            <a:ext cx="4114551" cy="37831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</a:t>
            </a:r>
            <a:br>
              <a:rPr lang="en-US" dirty="0" smtClean="0"/>
            </a:br>
            <a:endParaRPr lang="en-US" dirty="0" smtClean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191693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2433050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6339600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7825042" y="6455753"/>
            <a:ext cx="971126" cy="402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39750" y="3058062"/>
            <a:ext cx="4114801" cy="338138"/>
          </a:xfrm>
        </p:spPr>
        <p:txBody>
          <a:bodyPr rIns="0"/>
          <a:lstStyle>
            <a:lvl1pPr marL="0" indent="0">
              <a:lnSpc>
                <a:spcPts val="2600"/>
              </a:lnSpc>
              <a:buFontTx/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</a:lstStyle>
          <a:p>
            <a:pPr lvl="0"/>
            <a:r>
              <a:rPr lang="en-US" dirty="0" smtClean="0"/>
              <a:t>Date &lt;</a:t>
            </a:r>
            <a:r>
              <a:rPr lang="en-US" dirty="0" err="1" smtClean="0"/>
              <a:t>dd</a:t>
            </a:r>
            <a:r>
              <a:rPr lang="en-US" dirty="0" smtClean="0"/>
              <a:t>/mm/</a:t>
            </a:r>
            <a:r>
              <a:rPr lang="en-US" dirty="0" err="1" smtClean="0"/>
              <a:t>yyyy</a:t>
            </a:r>
            <a:r>
              <a:rPr lang="en-US" dirty="0" smtClean="0"/>
              <a:t>&gt;</a:t>
            </a:r>
            <a:endParaRPr lang="en-US" dirty="0"/>
          </a:p>
        </p:txBody>
      </p:sp>
      <p:pic>
        <p:nvPicPr>
          <p:cNvPr id="7" name="Picture 6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07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94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urquo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78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77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85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Violet">
    <p:bg>
      <p:bgPr>
        <a:solidFill>
          <a:srgbClr val="646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646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7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eal">
    <p:bg>
      <p:bgPr>
        <a:solidFill>
          <a:srgbClr val="325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325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06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Yellow">
    <p:bg>
      <p:bgPr>
        <a:solidFill>
          <a:srgbClr val="DC7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DC7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01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Brick">
    <p:bg>
      <p:bgPr>
        <a:solidFill>
          <a:srgbClr val="783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783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6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87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80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46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540000" y="1731600"/>
            <a:ext cx="8046000" cy="440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4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Insert video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6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727271"/>
            <a:ext cx="4546350" cy="4406400"/>
          </a:xfrm>
        </p:spPr>
        <p:txBody>
          <a:bodyPr r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94324" y="1727199"/>
            <a:ext cx="3190875" cy="4406400"/>
          </a:xfrm>
        </p:spPr>
        <p:txBody>
          <a:bodyPr r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image or graphic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5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9455"/>
            <a:ext cx="8768155" cy="221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666873"/>
            <a:ext cx="4028825" cy="49494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191600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2309805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7780867" y="6458400"/>
            <a:ext cx="829733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1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4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441132"/>
            <a:ext cx="8045200" cy="431181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731713"/>
            <a:ext cx="8045200" cy="44068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QA_New_logo_20mm_no_strapline_RGB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0000" y="6415200"/>
            <a:ext cx="14364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80DAB091-367A-9141-A74C-3AA754BCBACD}" type="slidenum">
              <a:rPr lang="en-US" sz="800" smtClean="0"/>
              <a:t>‹#›</a:t>
            </a:fld>
            <a:r>
              <a:rPr lang="en-US" sz="800" dirty="0" smtClean="0"/>
              <a:t> of 22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407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77" r:id="rId3"/>
    <p:sldLayoutId id="2147483680" r:id="rId4"/>
    <p:sldLayoutId id="2147483667" r:id="rId5"/>
    <p:sldLayoutId id="2147483662" r:id="rId6"/>
    <p:sldLayoutId id="2147483664" r:id="rId7"/>
    <p:sldLayoutId id="2147483665" r:id="rId8"/>
    <p:sldLayoutId id="2147483678" r:id="rId9"/>
    <p:sldLayoutId id="2147483669" r:id="rId10"/>
    <p:sldLayoutId id="2147483670" r:id="rId11"/>
    <p:sldLayoutId id="2147483671" r:id="rId12"/>
    <p:sldLayoutId id="2147483672" r:id="rId13"/>
    <p:sldLayoutId id="2147483674" r:id="rId14"/>
    <p:sldLayoutId id="2147483673" r:id="rId15"/>
    <p:sldLayoutId id="2147483675" r:id="rId16"/>
    <p:sldLayoutId id="2147483676" r:id="rId17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600" b="0" i="0" kern="1200">
          <a:solidFill>
            <a:schemeClr val="tx2"/>
          </a:solidFill>
          <a:latin typeface="AQA Chevin Pro Light"/>
          <a:ea typeface="+mj-ea"/>
          <a:cs typeface="AQA Chevin Pro Light"/>
        </a:defRPr>
      </a:lvl1pPr>
    </p:titleStyle>
    <p:bodyStyle>
      <a:lvl1pPr marL="342900" indent="-3429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457200" rtl="0" eaLnBrk="1" latinLnBrk="0" hangingPunct="1">
        <a:spcBef>
          <a:spcPct val="20000"/>
        </a:spcBef>
        <a:buFont typeface="Arial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1303334"/>
            <a:ext cx="7181600" cy="968675"/>
          </a:xfrm>
        </p:spPr>
        <p:txBody>
          <a:bodyPr/>
          <a:lstStyle/>
          <a:p>
            <a:r>
              <a:rPr lang="en-US" dirty="0" smtClean="0"/>
              <a:t>Algebra skills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99" y="2611489"/>
            <a:ext cx="7181601" cy="378312"/>
          </a:xfrm>
        </p:spPr>
        <p:txBody>
          <a:bodyPr/>
          <a:lstStyle/>
          <a:p>
            <a:r>
              <a:rPr lang="en-US" dirty="0"/>
              <a:t>Mathematics for </a:t>
            </a:r>
            <a:r>
              <a:rPr lang="en-US" dirty="0" smtClean="0"/>
              <a:t>GCSE </a:t>
            </a:r>
            <a:r>
              <a:rPr lang="en-US" dirty="0"/>
              <a:t>Science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43398" y="6617829"/>
            <a:ext cx="2678400" cy="241200"/>
          </a:xfrm>
        </p:spPr>
        <p:txBody>
          <a:bodyPr/>
          <a:lstStyle/>
          <a:p>
            <a:pPr algn="l"/>
            <a:r>
              <a:rPr lang="en-GB" dirty="0"/>
              <a:t>© 2016 AQA. Created by </a:t>
            </a:r>
            <a:r>
              <a:rPr lang="en-GB" dirty="0" err="1"/>
              <a:t>Teachit</a:t>
            </a:r>
            <a:r>
              <a:rPr lang="en-GB" dirty="0"/>
              <a:t> for AQA.</a:t>
            </a:r>
          </a:p>
        </p:txBody>
      </p:sp>
    </p:spTree>
    <p:extLst>
      <p:ext uri="{BB962C8B-B14F-4D97-AF65-F5344CB8AC3E}">
        <p14:creationId xmlns:p14="http://schemas.microsoft.com/office/powerpoint/2010/main" val="108555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28432"/>
            <a:ext cx="8045200" cy="431181"/>
          </a:xfrm>
        </p:spPr>
        <p:txBody>
          <a:bodyPr/>
          <a:lstStyle/>
          <a:p>
            <a:r>
              <a:rPr lang="en-US" dirty="0" smtClean="0"/>
              <a:t>Simplifying - One step beyond</a:t>
            </a:r>
            <a:r>
              <a:rPr lang="is-IS" dirty="0" smtClean="0"/>
              <a:t>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40000" y="1731713"/>
                <a:ext cx="8045200" cy="1706812"/>
              </a:xfrm>
            </p:spPr>
            <p:txBody>
              <a:bodyPr lIns="90000" tIns="90000" bIns="90000"/>
              <a:lstStyle/>
              <a:p>
                <a:pPr marL="0" indent="0">
                  <a:buNone/>
                </a:pPr>
                <a:r>
                  <a:rPr lang="en-US" sz="2400" dirty="0" smtClean="0"/>
                  <a:t>Simplify each of these examples: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2</m:t>
                    </m:r>
                    <m:r>
                      <a:rPr lang="en-US" sz="2400" i="1" dirty="0" smtClean="0">
                        <a:latin typeface="Cambria Math" charset="0"/>
                      </a:rPr>
                      <m:t>𝑝</m:t>
                    </m:r>
                    <m:r>
                      <a:rPr lang="en-US" sz="2400" i="1" dirty="0" smtClean="0">
                        <a:latin typeface="Cambria Math" charset="0"/>
                      </a:rPr>
                      <m:t> –</m:t>
                    </m:r>
                    <m:r>
                      <a:rPr lang="en-US" sz="2400" i="1" dirty="0" smtClean="0">
                        <a:latin typeface="Cambria Math" charset="0"/>
                      </a:rPr>
                      <m:t>𝑞</m:t>
                    </m:r>
                    <m:r>
                      <a:rPr lang="en-US" sz="2400" i="1" dirty="0" smtClean="0">
                        <a:latin typeface="Cambria Math" charset="0"/>
                      </a:rPr>
                      <m:t>+3</m:t>
                    </m:r>
                    <m:r>
                      <a:rPr lang="en-US" sz="2400" i="1" dirty="0" smtClean="0">
                        <a:latin typeface="Cambria Math" charset="0"/>
                      </a:rPr>
                      <m:t>𝑝</m:t>
                    </m:r>
                    <m:r>
                      <a:rPr lang="en-US" sz="2400" i="1" dirty="0" smtClean="0">
                        <a:latin typeface="Cambria Math" charset="0"/>
                      </a:rPr>
                      <m:t>+3</m:t>
                    </m:r>
                    <m:r>
                      <a:rPr lang="en-US" sz="2400" i="1" dirty="0" smtClean="0">
                        <a:latin typeface="Cambria Math" charset="0"/>
                      </a:rPr>
                      <m:t>𝑞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2(</m:t>
                    </m:r>
                    <m:r>
                      <a:rPr lang="en-US" sz="2400" i="1" dirty="0" smtClean="0">
                        <a:latin typeface="Cambria Math" charset="0"/>
                      </a:rPr>
                      <m:t>𝑎</m:t>
                    </m:r>
                    <m:r>
                      <a:rPr lang="en-US" sz="2400" i="1" dirty="0" smtClean="0">
                        <a:latin typeface="Cambria Math" charset="0"/>
                      </a:rPr>
                      <m:t> + </m:t>
                    </m:r>
                    <m:r>
                      <a:rPr lang="en-US" sz="2400" i="1" dirty="0" smtClean="0">
                        <a:latin typeface="Cambria Math" charset="0"/>
                      </a:rPr>
                      <m:t>𝑏</m:t>
                    </m:r>
                    <m:r>
                      <a:rPr lang="en-US" sz="2400" i="1" dirty="0" smtClean="0">
                        <a:latin typeface="Cambria Math" charset="0"/>
                      </a:rPr>
                      <m:t>) &lt; 3</m:t>
                    </m:r>
                    <m:r>
                      <a:rPr lang="en-US" sz="2400" i="1" dirty="0" smtClean="0">
                        <a:latin typeface="Cambria Math" charset="0"/>
                      </a:rPr>
                      <m:t>𝑎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00" y="1731713"/>
                <a:ext cx="8045200" cy="1706812"/>
              </a:xfrm>
              <a:blipFill rotWithShape="1">
                <a:blip r:embed="rId2"/>
                <a:stretch>
                  <a:fillRect l="-1213" t="-6429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50470" y="2387600"/>
                <a:ext cx="1325235" cy="3488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lnSpc>
                    <a:spcPts val="2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rgbClr val="4B4B4B"/>
                          </a:solidFill>
                          <a:latin typeface="Cambria Math"/>
                        </a:rPr>
                        <m:t>5</m:t>
                      </m:r>
                      <m:r>
                        <a:rPr lang="en-US" sz="2400" i="1" dirty="0">
                          <a:solidFill>
                            <a:srgbClr val="4B4B4B"/>
                          </a:solidFill>
                          <a:latin typeface="Cambria Math" charset="0"/>
                        </a:rPr>
                        <m:t>𝑝</m:t>
                      </m:r>
                      <m:r>
                        <a:rPr lang="en-US" sz="2400" i="1" dirty="0">
                          <a:solidFill>
                            <a:srgbClr val="4B4B4B"/>
                          </a:solidFill>
                          <a:latin typeface="Cambria Math" charset="0"/>
                        </a:rPr>
                        <m:t>+2</m:t>
                      </m:r>
                      <m:r>
                        <a:rPr lang="en-US" sz="2400" i="1" dirty="0">
                          <a:solidFill>
                            <a:srgbClr val="4B4B4B"/>
                          </a:solidFill>
                          <a:latin typeface="Cambria Math" charset="0"/>
                        </a:rPr>
                        <m:t>𝑞</m:t>
                      </m:r>
                    </m:oMath>
                  </m:oMathPara>
                </a14:m>
                <a:endParaRPr lang="en-US" sz="2400" dirty="0">
                  <a:solidFill>
                    <a:srgbClr val="4B4B4B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470" y="2387600"/>
                <a:ext cx="1325235" cy="348813"/>
              </a:xfrm>
              <a:prstGeom prst="rect">
                <a:avLst/>
              </a:prstGeom>
              <a:blipFill rotWithShape="1">
                <a:blip r:embed="rId3"/>
                <a:stretch>
                  <a:fillRect t="-12281" b="-26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801317" y="3096281"/>
                <a:ext cx="1193788" cy="3488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ts val="2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4B4B4B"/>
                          </a:solidFill>
                          <a:latin typeface="Cambria Math" charset="0"/>
                        </a:rPr>
                        <m:t>2</m:t>
                      </m:r>
                      <m:r>
                        <a:rPr lang="en-GB" sz="2400" b="0" i="1" dirty="0" smtClean="0">
                          <a:solidFill>
                            <a:srgbClr val="4B4B4B"/>
                          </a:solidFill>
                          <a:latin typeface="Cambria Math"/>
                        </a:rPr>
                        <m:t>𝑏</m:t>
                      </m:r>
                      <m:r>
                        <a:rPr lang="en-GB" sz="2400" b="0" i="1" dirty="0" smtClean="0">
                          <a:solidFill>
                            <a:srgbClr val="4B4B4B"/>
                          </a:solidFill>
                          <a:latin typeface="Cambria Math"/>
                        </a:rPr>
                        <m:t>&lt;</m:t>
                      </m:r>
                      <m:r>
                        <a:rPr lang="en-GB" sz="2400" b="0" i="1" dirty="0" smtClean="0">
                          <a:solidFill>
                            <a:srgbClr val="4B4B4B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sz="2400" dirty="0">
                  <a:solidFill>
                    <a:srgbClr val="4B4B4B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317" y="3096281"/>
                <a:ext cx="1193788" cy="348813"/>
              </a:xfrm>
              <a:prstGeom prst="rect">
                <a:avLst/>
              </a:prstGeom>
              <a:blipFill rotWithShape="1">
                <a:blip r:embed="rId4"/>
                <a:stretch>
                  <a:fillRect t="-87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43398" y="6617829"/>
            <a:ext cx="2678400" cy="241200"/>
          </a:xfrm>
        </p:spPr>
        <p:txBody>
          <a:bodyPr/>
          <a:lstStyle/>
          <a:p>
            <a:pPr algn="l"/>
            <a:r>
              <a:rPr lang="en-GB" dirty="0"/>
              <a:t>© 2016 AQA. Created by </a:t>
            </a:r>
            <a:r>
              <a:rPr lang="en-GB" dirty="0" err="1"/>
              <a:t>Teachit</a:t>
            </a:r>
            <a:r>
              <a:rPr lang="en-GB" dirty="0"/>
              <a:t> for AQA.</a:t>
            </a:r>
          </a:p>
        </p:txBody>
      </p:sp>
    </p:spTree>
    <p:extLst>
      <p:ext uri="{BB962C8B-B14F-4D97-AF65-F5344CB8AC3E}">
        <p14:creationId xmlns:p14="http://schemas.microsoft.com/office/powerpoint/2010/main" val="124060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28432"/>
            <a:ext cx="8045200" cy="431181"/>
          </a:xfrm>
        </p:spPr>
        <p:txBody>
          <a:bodyPr/>
          <a:lstStyle/>
          <a:p>
            <a:r>
              <a:rPr lang="en-US" dirty="0" smtClean="0"/>
              <a:t>Solving using simplification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40000" y="1731713"/>
                <a:ext cx="8045200" cy="403366"/>
              </a:xfrm>
            </p:spPr>
            <p:txBody>
              <a:bodyPr lIns="90000" tIns="90000" bIns="90000"/>
              <a:lstStyle/>
              <a:p>
                <a:pPr marL="0" indent="0">
                  <a:buNone/>
                </a:pPr>
                <a:r>
                  <a:rPr lang="en-US" sz="2000" dirty="0" smtClean="0"/>
                  <a:t>Solve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3</m:t>
                    </m:r>
                    <m:r>
                      <a:rPr lang="en-US" sz="2000" i="1" dirty="0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/>
                      </a:rPr>
                      <m:t>−7=</m:t>
                    </m:r>
                    <m:r>
                      <a:rPr lang="en-US" sz="2000" i="1" dirty="0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/>
                      </a:rPr>
                      <m:t>+5</m:t>
                    </m:r>
                  </m:oMath>
                </a14:m>
                <a:r>
                  <a:rPr lang="en-US" sz="2000" dirty="0" smtClean="0"/>
                  <a:t>, </a:t>
                </a:r>
                <a:r>
                  <a:rPr lang="en-US" sz="2000" dirty="0"/>
                  <a:t>and find the value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 smtClean="0"/>
                  <a:t>: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00" y="1731713"/>
                <a:ext cx="8045200" cy="403366"/>
              </a:xfrm>
              <a:blipFill rotWithShape="1">
                <a:blip r:embed="rId2"/>
                <a:stretch>
                  <a:fillRect l="-834" t="-9091" b="-24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14141" y="2326630"/>
                <a:ext cx="26053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3</m:t>
                      </m:r>
                      <m:r>
                        <a:rPr lang="en-US" sz="2800" i="1" dirty="0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i="1" dirty="0">
                          <a:latin typeface="Cambria Math"/>
                        </a:rPr>
                        <m:t>−7=</m:t>
                      </m:r>
                      <m:r>
                        <a:rPr lang="en-US" sz="2800" i="1" dirty="0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i="1" dirty="0">
                          <a:latin typeface="Cambria Math"/>
                        </a:rPr>
                        <m:t>+</m:t>
                      </m:r>
                      <m:r>
                        <a:rPr lang="en-US" sz="2800" i="1" dirty="0" smtClean="0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141" y="2326630"/>
                <a:ext cx="260539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2556" y="3196140"/>
                <a:ext cx="5262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The aim is to isolate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on one side of the equation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56" y="3196140"/>
                <a:ext cx="5262979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926" t="-8197" r="-34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14141" y="3710746"/>
                <a:ext cx="26827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3200" i="1" dirty="0" smtClean="0">
                          <a:solidFill>
                            <a:schemeClr val="accent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i="1" dirty="0">
                          <a:latin typeface="Cambria Math"/>
                        </a:rPr>
                        <m:t>−</m:t>
                      </m:r>
                      <m:r>
                        <a:rPr lang="en-US" sz="2800" i="1" dirty="0" smtClean="0">
                          <a:solidFill>
                            <a:schemeClr val="accent6"/>
                          </a:solidFill>
                          <a:latin typeface="Cambria Math"/>
                        </a:rPr>
                        <m:t>7</m:t>
                      </m:r>
                      <m:r>
                        <a:rPr lang="en-US" sz="2800" i="1" dirty="0">
                          <a:latin typeface="Cambria Math"/>
                        </a:rPr>
                        <m:t>=</m:t>
                      </m:r>
                      <m:r>
                        <a:rPr lang="en-US" sz="3200" i="1" dirty="0" smtClean="0">
                          <a:solidFill>
                            <a:schemeClr val="accent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i="1" dirty="0">
                          <a:latin typeface="Cambria Math"/>
                        </a:rPr>
                        <m:t>+</m:t>
                      </m:r>
                      <m:r>
                        <a:rPr lang="en-US" sz="2800" i="1" dirty="0" smtClean="0">
                          <a:solidFill>
                            <a:schemeClr val="accent6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141" y="3710746"/>
                <a:ext cx="2682722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795535" y="4334369"/>
            <a:ext cx="2863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Subtract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/>
              <a:t> from both sides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08292" y="4272814"/>
                <a:ext cx="20151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3200" i="1" dirty="0" smtClean="0">
                          <a:solidFill>
                            <a:schemeClr val="accent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i="1" dirty="0">
                          <a:latin typeface="Cambria Math"/>
                        </a:rPr>
                        <m:t>−</m:t>
                      </m:r>
                      <m:r>
                        <a:rPr lang="en-US" sz="2800" i="1" dirty="0" smtClean="0">
                          <a:solidFill>
                            <a:schemeClr val="accent6"/>
                          </a:solidFill>
                          <a:latin typeface="Cambria Math"/>
                        </a:rPr>
                        <m:t>7</m:t>
                      </m:r>
                      <m:r>
                        <a:rPr lang="en-US" sz="2800" i="1" dirty="0" smtClean="0">
                          <a:latin typeface="Cambria Math"/>
                        </a:rPr>
                        <m:t>=</m:t>
                      </m:r>
                      <m:r>
                        <a:rPr lang="en-US" sz="2800" i="1" dirty="0" smtClean="0">
                          <a:solidFill>
                            <a:schemeClr val="accent6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2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292" y="4272814"/>
                <a:ext cx="2015167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67791" y="4796667"/>
                <a:ext cx="15907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3200" i="1" dirty="0" smtClean="0">
                          <a:solidFill>
                            <a:schemeClr val="accent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i="1" dirty="0" smtClean="0">
                          <a:latin typeface="Cambria Math"/>
                        </a:rPr>
                        <m:t>=</m:t>
                      </m:r>
                      <m:r>
                        <a:rPr lang="en-US" sz="2800" i="1" dirty="0" smtClean="0">
                          <a:solidFill>
                            <a:schemeClr val="accent6"/>
                          </a:solidFill>
                          <a:latin typeface="Cambria Math"/>
                        </a:rPr>
                        <m:t>12</m:t>
                      </m:r>
                    </m:oMath>
                  </m:oMathPara>
                </a14:m>
                <a:endParaRPr lang="en-US" sz="2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791" y="4796667"/>
                <a:ext cx="1590756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795535" y="4873611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7 to both sides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95535" y="5425371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Divide both sides by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168166" y="5323324"/>
                <a:ext cx="1194750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chemeClr val="accent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i="1" dirty="0" smtClean="0">
                          <a:latin typeface="Cambria Math"/>
                        </a:rPr>
                        <m:t>=</m:t>
                      </m:r>
                      <m:r>
                        <a:rPr lang="en-US" sz="2800" i="1" dirty="0" smtClean="0">
                          <a:solidFill>
                            <a:schemeClr val="accent6"/>
                          </a:solidFill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166" y="5323324"/>
                <a:ext cx="1194750" cy="57342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ooter Placeholder 3"/>
          <p:cNvSpPr txBox="1">
            <a:spLocks/>
          </p:cNvSpPr>
          <p:nvPr/>
        </p:nvSpPr>
        <p:spPr>
          <a:xfrm>
            <a:off x="54339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mtClean="0"/>
              <a:t>© 2016 AQA. Created by Teachit for AQA.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315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3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28432"/>
            <a:ext cx="8045200" cy="431181"/>
          </a:xfrm>
        </p:spPr>
        <p:txBody>
          <a:bodyPr/>
          <a:lstStyle/>
          <a:p>
            <a:r>
              <a:rPr lang="en-US" dirty="0" smtClean="0"/>
              <a:t>Substituting numbers into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916" y="1721383"/>
            <a:ext cx="8045200" cy="1275817"/>
          </a:xfrm>
        </p:spPr>
        <p:txBody>
          <a:bodyPr lIns="90000" tIns="90000" bIns="90000"/>
          <a:lstStyle/>
          <a:p>
            <a:pPr marL="0" indent="0">
              <a:buNone/>
            </a:pPr>
            <a:r>
              <a:rPr lang="en-US" dirty="0" smtClean="0"/>
              <a:t>Algebraic formula become really useful when we can use them to derive values. We can substitute numbers into expressions.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equation for acceleration can </a:t>
            </a:r>
            <a:r>
              <a:rPr lang="en-US" dirty="0" smtClean="0"/>
              <a:t>be </a:t>
            </a:r>
            <a:r>
              <a:rPr lang="en-US" dirty="0"/>
              <a:t>represented </a:t>
            </a:r>
            <a:r>
              <a:rPr lang="en-US" dirty="0" smtClean="0"/>
              <a:t>as … 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048358" y="3680509"/>
                <a:ext cx="206477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𝒂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acceleration </a:t>
                </a:r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𝒗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final velocity </a:t>
                </a:r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𝒖</m:t>
                    </m:r>
                  </m:oMath>
                </a14:m>
                <a:r>
                  <a:rPr lang="en-US" dirty="0"/>
                  <a:t> is initial velocity</a:t>
                </a:r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𝒕</m:t>
                    </m:r>
                  </m:oMath>
                </a14:m>
                <a:r>
                  <a:rPr lang="en-US" dirty="0"/>
                  <a:t> is time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358" y="3680509"/>
                <a:ext cx="2064774" cy="1200329"/>
              </a:xfrm>
              <a:prstGeom prst="rect">
                <a:avLst/>
              </a:prstGeom>
              <a:blipFill rotWithShape="1">
                <a:blip r:embed="rId2"/>
                <a:stretch>
                  <a:fillRect t="-2538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40000" y="3680509"/>
                <a:ext cx="265412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𝑎</m:t>
                      </m:r>
                      <m:r>
                        <a:rPr lang="en-US" sz="2800" i="1" dirty="0" smtClean="0">
                          <a:latin typeface="Cambria Math"/>
                        </a:rPr>
                        <m:t>=(</m:t>
                      </m:r>
                      <m:r>
                        <a:rPr lang="en-US" sz="2800" i="1" dirty="0" smtClean="0">
                          <a:latin typeface="Cambria Math"/>
                        </a:rPr>
                        <m:t>𝑣</m:t>
                      </m:r>
                      <m:r>
                        <a:rPr lang="en-US" sz="2800" i="1" dirty="0" smtClean="0">
                          <a:latin typeface="Cambria Math"/>
                        </a:rPr>
                        <m:t> –</m:t>
                      </m:r>
                      <m:r>
                        <a:rPr lang="en-US" sz="2800" i="1" dirty="0" smtClean="0">
                          <a:latin typeface="Cambria Math"/>
                        </a:rPr>
                        <m:t>𝑢</m:t>
                      </m:r>
                      <m:r>
                        <a:rPr lang="en-US" sz="2800" i="1" dirty="0" smtClean="0">
                          <a:latin typeface="Cambria Math"/>
                        </a:rPr>
                        <m:t>)÷</m:t>
                      </m:r>
                      <m:r>
                        <a:rPr lang="en-US" sz="2800" i="1" dirty="0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3680509"/>
                <a:ext cx="2654125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43398" y="6617829"/>
            <a:ext cx="2678400" cy="241200"/>
          </a:xfrm>
        </p:spPr>
        <p:txBody>
          <a:bodyPr/>
          <a:lstStyle/>
          <a:p>
            <a:pPr algn="l"/>
            <a:r>
              <a:rPr lang="en-GB" dirty="0"/>
              <a:t>© 2016 AQA. Created by </a:t>
            </a:r>
            <a:r>
              <a:rPr lang="en-GB" dirty="0" err="1"/>
              <a:t>Teachit</a:t>
            </a:r>
            <a:r>
              <a:rPr lang="en-GB" dirty="0"/>
              <a:t> for AQA.</a:t>
            </a:r>
          </a:p>
        </p:txBody>
      </p:sp>
    </p:spTree>
    <p:extLst>
      <p:ext uri="{BB962C8B-B14F-4D97-AF65-F5344CB8AC3E}">
        <p14:creationId xmlns:p14="http://schemas.microsoft.com/office/powerpoint/2010/main" val="171796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28432"/>
            <a:ext cx="8045200" cy="431181"/>
          </a:xfrm>
        </p:spPr>
        <p:txBody>
          <a:bodyPr/>
          <a:lstStyle/>
          <a:p>
            <a:r>
              <a:rPr lang="en-US" dirty="0" smtClean="0"/>
              <a:t>Substituting numbers into equations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3232" y="1725613"/>
            <a:ext cx="8067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a period of 40 seconds, a car’s initial velocity was 10 m/s, and its final velocity was 90 m/s. Give its acceleration in m/s</a:t>
            </a:r>
            <a:r>
              <a:rPr lang="en-US" baseline="30000" dirty="0" smtClean="0"/>
              <a:t>2</a:t>
            </a:r>
            <a:r>
              <a:rPr lang="en-US" dirty="0" smtClean="0"/>
              <a:t>, using the above formula.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3232" y="2549867"/>
                <a:ext cx="244169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In the above situation:</a:t>
                </a:r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𝒗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</a:t>
                </a:r>
                <a:r>
                  <a:rPr lang="en-US" dirty="0" smtClean="0"/>
                  <a:t>80 m/s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𝒖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10 m/s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𝒕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smtClean="0"/>
                  <a:t>40 s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32" y="2549867"/>
                <a:ext cx="2441694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995" t="-2538" r="-1995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984926" y="3380864"/>
            <a:ext cx="5348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substitute these values into the above formula: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056047" y="3898758"/>
                <a:ext cx="311784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𝑎</m:t>
                      </m:r>
                      <m:r>
                        <a:rPr lang="en-US" sz="2800" i="1" dirty="0" smtClean="0">
                          <a:latin typeface="Cambria Math"/>
                        </a:rPr>
                        <m:t>=(90–10)÷40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047" y="3898758"/>
                <a:ext cx="3117841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056047" y="4405431"/>
                <a:ext cx="21827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𝑎</m:t>
                      </m:r>
                      <m:r>
                        <a:rPr lang="en-US" sz="2800" i="1" dirty="0" smtClean="0">
                          <a:latin typeface="Cambria Math"/>
                        </a:rPr>
                        <m:t>=80÷40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047" y="4405431"/>
                <a:ext cx="2182777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100571" y="5695830"/>
            <a:ext cx="3175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acceleration is 2</a:t>
            </a:r>
            <a:r>
              <a:rPr lang="en-US" sz="2000" dirty="0"/>
              <a:t> </a:t>
            </a:r>
            <a:r>
              <a:rPr lang="en-US" sz="2000" dirty="0" smtClean="0"/>
              <a:t>m/s</a:t>
            </a:r>
            <a:r>
              <a:rPr lang="en-US" sz="2000" baseline="30000" dirty="0" smtClean="0"/>
              <a:t>2.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056047" y="4912104"/>
                <a:ext cx="115922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𝑎</m:t>
                      </m:r>
                      <m:r>
                        <a:rPr lang="en-US" sz="2800" i="1" dirty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047" y="4912104"/>
                <a:ext cx="1159227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43398" y="6617829"/>
            <a:ext cx="2678400" cy="241200"/>
          </a:xfrm>
        </p:spPr>
        <p:txBody>
          <a:bodyPr/>
          <a:lstStyle/>
          <a:p>
            <a:pPr algn="l"/>
            <a:r>
              <a:rPr lang="en-GB" dirty="0"/>
              <a:t>© 2016 AQA. Created by </a:t>
            </a:r>
            <a:r>
              <a:rPr lang="en-GB" dirty="0" err="1"/>
              <a:t>Teachit</a:t>
            </a:r>
            <a:r>
              <a:rPr lang="en-GB" dirty="0"/>
              <a:t> for AQA.</a:t>
            </a:r>
          </a:p>
        </p:txBody>
      </p:sp>
    </p:spTree>
    <p:extLst>
      <p:ext uri="{BB962C8B-B14F-4D97-AF65-F5344CB8AC3E}">
        <p14:creationId xmlns:p14="http://schemas.microsoft.com/office/powerpoint/2010/main" val="366025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3" grpId="0" build="p"/>
      <p:bldP spid="14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28432"/>
            <a:ext cx="8045200" cy="431181"/>
          </a:xfrm>
        </p:spPr>
        <p:txBody>
          <a:bodyPr/>
          <a:lstStyle/>
          <a:p>
            <a:r>
              <a:rPr lang="en-US" dirty="0" smtClean="0"/>
              <a:t>Using algebra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198313"/>
            <a:ext cx="8045200" cy="4406804"/>
          </a:xfrm>
        </p:spPr>
        <p:txBody>
          <a:bodyPr lIns="90000" tIns="90000" bIns="90000"/>
          <a:lstStyle/>
          <a:p>
            <a:pPr marL="0" indent="0">
              <a:buNone/>
            </a:pPr>
            <a:r>
              <a:rPr lang="en-US" dirty="0" smtClean="0"/>
              <a:t>An app costs £1.79 for the initial download, and then charges £0.79 for each in-game purchase. </a:t>
            </a:r>
          </a:p>
          <a:p>
            <a:pPr marL="0" indent="0">
              <a:buNone/>
            </a:pPr>
            <a:r>
              <a:rPr lang="en-US" b="1" dirty="0"/>
              <a:t>Write down a formula for the </a:t>
            </a:r>
            <a:r>
              <a:rPr lang="en-US" b="1" dirty="0" smtClean="0"/>
              <a:t>cost </a:t>
            </a:r>
            <a:r>
              <a:rPr lang="en-US" b="1" i="1" dirty="0" smtClean="0"/>
              <a:t>C </a:t>
            </a:r>
            <a:r>
              <a:rPr lang="en-US" b="1" dirty="0" smtClean="0"/>
              <a:t>of downloading this game and making </a:t>
            </a:r>
            <a:r>
              <a:rPr lang="en-US" b="1" i="1" dirty="0" smtClean="0"/>
              <a:t>n</a:t>
            </a:r>
            <a:r>
              <a:rPr lang="en-US" b="1" dirty="0" smtClean="0"/>
              <a:t> in game purchases.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/>
              <a:t>It </a:t>
            </a:r>
            <a:r>
              <a:rPr lang="en-US" dirty="0" smtClean="0"/>
              <a:t>costs </a:t>
            </a:r>
            <a:r>
              <a:rPr lang="en-US" b="1" dirty="0" smtClean="0"/>
              <a:t>£1.79 + £0.79</a:t>
            </a:r>
            <a:r>
              <a:rPr lang="en-US" dirty="0" smtClean="0"/>
              <a:t> to download the game and make </a:t>
            </a:r>
            <a:r>
              <a:rPr lang="en-US" b="1" dirty="0" smtClean="0">
                <a:solidFill>
                  <a:schemeClr val="accent1"/>
                </a:solidFill>
              </a:rPr>
              <a:t>1</a:t>
            </a:r>
            <a:r>
              <a:rPr lang="en-US" dirty="0" smtClean="0"/>
              <a:t> purchase.</a:t>
            </a:r>
          </a:p>
          <a:p>
            <a:r>
              <a:rPr lang="en-US" dirty="0" smtClean="0"/>
              <a:t>It costs </a:t>
            </a:r>
            <a:r>
              <a:rPr lang="en-US" b="1" dirty="0" smtClean="0"/>
              <a:t>£1.79 + (</a:t>
            </a:r>
            <a:r>
              <a:rPr lang="en-US" b="1" dirty="0" smtClean="0">
                <a:solidFill>
                  <a:schemeClr val="accent1"/>
                </a:solidFill>
              </a:rPr>
              <a:t>2</a:t>
            </a:r>
            <a:r>
              <a:rPr lang="en-US" b="1" dirty="0" smtClean="0"/>
              <a:t> </a:t>
            </a:r>
            <a:r>
              <a:rPr lang="en-US" b="1" dirty="0" smtClean="0">
                <a:sym typeface="Symbol" panose="05050102010706020507" pitchFamily="18" charset="2"/>
              </a:rPr>
              <a:t></a:t>
            </a:r>
            <a:r>
              <a:rPr lang="en-US" b="1" dirty="0" smtClean="0"/>
              <a:t> £0.79) </a:t>
            </a:r>
            <a:r>
              <a:rPr lang="en-US" dirty="0" smtClean="0"/>
              <a:t>to download the game and make </a:t>
            </a:r>
            <a:r>
              <a:rPr lang="en-US" b="1" dirty="0" smtClean="0">
                <a:solidFill>
                  <a:schemeClr val="accent1"/>
                </a:solidFill>
              </a:rPr>
              <a:t>2</a:t>
            </a:r>
            <a:r>
              <a:rPr lang="en-US" dirty="0" smtClean="0"/>
              <a:t> purchases.</a:t>
            </a:r>
          </a:p>
          <a:p>
            <a:r>
              <a:rPr lang="en-US" dirty="0" smtClean="0"/>
              <a:t>It </a:t>
            </a:r>
            <a:r>
              <a:rPr lang="en-US" dirty="0"/>
              <a:t>costs </a:t>
            </a:r>
            <a:r>
              <a:rPr lang="en-US" b="1" dirty="0"/>
              <a:t>£1.79 + </a:t>
            </a:r>
            <a:r>
              <a:rPr lang="en-US" b="1" dirty="0" smtClean="0"/>
              <a:t>(</a:t>
            </a:r>
            <a:r>
              <a:rPr lang="en-US" b="1" dirty="0" smtClean="0">
                <a:solidFill>
                  <a:schemeClr val="accent1"/>
                </a:solidFill>
              </a:rPr>
              <a:t>3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ym typeface="Symbol" panose="05050102010706020507" pitchFamily="18" charset="2"/>
              </a:rPr>
              <a:t></a:t>
            </a:r>
            <a:r>
              <a:rPr lang="en-US" b="1" dirty="0" smtClean="0"/>
              <a:t> </a:t>
            </a:r>
            <a:r>
              <a:rPr lang="en-US" b="1" dirty="0"/>
              <a:t>£0.79</a:t>
            </a:r>
            <a:r>
              <a:rPr lang="en-US" b="1" dirty="0" smtClean="0"/>
              <a:t>) </a:t>
            </a:r>
            <a:r>
              <a:rPr lang="en-US" dirty="0"/>
              <a:t>to download the game and make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3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purchases.</a:t>
            </a:r>
            <a:endParaRPr lang="en-US" dirty="0"/>
          </a:p>
          <a:p>
            <a:r>
              <a:rPr lang="en-US" dirty="0" smtClean="0"/>
              <a:t>Therefore the cost C </a:t>
            </a:r>
            <a:r>
              <a:rPr lang="en-US" dirty="0"/>
              <a:t>of downloading this game and making </a:t>
            </a:r>
            <a:r>
              <a:rPr lang="en-US" i="1" dirty="0"/>
              <a:t>n</a:t>
            </a:r>
            <a:r>
              <a:rPr lang="en-US" dirty="0"/>
              <a:t> in game </a:t>
            </a:r>
            <a:r>
              <a:rPr lang="en-US" dirty="0" smtClean="0"/>
              <a:t>purchases is </a:t>
            </a:r>
            <a:r>
              <a:rPr lang="en-US" b="1" dirty="0"/>
              <a:t>£1.79 + (</a:t>
            </a:r>
            <a:r>
              <a:rPr lang="en-US" b="1" i="1" dirty="0">
                <a:solidFill>
                  <a:schemeClr val="accent1"/>
                </a:solidFill>
              </a:rPr>
              <a:t>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ym typeface="Symbol" panose="05050102010706020507" pitchFamily="18" charset="2"/>
              </a:rPr>
              <a:t></a:t>
            </a:r>
            <a:r>
              <a:rPr lang="en-US" b="1" dirty="0" smtClean="0"/>
              <a:t> </a:t>
            </a:r>
            <a:r>
              <a:rPr lang="en-US" b="1" dirty="0"/>
              <a:t>£0.79)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b="1" i="1" dirty="0" smtClean="0"/>
              <a:t>C = </a:t>
            </a:r>
            <a:r>
              <a:rPr lang="en-US" b="1" dirty="0" smtClean="0"/>
              <a:t>£1.79 </a:t>
            </a:r>
            <a:r>
              <a:rPr lang="en-US" b="1" dirty="0"/>
              <a:t>+ </a:t>
            </a:r>
            <a:r>
              <a:rPr lang="en-US" b="1" dirty="0" smtClean="0"/>
              <a:t>(</a:t>
            </a:r>
            <a:r>
              <a:rPr lang="en-US" b="1" i="1" dirty="0">
                <a:solidFill>
                  <a:schemeClr val="accent1"/>
                </a:solidFill>
              </a:rPr>
              <a:t>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ym typeface="Symbol" panose="05050102010706020507" pitchFamily="18" charset="2"/>
              </a:rPr>
              <a:t></a:t>
            </a:r>
            <a:r>
              <a:rPr lang="en-US" b="1" dirty="0" smtClean="0"/>
              <a:t> </a:t>
            </a:r>
            <a:r>
              <a:rPr lang="en-US" b="1" dirty="0"/>
              <a:t>£0.79</a:t>
            </a:r>
            <a:r>
              <a:rPr lang="en-US" b="1" dirty="0" smtClean="0"/>
              <a:t>)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This formula can now be used to work out the cost of downloading the game and making any number of purchases, by substituting different values into </a:t>
            </a:r>
            <a:r>
              <a:rPr lang="en-US" b="1" i="1" dirty="0" smtClean="0"/>
              <a:t>n.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43398" y="6617829"/>
            <a:ext cx="2678400" cy="241200"/>
          </a:xfrm>
        </p:spPr>
        <p:txBody>
          <a:bodyPr/>
          <a:lstStyle/>
          <a:p>
            <a:pPr algn="l"/>
            <a:r>
              <a:rPr lang="en-GB" dirty="0"/>
              <a:t>© 2016 AQA. Created by </a:t>
            </a:r>
            <a:r>
              <a:rPr lang="en-GB" dirty="0" err="1"/>
              <a:t>Teachit</a:t>
            </a:r>
            <a:r>
              <a:rPr lang="en-GB" dirty="0"/>
              <a:t> for AQA.</a:t>
            </a:r>
          </a:p>
        </p:txBody>
      </p:sp>
    </p:spTree>
    <p:extLst>
      <p:ext uri="{BB962C8B-B14F-4D97-AF65-F5344CB8AC3E}">
        <p14:creationId xmlns:p14="http://schemas.microsoft.com/office/powerpoint/2010/main" val="72138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45" y="1254386"/>
            <a:ext cx="5615910" cy="475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0000" y="1254386"/>
            <a:ext cx="213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QA Chevin Pro Light" panose="020F0303030000060003" pitchFamily="34" charset="0"/>
              </a:rPr>
              <a:t>GCSE </a:t>
            </a:r>
            <a:r>
              <a:rPr lang="en-US" sz="2400" dirty="0" err="1">
                <a:solidFill>
                  <a:schemeClr val="tx2"/>
                </a:solidFill>
                <a:latin typeface="AQA Chevin Pro Light" panose="020F0303030000060003" pitchFamily="34" charset="0"/>
              </a:rPr>
              <a:t>Maths</a:t>
            </a:r>
            <a:r>
              <a:rPr lang="en-US" sz="2400" dirty="0">
                <a:solidFill>
                  <a:schemeClr val="tx2"/>
                </a:solidFill>
                <a:latin typeface="AQA Chevin Pro Light" panose="020F0303030000060003" pitchFamily="34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AQA Chevin Pro Light" panose="020F0303030000060003" pitchFamily="34" charset="0"/>
              </a:rPr>
              <a:t>F</a:t>
            </a:r>
            <a:endParaRPr lang="en-US" sz="2400" dirty="0">
              <a:solidFill>
                <a:schemeClr val="tx2"/>
              </a:solidFill>
              <a:latin typeface="AQA Chevin Pro Light" panose="020F0303030000060003" pitchFamily="34" charset="0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54339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40000" y="441132"/>
            <a:ext cx="8045200" cy="431181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600" b="0" i="0" kern="1200">
                <a:solidFill>
                  <a:schemeClr val="tx2"/>
                </a:solidFill>
                <a:latin typeface="AQA Chevin Pro Light"/>
                <a:ea typeface="+mj-ea"/>
                <a:cs typeface="AQA Chevin Pro Light"/>
              </a:defRPr>
            </a:lvl1pPr>
          </a:lstStyle>
          <a:p>
            <a:r>
              <a:rPr lang="en-GB" dirty="0" smtClean="0"/>
              <a:t>Some questions to try from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600" y="396224"/>
            <a:ext cx="1895926" cy="43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7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725613"/>
            <a:ext cx="67437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 txBox="1">
            <a:spLocks/>
          </p:cNvSpPr>
          <p:nvPr/>
        </p:nvSpPr>
        <p:spPr>
          <a:xfrm>
            <a:off x="54339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0000" y="441132"/>
            <a:ext cx="8045200" cy="431181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600" b="0" i="0" kern="1200">
                <a:solidFill>
                  <a:schemeClr val="tx2"/>
                </a:solidFill>
                <a:latin typeface="AQA Chevin Pro Light"/>
                <a:ea typeface="+mj-ea"/>
                <a:cs typeface="AQA Chevin Pro Light"/>
              </a:defRPr>
            </a:lvl1pPr>
          </a:lstStyle>
          <a:p>
            <a:r>
              <a:rPr lang="en-GB" dirty="0" smtClean="0"/>
              <a:t>Some questions to try from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600" y="396224"/>
            <a:ext cx="1895926" cy="4381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0000" y="1254386"/>
            <a:ext cx="213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QA Chevin Pro Light" panose="020F0303030000060003" pitchFamily="34" charset="0"/>
              </a:rPr>
              <a:t>GCSE </a:t>
            </a:r>
            <a:r>
              <a:rPr lang="en-US" sz="2400" dirty="0" err="1">
                <a:solidFill>
                  <a:schemeClr val="tx2"/>
                </a:solidFill>
                <a:latin typeface="AQA Chevin Pro Light" panose="020F0303030000060003" pitchFamily="34" charset="0"/>
              </a:rPr>
              <a:t>Maths</a:t>
            </a:r>
            <a:r>
              <a:rPr lang="en-US" sz="2400" dirty="0">
                <a:solidFill>
                  <a:schemeClr val="tx2"/>
                </a:solidFill>
                <a:latin typeface="AQA Chevin Pro Light" panose="020F0303030000060003" pitchFamily="34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AQA Chevin Pro Light" panose="020F0303030000060003" pitchFamily="34" charset="0"/>
              </a:rPr>
              <a:t>F</a:t>
            </a:r>
            <a:endParaRPr lang="en-US" sz="2400" dirty="0">
              <a:solidFill>
                <a:schemeClr val="tx2"/>
              </a:solidFill>
              <a:latin typeface="AQA Chevin Pro Light" panose="020F0303030000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75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28432"/>
            <a:ext cx="8045200" cy="431181"/>
          </a:xfrm>
        </p:spPr>
        <p:txBody>
          <a:bodyPr/>
          <a:lstStyle/>
          <a:p>
            <a:r>
              <a:rPr lang="en-GB" dirty="0" smtClean="0"/>
              <a:t>GCSE Chemistry sample assessment materials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408" y="1725613"/>
            <a:ext cx="5237185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 txBox="1">
            <a:spLocks/>
          </p:cNvSpPr>
          <p:nvPr/>
        </p:nvSpPr>
        <p:spPr>
          <a:xfrm>
            <a:off x="54339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35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28432"/>
            <a:ext cx="8045200" cy="431181"/>
          </a:xfrm>
        </p:spPr>
        <p:txBody>
          <a:bodyPr/>
          <a:lstStyle/>
          <a:p>
            <a:r>
              <a:rPr lang="en-GB" dirty="0" smtClean="0"/>
              <a:t>GCSE Chemistry sample assessment materials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722334"/>
            <a:ext cx="8045450" cy="387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 txBox="1">
            <a:spLocks/>
          </p:cNvSpPr>
          <p:nvPr/>
        </p:nvSpPr>
        <p:spPr>
          <a:xfrm>
            <a:off x="54339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42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28432"/>
            <a:ext cx="8045200" cy="431181"/>
          </a:xfrm>
        </p:spPr>
        <p:txBody>
          <a:bodyPr/>
          <a:lstStyle/>
          <a:p>
            <a:r>
              <a:rPr lang="en-GB" dirty="0" smtClean="0"/>
              <a:t>GCSE Physics sample assessment materials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385921"/>
            <a:ext cx="8045450" cy="340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53" y="4995963"/>
            <a:ext cx="8181569" cy="118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3"/>
          <p:cNvSpPr txBox="1">
            <a:spLocks/>
          </p:cNvSpPr>
          <p:nvPr/>
        </p:nvSpPr>
        <p:spPr>
          <a:xfrm>
            <a:off x="54339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41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28432"/>
            <a:ext cx="8045200" cy="431181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0000"/>
          <a:lstStyle/>
          <a:p>
            <a:r>
              <a:rPr lang="en-US" dirty="0" smtClean="0"/>
              <a:t>Understand </a:t>
            </a:r>
            <a:r>
              <a:rPr lang="en-US" dirty="0"/>
              <a:t>and use the symbols: =, &lt;, &lt;&lt;, &gt;&gt;, &gt;, ∝, ~</a:t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Change </a:t>
            </a:r>
            <a:r>
              <a:rPr lang="en-US" dirty="0"/>
              <a:t>the subject of an equation</a:t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Substitute </a:t>
            </a:r>
            <a:r>
              <a:rPr lang="en-US" dirty="0"/>
              <a:t>numerical values into algebraic equations using appropriate units for physical quantities</a:t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Solve </a:t>
            </a:r>
            <a:r>
              <a:rPr lang="en-US" dirty="0"/>
              <a:t>simple algebraic equations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43398" y="6617829"/>
            <a:ext cx="2678400" cy="241200"/>
          </a:xfrm>
        </p:spPr>
        <p:txBody>
          <a:bodyPr/>
          <a:lstStyle/>
          <a:p>
            <a:pPr algn="l"/>
            <a:r>
              <a:rPr lang="en-GB" dirty="0"/>
              <a:t>© 2016 AQA. Created by </a:t>
            </a:r>
            <a:r>
              <a:rPr lang="en-GB" dirty="0" err="1"/>
              <a:t>Teachit</a:t>
            </a:r>
            <a:r>
              <a:rPr lang="en-GB" dirty="0"/>
              <a:t> for AQA.</a:t>
            </a:r>
          </a:p>
        </p:txBody>
      </p:sp>
    </p:spTree>
    <p:extLst>
      <p:ext uri="{BB962C8B-B14F-4D97-AF65-F5344CB8AC3E}">
        <p14:creationId xmlns:p14="http://schemas.microsoft.com/office/powerpoint/2010/main" val="120033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28432"/>
            <a:ext cx="8045200" cy="431181"/>
          </a:xfrm>
        </p:spPr>
        <p:txBody>
          <a:bodyPr/>
          <a:lstStyle/>
          <a:p>
            <a:r>
              <a:rPr lang="en-GB" dirty="0" smtClean="0"/>
              <a:t>GCSE Physics sample assessment materials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725613"/>
            <a:ext cx="8045450" cy="434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 txBox="1">
            <a:spLocks/>
          </p:cNvSpPr>
          <p:nvPr/>
        </p:nvSpPr>
        <p:spPr>
          <a:xfrm>
            <a:off x="54339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69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28432"/>
            <a:ext cx="8045200" cy="431181"/>
          </a:xfrm>
        </p:spPr>
        <p:txBody>
          <a:bodyPr/>
          <a:lstStyle/>
          <a:p>
            <a:r>
              <a:rPr lang="en-GB" dirty="0" smtClean="0"/>
              <a:t>GCSE Physics sample assessment materials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727114"/>
            <a:ext cx="8045450" cy="234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 txBox="1">
            <a:spLocks/>
          </p:cNvSpPr>
          <p:nvPr/>
        </p:nvSpPr>
        <p:spPr>
          <a:xfrm>
            <a:off x="54339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82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28432"/>
            <a:ext cx="8045200" cy="431181"/>
          </a:xfrm>
        </p:spPr>
        <p:txBody>
          <a:bodyPr/>
          <a:lstStyle/>
          <a:p>
            <a:r>
              <a:rPr lang="en-GB" dirty="0"/>
              <a:t>GCSE Physics sample assessment materials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50837"/>
            <a:ext cx="74676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808" y="4334768"/>
            <a:ext cx="6624384" cy="197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3"/>
          <p:cNvSpPr txBox="1">
            <a:spLocks/>
          </p:cNvSpPr>
          <p:nvPr/>
        </p:nvSpPr>
        <p:spPr>
          <a:xfrm>
            <a:off x="54339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64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31604"/>
            <a:ext cx="8045200" cy="431181"/>
          </a:xfrm>
        </p:spPr>
        <p:txBody>
          <a:bodyPr>
            <a:normAutofit/>
          </a:bodyPr>
          <a:lstStyle/>
          <a:p>
            <a:r>
              <a:rPr lang="en-US" sz="2900" dirty="0" smtClean="0"/>
              <a:t> </a:t>
            </a:r>
            <a:r>
              <a:rPr lang="en-US" sz="2900" dirty="0"/>
              <a:t>Introduction</a:t>
            </a: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539750" y="1725613"/>
            <a:ext cx="8373375" cy="2439642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indent="0">
              <a:buNone/>
            </a:pPr>
            <a:r>
              <a:rPr lang="en-US" dirty="0" smtClean="0"/>
              <a:t>Algebra is used in many different aspects of Science and </a:t>
            </a:r>
            <a:r>
              <a:rPr lang="en-US" dirty="0" err="1"/>
              <a:t>M</a:t>
            </a:r>
            <a:r>
              <a:rPr lang="en-US" dirty="0" err="1" smtClean="0"/>
              <a:t>aths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Here is an example of a useful algebraic formula: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659874" y="2949181"/>
                <a:ext cx="38242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charset="0"/>
                        </a:rPr>
                        <m:t>𝑘𝑖𝑙𝑜𝑚𝑒𝑡𝑟𝑒𝑠</m:t>
                      </m:r>
                      <m:r>
                        <a:rPr lang="en-US" sz="2400" i="1" dirty="0" smtClean="0">
                          <a:latin typeface="Cambria Math" charset="0"/>
                        </a:rPr>
                        <m:t> = 1.6 × </m:t>
                      </m:r>
                      <m:r>
                        <a:rPr lang="en-US" sz="2400" i="1" dirty="0">
                          <a:latin typeface="Cambria Math" charset="0"/>
                        </a:rPr>
                        <m:t>𝑚𝑖𝑙𝑒𝑠</m:t>
                      </m:r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874" y="2949181"/>
                <a:ext cx="3824252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318" r="-7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105509" y="4355754"/>
                <a:ext cx="2932982" cy="793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sz="240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latin typeface="Cambria Math" charset="0"/>
                            </a:rPr>
                            <m:t>𝑘𝑖𝑙𝑜𝑚𝑒𝑡𝑟𝑒𝑠</m:t>
                          </m:r>
                        </m:num>
                        <m:den>
                          <m:r>
                            <a:rPr lang="en-US" sz="2400" i="0" dirty="0">
                              <a:latin typeface="Cambria Math" charset="0"/>
                            </a:rPr>
                            <m:t>1.6</m:t>
                          </m:r>
                        </m:den>
                      </m:f>
                      <m:r>
                        <a:rPr lang="en-GB" sz="2400" b="0" i="0" dirty="0" smtClean="0">
                          <a:latin typeface="Cambria Math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charset="0"/>
                        </a:rPr>
                        <m:t>𝑚𝑖𝑙𝑒𝑠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509" y="4355754"/>
                <a:ext cx="2932982" cy="79355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540000" y="3756438"/>
            <a:ext cx="7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By rearranging this formula, we could figure out </a:t>
            </a:r>
            <a:r>
              <a:rPr lang="en-US" i="1" dirty="0"/>
              <a:t>miles </a:t>
            </a:r>
            <a:r>
              <a:rPr lang="en-US" dirty="0"/>
              <a:t>in terms of </a:t>
            </a:r>
            <a:r>
              <a:rPr lang="en-US" i="1" dirty="0" err="1" smtClean="0"/>
              <a:t>kilometres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39750" y="5340979"/>
            <a:ext cx="7943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Over the course of this presentation, you will learn the key facts of algebra and how to use it. 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43398" y="6617829"/>
            <a:ext cx="2678400" cy="241200"/>
          </a:xfrm>
        </p:spPr>
        <p:txBody>
          <a:bodyPr/>
          <a:lstStyle/>
          <a:p>
            <a:pPr algn="l"/>
            <a:r>
              <a:rPr lang="en-GB" dirty="0"/>
              <a:t>© 2016 AQA. Created by </a:t>
            </a:r>
            <a:r>
              <a:rPr lang="en-GB" dirty="0" err="1"/>
              <a:t>Teachit</a:t>
            </a:r>
            <a:r>
              <a:rPr lang="en-GB" dirty="0"/>
              <a:t> for AQA.</a:t>
            </a:r>
          </a:p>
        </p:txBody>
      </p:sp>
    </p:spTree>
    <p:extLst>
      <p:ext uri="{BB962C8B-B14F-4D97-AF65-F5344CB8AC3E}">
        <p14:creationId xmlns:p14="http://schemas.microsoft.com/office/powerpoint/2010/main" val="165227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/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28432"/>
            <a:ext cx="8045200" cy="431181"/>
          </a:xfrm>
        </p:spPr>
        <p:txBody>
          <a:bodyPr/>
          <a:lstStyle/>
          <a:p>
            <a:r>
              <a:rPr lang="en-US" dirty="0" smtClean="0"/>
              <a:t>The symbols of algebra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266494"/>
            <a:ext cx="8045200" cy="446646"/>
          </a:xfrm>
        </p:spPr>
        <p:txBody>
          <a:bodyPr lIns="90000"/>
          <a:lstStyle/>
          <a:p>
            <a:pPr marL="0" indent="0">
              <a:buNone/>
            </a:pPr>
            <a:r>
              <a:rPr lang="en-US" dirty="0" smtClean="0"/>
              <a:t>Symbols are used in algebra to show the relationships between variables.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406573" y="1725839"/>
                <a:ext cx="468000" cy="468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573" y="1725839"/>
                <a:ext cx="468000" cy="4680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99482" y="2749807"/>
                <a:ext cx="5004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&lt;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82" y="2749807"/>
                <a:ext cx="500457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39750" y="3295736"/>
                <a:ext cx="5437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≪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50" y="3295736"/>
                <a:ext cx="543739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406573" y="3295736"/>
                <a:ext cx="468000" cy="468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/>
                          <a:ea typeface="Cambria Math"/>
                        </a:rPr>
                        <m:t>≫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573" y="3295736"/>
                <a:ext cx="468000" cy="468000"/>
              </a:xfrm>
              <a:prstGeom prst="rect">
                <a:avLst/>
              </a:prstGeom>
              <a:blipFill rotWithShape="1">
                <a:blip r:embed="rId5"/>
                <a:stretch>
                  <a:fillRect l="-12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406573" y="2749807"/>
                <a:ext cx="468000" cy="468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/>
                        </a:rPr>
                        <m:t>&gt;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573" y="2749807"/>
                <a:ext cx="468000" cy="4680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 flipH="1">
                <a:off x="537646" y="5282116"/>
                <a:ext cx="468000" cy="468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/>
                        </a:rPr>
                        <m:t>∝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7646" y="5282116"/>
                <a:ext cx="468000" cy="4680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39750" y="4288926"/>
                <a:ext cx="468000" cy="468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/>
                        </a:rPr>
                        <m:t>~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50" y="4288926"/>
                <a:ext cx="468000" cy="4680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48845" y="1725839"/>
                <a:ext cx="468000" cy="468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1A1A1A"/>
                          </a:solidFill>
                          <a:latin typeface="Cambria Math"/>
                          <a:ea typeface="Cambria Math" panose="02040503050406030204" pitchFamily="18" charset="0"/>
                          <a:cs typeface="Times New Roman" charset="0"/>
                        </a:rPr>
                        <m:t>𝒙</m:t>
                      </m:r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45" y="1725839"/>
                <a:ext cx="468000" cy="46800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073323" y="4338260"/>
            <a:ext cx="2437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Weak approximation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72928" y="5331450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Proportional to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072928" y="3345070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Much less than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964218" y="334507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Much greater than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72928" y="2799141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Less than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964218" y="2799141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Greater than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073323" y="1788138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Unknown value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964218" y="178813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Equal to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72357" y="5828043"/>
                <a:ext cx="15679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solidFill>
                      <a:schemeClr val="accent1"/>
                    </a:solidFill>
                    <a:ea typeface="Times New Roman" charset="0"/>
                    <a:cs typeface="Times New Roman" charset="0"/>
                  </a:rPr>
                  <a:t>Eg</a:t>
                </a:r>
                <a:r>
                  <a:rPr lang="en-US" dirty="0" smtClean="0">
                    <a:solidFill>
                      <a:schemeClr val="accent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/>
                        <a:ea typeface="Times New Roman" charset="0"/>
                        <a:cs typeface="Times New Roman" charset="0"/>
                      </a:rPr>
                      <m:t>𝑦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∝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/>
                        <a:ea typeface="Times New Roman" charset="0"/>
                        <a:cs typeface="Times New Roman" charset="0"/>
                      </a:rPr>
                      <m:t>𝑥</m:t>
                    </m:r>
                  </m:oMath>
                </a14:m>
                <a:endParaRPr lang="en-US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357" y="5828043"/>
                <a:ext cx="1567954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3502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73323" y="4834855"/>
                <a:ext cx="15669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solidFill>
                      <a:schemeClr val="accent1"/>
                    </a:solidFill>
                  </a:rPr>
                  <a:t>Eg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3.5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𝜋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~10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323" y="4834855"/>
                <a:ext cx="1566988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3113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72357" y="2269090"/>
                <a:ext cx="18009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  <a:ea typeface="Times New Roman" charset="0"/>
                    <a:cs typeface="Times New Roman" charset="0"/>
                  </a:rPr>
                  <a:t>Eg</a:t>
                </a:r>
                <a:r>
                  <a:rPr lang="en-US" i="1" dirty="0" smtClean="0">
                    <a:solidFill>
                      <a:schemeClr val="accent1"/>
                    </a:solidFill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/>
                        <a:ea typeface="Times New Roman" charset="0"/>
                        <a:cs typeface="Times New Roman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/>
                        <a:ea typeface="Times New Roman" charset="0"/>
                        <a:cs typeface="Times New Roman" charset="0"/>
                      </a:rPr>
                      <m:t>=6</m:t>
                    </m:r>
                  </m:oMath>
                </a14:m>
                <a:endParaRPr lang="en-US" dirty="0">
                  <a:solidFill>
                    <a:schemeClr val="accent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357" y="2269090"/>
                <a:ext cx="1800942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3051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072357" y="3881925"/>
                <a:ext cx="3334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solidFill>
                      <a:schemeClr val="accent1"/>
                    </a:solidFill>
                    <a:ea typeface="Times New Roman" charset="0"/>
                    <a:cs typeface="Times New Roman" charset="0"/>
                  </a:rPr>
                  <a:t>Eg</a:t>
                </a:r>
                <a:r>
                  <a:rPr lang="en-US" dirty="0" smtClean="0">
                    <a:solidFill>
                      <a:schemeClr val="accent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/>
                        <a:ea typeface="Times New Roman" charset="0"/>
                        <a:cs typeface="Times New Roman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&lt;3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/>
                        <a:ea typeface="Times New Roman" charset="0"/>
                        <a:cs typeface="Times New Roman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&lt;&lt;50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/>
                        <a:ea typeface="Times New Roman" charset="0"/>
                        <a:cs typeface="Times New Roman" charset="0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for</a:t>
                </a:r>
                <a:r>
                  <a:rPr lang="en-US" i="1" dirty="0" smtClean="0">
                    <a:solidFill>
                      <a:schemeClr val="accent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/>
                        <a:ea typeface="Times New Roman" charset="0"/>
                        <a:cs typeface="Times New Roman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/>
                        <a:ea typeface="Times New Roman" charset="0"/>
                        <a:cs typeface="Times New Roman" charset="0"/>
                      </a:rPr>
                      <m:t>&gt;0 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357" y="3881925"/>
                <a:ext cx="3334216" cy="369332"/>
              </a:xfrm>
              <a:prstGeom prst="rect">
                <a:avLst/>
              </a:prstGeom>
              <a:blipFill rotWithShape="1">
                <a:blip r:embed="rId13"/>
                <a:stretch>
                  <a:fillRect l="-1645" t="-8333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964218" y="3881925"/>
                <a:ext cx="354367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 smtClean="0">
                    <a:solidFill>
                      <a:schemeClr val="accent1"/>
                    </a:solidFill>
                  </a:rPr>
                  <a:t>Eg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50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/>
                        <a:ea typeface="Times New Roman" charset="0"/>
                        <a:cs typeface="Times New Roman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&gt;&gt;3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/>
                        <a:ea typeface="Times New Roman" charset="0"/>
                        <a:cs typeface="Times New Roman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&gt;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/>
                        <a:ea typeface="Times New Roman" charset="0"/>
                        <a:cs typeface="Times New Roman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/>
                        <a:ea typeface="Times New Roman" charset="0"/>
                        <a:cs typeface="Times New Roman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for</a:t>
                </a:r>
                <a:r>
                  <a:rPr lang="en-US" i="1" dirty="0" smtClean="0">
                    <a:solidFill>
                      <a:schemeClr val="accent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/>
                        <a:ea typeface="Times New Roman" charset="0"/>
                        <a:cs typeface="Times New Roman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/>
                        <a:ea typeface="Times New Roman" charset="0"/>
                        <a:cs typeface="Times New Roman" charset="0"/>
                      </a:rPr>
                      <m:t>&gt;0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218" y="3881925"/>
                <a:ext cx="3543675" cy="369332"/>
              </a:xfrm>
              <a:prstGeom prst="rect">
                <a:avLst/>
              </a:prstGeom>
              <a:blipFill rotWithShape="1">
                <a:blip r:embed="rId14"/>
                <a:stretch>
                  <a:fillRect l="-1375" t="-8333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43398" y="6617829"/>
            <a:ext cx="2678400" cy="241200"/>
          </a:xfrm>
        </p:spPr>
        <p:txBody>
          <a:bodyPr/>
          <a:lstStyle/>
          <a:p>
            <a:pPr algn="l"/>
            <a:r>
              <a:rPr lang="en-GB" dirty="0"/>
              <a:t>© 2016 AQA. Created by </a:t>
            </a:r>
            <a:r>
              <a:rPr lang="en-GB" dirty="0" err="1"/>
              <a:t>Teachit</a:t>
            </a:r>
            <a:r>
              <a:rPr lang="en-GB" dirty="0"/>
              <a:t> for AQA.</a:t>
            </a:r>
          </a:p>
        </p:txBody>
      </p:sp>
    </p:spTree>
    <p:extLst>
      <p:ext uri="{BB962C8B-B14F-4D97-AF65-F5344CB8AC3E}">
        <p14:creationId xmlns:p14="http://schemas.microsoft.com/office/powerpoint/2010/main" val="15598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8" grpId="0"/>
      <p:bldP spid="30" grpId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28432"/>
            <a:ext cx="8045200" cy="431181"/>
          </a:xfrm>
        </p:spPr>
        <p:txBody>
          <a:bodyPr/>
          <a:lstStyle/>
          <a:p>
            <a:r>
              <a:rPr lang="en-US" dirty="0" smtClean="0"/>
              <a:t>What are formulae?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725613"/>
            <a:ext cx="8045200" cy="547474"/>
          </a:xfrm>
        </p:spPr>
        <p:txBody>
          <a:bodyPr lIns="90000"/>
          <a:lstStyle/>
          <a:p>
            <a:pPr marL="0" indent="0">
              <a:buNone/>
            </a:pPr>
            <a:r>
              <a:rPr lang="en-US" dirty="0" smtClean="0"/>
              <a:t>Formulae describe the relationships between things, such as temperature measured in degrees Fahrenheit and degrees Celsius.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40000" y="2597921"/>
                <a:ext cx="2760955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𝐹</m:t>
                      </m:r>
                      <m:r>
                        <a:rPr lang="en-GB" sz="24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4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bg-BG" sz="2400" i="1">
                          <a:solidFill>
                            <a:schemeClr val="accent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×</m:t>
                      </m:r>
                      <m:r>
                        <a:rPr lang="en-GB" sz="2400" i="1">
                          <a:solidFill>
                            <a:schemeClr val="accent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GB" sz="2400" i="1">
                          <a:solidFill>
                            <a:schemeClr val="accent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+32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2597921"/>
                <a:ext cx="2760955" cy="7861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40000" y="3708932"/>
            <a:ext cx="631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They usually use variables (letters) but they can use words: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39750" y="4403097"/>
                <a:ext cx="572237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𝑠𝑝𝑒𝑒𝑑</m:t>
                      </m:r>
                      <m:r>
                        <a:rPr lang="en-GB" sz="24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GB" sz="24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𝑑𝑖𝑠𝑡𝑎𝑛𝑐𝑒</m:t>
                      </m:r>
                      <m:r>
                        <a:rPr lang="en-GB" sz="2400" i="1">
                          <a:solidFill>
                            <a:schemeClr val="accent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÷</m:t>
                      </m:r>
                      <m:r>
                        <a:rPr lang="en-GB" sz="2400" i="1">
                          <a:solidFill>
                            <a:schemeClr val="accent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𝑡𝑖𝑚𝑒</m:t>
                      </m:r>
                    </m:oMath>
                  </m:oMathPara>
                </a14:m>
                <a:endParaRPr lang="en-GB" sz="2400" dirty="0">
                  <a:solidFill>
                    <a:schemeClr val="accent1"/>
                  </a:solidFill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50" y="4403097"/>
                <a:ext cx="5722374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959" b="-19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/>
          <p:cNvSpPr txBox="1">
            <a:spLocks/>
          </p:cNvSpPr>
          <p:nvPr/>
        </p:nvSpPr>
        <p:spPr>
          <a:xfrm>
            <a:off x="539750" y="5148013"/>
            <a:ext cx="8045200" cy="782887"/>
          </a:xfrm>
          <a:prstGeom prst="rect">
            <a:avLst/>
          </a:prstGeom>
        </p:spPr>
        <p:txBody>
          <a:bodyPr vert="horz" lIns="90000" tIns="0" rIns="91440" bIns="0" rtlCol="0">
            <a:noAutofit/>
          </a:bodyPr>
          <a:lstStyle>
            <a:lvl1pPr marL="342900" indent="-3429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mtClean="0"/>
              <a:t>The key skills are changing the subjects of equations, substitution of values into equations, and ultimately solving equations.</a:t>
            </a:r>
          </a:p>
          <a:p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43398" y="6617829"/>
            <a:ext cx="2678400" cy="241200"/>
          </a:xfrm>
        </p:spPr>
        <p:txBody>
          <a:bodyPr/>
          <a:lstStyle/>
          <a:p>
            <a:pPr algn="l"/>
            <a:r>
              <a:rPr lang="en-GB" dirty="0"/>
              <a:t>© 2016 AQA. Created by </a:t>
            </a:r>
            <a:r>
              <a:rPr lang="en-GB" dirty="0" err="1"/>
              <a:t>Teachit</a:t>
            </a:r>
            <a:r>
              <a:rPr lang="en-GB" dirty="0"/>
              <a:t> for AQA.</a:t>
            </a:r>
          </a:p>
        </p:txBody>
      </p:sp>
    </p:spTree>
    <p:extLst>
      <p:ext uri="{BB962C8B-B14F-4D97-AF65-F5344CB8AC3E}">
        <p14:creationId xmlns:p14="http://schemas.microsoft.com/office/powerpoint/2010/main" val="88671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28432"/>
            <a:ext cx="8045200" cy="431181"/>
          </a:xfrm>
        </p:spPr>
        <p:txBody>
          <a:bodyPr/>
          <a:lstStyle/>
          <a:p>
            <a:r>
              <a:rPr lang="en-US" dirty="0" smtClean="0"/>
              <a:t>Solving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0000"/>
          <a:lstStyle/>
          <a:p>
            <a:pPr marL="0" indent="0">
              <a:buNone/>
            </a:pPr>
            <a:r>
              <a:rPr lang="en-US" dirty="0" smtClean="0"/>
              <a:t>There are a few vital tools we can use to solve equations, which will be introduced over the next few slides.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key idea is to unravel the thread of an equation, to get it to its simplest form.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need to remember that operations must be performed on both sides of the equation, to keep it balanced.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we want to add 5 to the left hand side in order to isolate x, we must also add it to the right,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713714" y="4176415"/>
                <a:ext cx="288437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US" sz="2800" i="1" dirty="0" smtClean="0">
                          <a:latin typeface="Cambria Math" charset="0"/>
                        </a:rPr>
                        <m:t> − </m:t>
                      </m:r>
                      <m:r>
                        <a:rPr lang="en-US" sz="2800" i="1" dirty="0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5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 smtClean="0">
                          <a:latin typeface="Cambria Math" charset="0"/>
                        </a:rPr>
                        <m:t> </m:t>
                      </m:r>
                      <m:r>
                        <a:rPr lang="en-US" sz="2800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𝑦</m:t>
                      </m:r>
                      <m:r>
                        <a:rPr lang="en-US" sz="2800" i="1" dirty="0">
                          <a:latin typeface="Cambria Math" charset="0"/>
                        </a:rPr>
                        <m:t> +</m:t>
                      </m:r>
                      <m:r>
                        <a:rPr lang="en-US" sz="2800" i="1" dirty="0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2</m:t>
                      </m:r>
                      <m:r>
                        <a:rPr lang="en-US" sz="2800" i="1" dirty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714" y="4176415"/>
                <a:ext cx="2884379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713713" y="5534636"/>
                <a:ext cx="21798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 smtClean="0">
                          <a:latin typeface="Cambria Math" charset="0"/>
                        </a:rPr>
                        <m:t> </m:t>
                      </m:r>
                      <m:r>
                        <a:rPr lang="en-US" sz="2800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𝑦</m:t>
                      </m:r>
                      <m:r>
                        <a:rPr lang="en-US" sz="2800" i="1" dirty="0">
                          <a:latin typeface="Cambria Math" charset="0"/>
                        </a:rPr>
                        <m:t> </m:t>
                      </m:r>
                      <m:r>
                        <a:rPr lang="en-US" sz="2800" i="1" dirty="0" smtClean="0">
                          <a:latin typeface="Cambria Math" charset="0"/>
                        </a:rPr>
                        <m:t>+</m:t>
                      </m:r>
                      <m:r>
                        <a:rPr lang="en-US" sz="28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n-US" sz="2800" i="1" dirty="0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7</m:t>
                      </m:r>
                      <m:r>
                        <a:rPr lang="en-US" sz="2800" i="1" dirty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713" y="5534636"/>
                <a:ext cx="217982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43398" y="6617829"/>
            <a:ext cx="2678400" cy="241200"/>
          </a:xfrm>
        </p:spPr>
        <p:txBody>
          <a:bodyPr/>
          <a:lstStyle/>
          <a:p>
            <a:pPr algn="l"/>
            <a:r>
              <a:rPr lang="en-GB" dirty="0"/>
              <a:t>© 2016 AQA. Created by </a:t>
            </a:r>
            <a:r>
              <a:rPr lang="en-GB" dirty="0" err="1"/>
              <a:t>Teachit</a:t>
            </a:r>
            <a:r>
              <a:rPr lang="en-GB" dirty="0"/>
              <a:t> for AQA.</a:t>
            </a:r>
          </a:p>
        </p:txBody>
      </p:sp>
    </p:spTree>
    <p:extLst>
      <p:ext uri="{BB962C8B-B14F-4D97-AF65-F5344CB8AC3E}">
        <p14:creationId xmlns:p14="http://schemas.microsoft.com/office/powerpoint/2010/main" val="92763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28432"/>
            <a:ext cx="8045200" cy="431181"/>
          </a:xfrm>
        </p:spPr>
        <p:txBody>
          <a:bodyPr/>
          <a:lstStyle/>
          <a:p>
            <a:r>
              <a:rPr lang="en-US" dirty="0" smtClean="0"/>
              <a:t>Rearranging equations to change the subject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40000" y="1733457"/>
                <a:ext cx="8045200" cy="632142"/>
              </a:xfrm>
            </p:spPr>
            <p:txBody>
              <a:bodyPr lIns="90000"/>
              <a:lstStyle/>
              <a:p>
                <a:pPr marL="0" indent="0">
                  <a:buNone/>
                </a:pPr>
                <a:r>
                  <a:rPr lang="en-US" dirty="0" smtClean="0"/>
                  <a:t>You are given the following equation, and asked to give it in terms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dirty="0" smtClean="0"/>
                  <a:t>. This means isolating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dirty="0" smtClean="0"/>
                  <a:t> on one side of the equation.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00" y="1733457"/>
                <a:ext cx="8045200" cy="632142"/>
              </a:xfrm>
              <a:blipFill rotWithShape="1">
                <a:blip r:embed="rId2"/>
                <a:stretch>
                  <a:fillRect l="-682" t="-14423" b="-3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124625" y="2280699"/>
                <a:ext cx="1314591" cy="903902"/>
              </a:xfrm>
              <a:prstGeom prst="rect">
                <a:avLst/>
              </a:prstGeom>
            </p:spPr>
            <p:txBody>
              <a:bodyPr wrap="none" lIns="9000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sz="2800" i="1" smtClean="0">
                              <a:latin typeface="Cambria Math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𝑦</m:t>
                          </m:r>
                        </m:den>
                      </m:f>
                      <m:sSup>
                        <m:sSupPr>
                          <m:ctrlPr>
                            <a:rPr lang="en-US" sz="2800" i="1" smtClean="0">
                              <a:latin typeface="Cambria Math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625" y="2280699"/>
                <a:ext cx="1314591" cy="90390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122638" y="3369566"/>
                <a:ext cx="1316578" cy="975395"/>
              </a:xfrm>
              <a:prstGeom prst="rect">
                <a:avLst/>
              </a:prstGeom>
            </p:spPr>
            <p:txBody>
              <a:bodyPr wrap="none" lIns="9000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charset="0"/>
                        </a:rPr>
                        <m:t> </m:t>
                      </m:r>
                      <m:f>
                        <m:fPr>
                          <m:ctrlPr>
                            <a:rPr lang="bg-BG" sz="280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dirty="0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dirty="0" smtClean="0">
                              <a:latin typeface="Cambria Math" charset="0"/>
                            </a:rPr>
                            <m:t>𝑦</m:t>
                          </m:r>
                        </m:den>
                      </m:f>
                      <m:r>
                        <a:rPr lang="en-US" sz="2800" i="1" dirty="0" smtClean="0">
                          <a:latin typeface="Cambria Math" charset="0"/>
                        </a:rPr>
                        <m:t>= </m:t>
                      </m:r>
                      <m:r>
                        <a:rPr lang="en-US" sz="2800" i="1" dirty="0">
                          <a:latin typeface="Cambria Math" charset="0"/>
                        </a:rPr>
                        <m:t>𝑥</m:t>
                      </m:r>
                    </m:oMath>
                  </m:oMathPara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638" y="3369566"/>
                <a:ext cx="1316578" cy="97539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40000" y="3156322"/>
                <a:ext cx="3005951" cy="369332"/>
              </a:xfrm>
              <a:prstGeom prst="rect">
                <a:avLst/>
              </a:prstGeom>
            </p:spPr>
            <p:txBody>
              <a:bodyPr wrap="none" lIns="90000">
                <a:spAutoFit/>
              </a:bodyPr>
              <a:lstStyle/>
              <a:p>
                <a:r>
                  <a:rPr lang="en-US" dirty="0"/>
                  <a:t>If  we divide both sides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3156322"/>
                <a:ext cx="3005951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826" t="-8333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201184" y="4294755"/>
                <a:ext cx="1159485" cy="975395"/>
              </a:xfrm>
              <a:prstGeom prst="rect">
                <a:avLst/>
              </a:prstGeom>
            </p:spPr>
            <p:txBody>
              <a:bodyPr wrap="none" lIns="9000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184" y="4294755"/>
                <a:ext cx="1159485" cy="97539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510364" y="5341287"/>
            <a:ext cx="8074836" cy="369332"/>
          </a:xfrm>
          <a:prstGeom prst="rect">
            <a:avLst/>
          </a:prstGeom>
        </p:spPr>
        <p:txBody>
          <a:bodyPr wrap="square" lIns="90000">
            <a:spAutoFit/>
          </a:bodyPr>
          <a:lstStyle/>
          <a:p>
            <a:r>
              <a:rPr lang="en-US" dirty="0"/>
              <a:t>This basic technique forms the basis of all equation </a:t>
            </a:r>
            <a:r>
              <a:rPr lang="en-US" dirty="0" smtClean="0"/>
              <a:t>solving.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6049" y="5798906"/>
            <a:ext cx="8074836" cy="400110"/>
          </a:xfrm>
          <a:prstGeom prst="rect">
            <a:avLst/>
          </a:prstGeom>
        </p:spPr>
        <p:txBody>
          <a:bodyPr wrap="square" lIns="90000">
            <a:spAutoFit/>
          </a:bodyPr>
          <a:lstStyle/>
          <a:p>
            <a:r>
              <a:rPr lang="en-US" dirty="0" smtClean="0"/>
              <a:t>Note that dividing by</a:t>
            </a:r>
            <a:r>
              <a:rPr lang="en-US" sz="2000" dirty="0" smtClean="0"/>
              <a:t>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 smtClean="0"/>
              <a:t> </a:t>
            </a:r>
            <a:r>
              <a:rPr lang="en-US" dirty="0" smtClean="0"/>
              <a:t>means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/>
              <a:t> cannot be zero.</a:t>
            </a:r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43398" y="6617829"/>
            <a:ext cx="2678400" cy="241200"/>
          </a:xfrm>
        </p:spPr>
        <p:txBody>
          <a:bodyPr/>
          <a:lstStyle/>
          <a:p>
            <a:pPr algn="l"/>
            <a:r>
              <a:rPr lang="en-GB" dirty="0"/>
              <a:t>© 2016 AQA. Created by </a:t>
            </a:r>
            <a:r>
              <a:rPr lang="en-GB" dirty="0" err="1"/>
              <a:t>Teachit</a:t>
            </a:r>
            <a:r>
              <a:rPr lang="en-GB" dirty="0"/>
              <a:t> for AQA.</a:t>
            </a:r>
          </a:p>
        </p:txBody>
      </p:sp>
    </p:spTree>
    <p:extLst>
      <p:ext uri="{BB962C8B-B14F-4D97-AF65-F5344CB8AC3E}">
        <p14:creationId xmlns:p14="http://schemas.microsoft.com/office/powerpoint/2010/main" val="41910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28432"/>
            <a:ext cx="8045200" cy="431181"/>
          </a:xfrm>
        </p:spPr>
        <p:txBody>
          <a:bodyPr/>
          <a:lstStyle/>
          <a:p>
            <a:r>
              <a:rPr lang="en-US" dirty="0" smtClean="0"/>
              <a:t>Simplifying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672274"/>
          </a:xfrm>
        </p:spPr>
        <p:txBody>
          <a:bodyPr lIns="90000"/>
          <a:lstStyle/>
          <a:p>
            <a:pPr marL="0" indent="0">
              <a:buNone/>
            </a:pPr>
            <a:r>
              <a:rPr lang="en-US" dirty="0" smtClean="0"/>
              <a:t>Expressions (collections of numbers and letters) can often be simplified. This is called </a:t>
            </a:r>
            <a:r>
              <a:rPr lang="en-US" b="1" dirty="0" smtClean="0"/>
              <a:t>collection of like terms.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15638" y="2457706"/>
                <a:ext cx="27641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3</m:t>
                      </m:r>
                      <m:r>
                        <a:rPr lang="en-US" sz="2800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−</m:t>
                      </m:r>
                      <m:r>
                        <a:rPr lang="en-US" sz="2800" i="1" dirty="0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4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sz="2800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9</m:t>
                      </m:r>
                      <m:r>
                        <a:rPr lang="en-US" sz="2800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sz="2800" i="1" dirty="0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638" y="2457706"/>
                <a:ext cx="2764155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0000" y="3263245"/>
                <a:ext cx="52549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𝒙</m:t>
                    </m:r>
                  </m:oMath>
                </a14:m>
                <a:r>
                  <a:rPr lang="en-US" dirty="0" smtClean="0"/>
                  <a:t> terms can be </a:t>
                </a:r>
                <a:r>
                  <a:rPr lang="en-US" b="1" dirty="0" smtClean="0"/>
                  <a:t>collected</a:t>
                </a:r>
                <a:r>
                  <a:rPr lang="en-US" dirty="0" smtClean="0"/>
                  <a:t>, as can the </a:t>
                </a:r>
                <a:r>
                  <a:rPr lang="en-US" dirty="0" smtClean="0">
                    <a:solidFill>
                      <a:schemeClr val="accent6"/>
                    </a:solidFill>
                  </a:rPr>
                  <a:t>figures</a:t>
                </a:r>
                <a:r>
                  <a:rPr lang="en-US" dirty="0" smtClean="0"/>
                  <a:t>.</a:t>
                </a:r>
                <a:endParaRPr lang="en-US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3263245"/>
                <a:ext cx="5254965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044" t="-8197" r="-232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15638" y="3813296"/>
                <a:ext cx="28427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3</m:t>
                      </m:r>
                      <m:r>
                        <a:rPr lang="en-US" sz="2800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sz="2800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9</m:t>
                      </m:r>
                      <m:r>
                        <a:rPr lang="en-US" sz="2800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−</m:t>
                      </m:r>
                      <m:r>
                        <a:rPr lang="en-US" sz="2800" i="1" dirty="0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4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sz="2800" i="1" dirty="0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2</m:t>
                      </m:r>
                      <m:r>
                        <a:rPr lang="en-US" sz="28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638" y="3813296"/>
                <a:ext cx="284270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15638" y="4817068"/>
                <a:ext cx="15092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12</m:t>
                      </m:r>
                      <m:r>
                        <a:rPr lang="en-US" sz="2800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−</m:t>
                      </m:r>
                      <m:r>
                        <a:rPr lang="en-GB" sz="2800" b="0" i="1" dirty="0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638" y="4817068"/>
                <a:ext cx="1509259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40000" y="4415635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simplifies to ...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0000" y="5410186"/>
            <a:ext cx="804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  <a:r>
              <a:rPr lang="en-US" dirty="0" smtClean="0"/>
              <a:t>ou must pay attention to the sign before each term, to see whether it is positive or negative.</a:t>
            </a:r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43398" y="6617829"/>
            <a:ext cx="2678400" cy="241200"/>
          </a:xfrm>
        </p:spPr>
        <p:txBody>
          <a:bodyPr/>
          <a:lstStyle/>
          <a:p>
            <a:pPr algn="l"/>
            <a:r>
              <a:rPr lang="en-GB" dirty="0"/>
              <a:t>© 2016 AQA. Created by </a:t>
            </a:r>
            <a:r>
              <a:rPr lang="en-GB" dirty="0" err="1"/>
              <a:t>Teachit</a:t>
            </a:r>
            <a:r>
              <a:rPr lang="en-GB" dirty="0"/>
              <a:t> for AQA.</a:t>
            </a:r>
          </a:p>
        </p:txBody>
      </p:sp>
    </p:spTree>
    <p:extLst>
      <p:ext uri="{BB962C8B-B14F-4D97-AF65-F5344CB8AC3E}">
        <p14:creationId xmlns:p14="http://schemas.microsoft.com/office/powerpoint/2010/main" val="193282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28432"/>
            <a:ext cx="8045200" cy="431181"/>
          </a:xfrm>
        </p:spPr>
        <p:txBody>
          <a:bodyPr/>
          <a:lstStyle/>
          <a:p>
            <a:r>
              <a:rPr lang="en-US" dirty="0" smtClean="0"/>
              <a:t>Simplifying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926" y="1733291"/>
            <a:ext cx="8045200" cy="36255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Simplify the following expression, by </a:t>
            </a:r>
            <a:r>
              <a:rPr lang="en-US" b="1" dirty="0" smtClean="0"/>
              <a:t>collecting like terms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46941" y="2181533"/>
                <a:ext cx="44292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charset="0"/>
                        </a:rPr>
                        <m:t>3</m:t>
                      </m:r>
                      <m:r>
                        <a:rPr lang="en-US" sz="2800" i="1" dirty="0" smtClean="0">
                          <a:latin typeface="Cambria Math" charset="0"/>
                        </a:rPr>
                        <m:t>𝑥</m:t>
                      </m:r>
                      <m:r>
                        <a:rPr lang="en-US" sz="2800" i="1" dirty="0" smtClean="0">
                          <a:latin typeface="Cambria Math" charset="0"/>
                        </a:rPr>
                        <m:t>+7</m:t>
                      </m:r>
                      <m:r>
                        <a:rPr lang="en-US" sz="2800" i="1" dirty="0" smtClean="0">
                          <a:latin typeface="Cambria Math" charset="0"/>
                        </a:rPr>
                        <m:t>𝑦</m:t>
                      </m:r>
                      <m:r>
                        <a:rPr lang="en-US" sz="2800" i="1" dirty="0" smtClean="0">
                          <a:latin typeface="Cambria Math" charset="0"/>
                        </a:rPr>
                        <m:t>−9−12</m:t>
                      </m:r>
                      <m:r>
                        <a:rPr lang="en-US" sz="2800" i="1" dirty="0" smtClean="0">
                          <a:latin typeface="Cambria Math" charset="0"/>
                        </a:rPr>
                        <m:t>𝑦</m:t>
                      </m:r>
                      <m:r>
                        <a:rPr lang="en-US" sz="2800" i="1" dirty="0" smtClean="0">
                          <a:latin typeface="Cambria Math" charset="0"/>
                        </a:rPr>
                        <m:t>+</m:t>
                      </m:r>
                      <m:r>
                        <a:rPr lang="en-US" sz="2800" i="1" dirty="0" smtClean="0">
                          <a:latin typeface="Cambria Math" charset="0"/>
                        </a:rPr>
                        <m:t>𝑥</m:t>
                      </m:r>
                      <m:r>
                        <a:rPr lang="en-US" sz="2800" i="1" dirty="0" smtClean="0">
                          <a:latin typeface="Cambria Math" charset="0"/>
                        </a:rPr>
                        <m:t>+2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941" y="2181533"/>
                <a:ext cx="4429226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47926" y="2790436"/>
            <a:ext cx="4245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first identify which terms are alike ...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7926" y="3854354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then collect them ...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7926" y="4825939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simplifies to …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946941" y="5280951"/>
                <a:ext cx="21430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4</m:t>
                      </m:r>
                      <m:r>
                        <a:rPr lang="en-US" sz="2800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−</m:t>
                      </m:r>
                      <m:r>
                        <a:rPr lang="en-US" sz="2800" i="1" dirty="0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5</m:t>
                      </m:r>
                      <m:r>
                        <a:rPr lang="en-US" sz="2800" i="1" dirty="0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𝑦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−</m:t>
                      </m:r>
                      <m:r>
                        <a:rPr lang="en-US" sz="2800" i="1" dirty="0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7</m:t>
                      </m:r>
                    </m:oMath>
                  </m:oMathPara>
                </a14:m>
                <a:endParaRPr lang="en-US" sz="2800" dirty="0">
                  <a:solidFill>
                    <a:srgbClr val="6464A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941" y="5280951"/>
                <a:ext cx="214302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946941" y="3245451"/>
                <a:ext cx="44292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3</m:t>
                      </m:r>
                      <m:r>
                        <a:rPr lang="en-US" sz="2800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sz="2800" i="1" dirty="0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7</m:t>
                      </m:r>
                      <m:r>
                        <a:rPr lang="en-US" sz="2800" i="1" dirty="0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𝑦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−</m:t>
                      </m:r>
                      <m:r>
                        <a:rPr lang="en-US" sz="2800" i="1" dirty="0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9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−</m:t>
                      </m:r>
                      <m:r>
                        <a:rPr lang="en-US" sz="2800" i="1" dirty="0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12</m:t>
                      </m:r>
                      <m:r>
                        <a:rPr lang="en-US" sz="2800" i="1" dirty="0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𝑦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sz="2800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sz="2800" i="1" dirty="0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941" y="3245451"/>
                <a:ext cx="442922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39274" y="4309369"/>
                <a:ext cx="42445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3</m:t>
                      </m:r>
                      <m:r>
                        <a:rPr lang="en-GB" sz="2800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GB" sz="2800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GB" sz="2800" b="0" i="1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7</m:t>
                      </m:r>
                      <m:r>
                        <a:rPr lang="en-GB" sz="2800" b="0" i="1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𝑦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−</m:t>
                      </m:r>
                      <m:r>
                        <a:rPr lang="en-GB" sz="2800" b="0" i="1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12</m:t>
                      </m:r>
                      <m:r>
                        <a:rPr lang="en-GB" sz="2800" b="0" i="1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𝑦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−</m:t>
                      </m:r>
                      <m:r>
                        <a:rPr lang="en-GB" sz="2800" b="0" i="1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9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GB" sz="2800" b="0" i="1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274" y="4309369"/>
                <a:ext cx="4244560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43398" y="6617829"/>
            <a:ext cx="2678400" cy="241200"/>
          </a:xfrm>
        </p:spPr>
        <p:txBody>
          <a:bodyPr/>
          <a:lstStyle/>
          <a:p>
            <a:pPr algn="l"/>
            <a:r>
              <a:rPr lang="en-GB" dirty="0"/>
              <a:t>© 2016 AQA. Created by </a:t>
            </a:r>
            <a:r>
              <a:rPr lang="en-GB" dirty="0" err="1"/>
              <a:t>Teachit</a:t>
            </a:r>
            <a:r>
              <a:rPr lang="en-GB" dirty="0"/>
              <a:t> for AQA.</a:t>
            </a:r>
          </a:p>
        </p:txBody>
      </p:sp>
    </p:spTree>
    <p:extLst>
      <p:ext uri="{BB962C8B-B14F-4D97-AF65-F5344CB8AC3E}">
        <p14:creationId xmlns:p14="http://schemas.microsoft.com/office/powerpoint/2010/main" val="76298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4" grpId="0"/>
      <p:bldP spid="15" grpId="0"/>
      <p:bldP spid="16" grpId="0"/>
      <p:bldP spid="6" grpId="0"/>
    </p:bldLst>
  </p:timing>
</p:sld>
</file>

<file path=ppt/theme/theme1.xml><?xml version="1.0" encoding="utf-8"?>
<a:theme xmlns:a="http://schemas.openxmlformats.org/drawingml/2006/main" name="AQA Presentation">
  <a:themeElements>
    <a:clrScheme name="AQA PowerPoint1">
      <a:dk1>
        <a:srgbClr val="4B4B4B"/>
      </a:dk1>
      <a:lt1>
        <a:srgbClr val="FFFFFF"/>
      </a:lt1>
      <a:dk2>
        <a:srgbClr val="412878"/>
      </a:dk2>
      <a:lt2>
        <a:srgbClr val="FFFFFE"/>
      </a:lt2>
      <a:accent1>
        <a:srgbClr val="C8194B"/>
      </a:accent1>
      <a:accent2>
        <a:srgbClr val="3273AF"/>
      </a:accent2>
      <a:accent3>
        <a:srgbClr val="C84B32"/>
      </a:accent3>
      <a:accent4>
        <a:srgbClr val="418C87"/>
      </a:accent4>
      <a:accent5>
        <a:srgbClr val="AF64A0"/>
      </a:accent5>
      <a:accent6>
        <a:srgbClr val="4B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eachit presentations" id="{DE707067-F861-464E-B86B-9A5422FF8A9D}" vid="{5DA363E3-FF24-0F42-AE07-272A344097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Teachit presentations</Template>
  <TotalTime>0</TotalTime>
  <Words>1288</Words>
  <Application>Microsoft Office PowerPoint</Application>
  <PresentationFormat>On-screen Show (4:3)</PresentationFormat>
  <Paragraphs>176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AQA Presentation</vt:lpstr>
      <vt:lpstr>Algebra skills</vt:lpstr>
      <vt:lpstr>Objectives</vt:lpstr>
      <vt:lpstr> Introduction</vt:lpstr>
      <vt:lpstr>The symbols of algebra </vt:lpstr>
      <vt:lpstr>What are formulae?</vt:lpstr>
      <vt:lpstr>Solving equations</vt:lpstr>
      <vt:lpstr>Rearranging equations to change the subject</vt:lpstr>
      <vt:lpstr>Simplifying</vt:lpstr>
      <vt:lpstr>Simplifying in practice</vt:lpstr>
      <vt:lpstr>Simplifying - One step beyond…</vt:lpstr>
      <vt:lpstr>Solving using simplification</vt:lpstr>
      <vt:lpstr>Substituting numbers into equations</vt:lpstr>
      <vt:lpstr>Substituting numbers into equations</vt:lpstr>
      <vt:lpstr>Using algebra</vt:lpstr>
      <vt:lpstr>PowerPoint Presentation</vt:lpstr>
      <vt:lpstr>PowerPoint Presentation</vt:lpstr>
      <vt:lpstr>GCSE Chemistry sample assessment materials</vt:lpstr>
      <vt:lpstr>GCSE Chemistry sample assessment materials</vt:lpstr>
      <vt:lpstr>GCSE Physics sample assessment materials</vt:lpstr>
      <vt:lpstr>GCSE Physics sample assessment materials</vt:lpstr>
      <vt:lpstr>GCSE Physics sample assessment materials</vt:lpstr>
      <vt:lpstr>GCSE Physics sample assessment materials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2016-04-07T10:37:08Z</dcterms:created>
  <dcterms:modified xsi:type="dcterms:W3CDTF">2016-10-25T10:23:38Z</dcterms:modified>
</cp:coreProperties>
</file>