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2" r:id="rId2"/>
    <p:sldId id="328" r:id="rId3"/>
    <p:sldId id="329" r:id="rId4"/>
    <p:sldId id="330" r:id="rId5"/>
    <p:sldId id="361" r:id="rId6"/>
    <p:sldId id="362" r:id="rId7"/>
    <p:sldId id="323" r:id="rId8"/>
    <p:sldId id="324" r:id="rId9"/>
    <p:sldId id="363" r:id="rId10"/>
    <p:sldId id="333" r:id="rId11"/>
    <p:sldId id="346" r:id="rId12"/>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0231" autoAdjust="0"/>
  </p:normalViewPr>
  <p:slideViewPr>
    <p:cSldViewPr>
      <p:cViewPr>
        <p:scale>
          <a:sx n="100" d="100"/>
          <a:sy n="100" d="100"/>
        </p:scale>
        <p:origin x="-48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146B628E-0AD5-4F26-9BB3-460E5C595E06}" type="datetimeFigureOut">
              <a:rPr lang="en-GB" smtClean="0"/>
              <a:t>09/01/2017</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70B0213A-3EC1-47B9-9F9F-5BFE027E5814}" type="slidenum">
              <a:rPr lang="en-GB" smtClean="0"/>
              <a:t>‹#›</a:t>
            </a:fld>
            <a:endParaRPr lang="en-GB"/>
          </a:p>
        </p:txBody>
      </p:sp>
    </p:spTree>
    <p:extLst>
      <p:ext uri="{BB962C8B-B14F-4D97-AF65-F5344CB8AC3E}">
        <p14:creationId xmlns:p14="http://schemas.microsoft.com/office/powerpoint/2010/main" val="3149228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80E178BE-26AC-4736-A2AE-C1DCBB940B32}" type="datetimeFigureOut">
              <a:rPr lang="en-GB" smtClean="0"/>
              <a:t>09/01/2017</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D7A1A5EF-2B31-45C8-A069-C65188F7F7CA}" type="slidenum">
              <a:rPr lang="en-GB" smtClean="0"/>
              <a:t>‹#›</a:t>
            </a:fld>
            <a:endParaRPr lang="en-GB"/>
          </a:p>
        </p:txBody>
      </p:sp>
    </p:spTree>
    <p:extLst>
      <p:ext uri="{BB962C8B-B14F-4D97-AF65-F5344CB8AC3E}">
        <p14:creationId xmlns:p14="http://schemas.microsoft.com/office/powerpoint/2010/main" val="1535251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E73BAD-D343-42E5-BE03-652A13FBA847}"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276698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73BAD-D343-42E5-BE03-652A13FBA847}"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101749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73BAD-D343-42E5-BE03-652A13FBA847}"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349963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73BAD-D343-42E5-BE03-652A13FBA847}"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387435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73BAD-D343-42E5-BE03-652A13FBA847}"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8608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E73BAD-D343-42E5-BE03-652A13FBA847}"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310422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E73BAD-D343-42E5-BE03-652A13FBA847}" type="datetimeFigureOut">
              <a:rPr lang="en-GB" smtClean="0"/>
              <a:t>09/01/2017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407603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E73BAD-D343-42E5-BE03-652A13FBA847}" type="datetimeFigureOut">
              <a:rPr lang="en-GB" smtClean="0"/>
              <a:t>09/01/2017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241519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73BAD-D343-42E5-BE03-652A13FBA847}" type="datetimeFigureOut">
              <a:rPr lang="en-GB" smtClean="0"/>
              <a:t>09/01/2017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381794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73BAD-D343-42E5-BE03-652A13FBA847}"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390833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73BAD-D343-42E5-BE03-652A13FBA847}"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A6EA6-A3A4-4066-BEF1-0BFCD27194C5}" type="slidenum">
              <a:rPr lang="en-GB" smtClean="0"/>
              <a:t>‹#›</a:t>
            </a:fld>
            <a:endParaRPr lang="en-GB"/>
          </a:p>
        </p:txBody>
      </p:sp>
    </p:spTree>
    <p:extLst>
      <p:ext uri="{BB962C8B-B14F-4D97-AF65-F5344CB8AC3E}">
        <p14:creationId xmlns:p14="http://schemas.microsoft.com/office/powerpoint/2010/main" val="262710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73BAD-D343-42E5-BE03-652A13FBA847}" type="datetimeFigureOut">
              <a:rPr lang="en-GB" smtClean="0"/>
              <a:t>09/01/2017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A6EA6-A3A4-4066-BEF1-0BFCD27194C5}" type="slidenum">
              <a:rPr lang="en-GB" smtClean="0"/>
              <a:t>‹#›</a:t>
            </a:fld>
            <a:endParaRPr lang="en-GB"/>
          </a:p>
        </p:txBody>
      </p:sp>
      <p:sp>
        <p:nvSpPr>
          <p:cNvPr id="7" name="TextBox 7"/>
          <p:cNvSpPr txBox="1">
            <a:spLocks noChangeArrowheads="1"/>
          </p:cNvSpPr>
          <p:nvPr userDrawn="1"/>
        </p:nvSpPr>
        <p:spPr bwMode="auto">
          <a:xfrm>
            <a:off x="0" y="6597650"/>
            <a:ext cx="3492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000" dirty="0" smtClean="0">
                <a:latin typeface="Arial" pitchFamily="34" charset="0"/>
              </a:rPr>
              <a:t>© www.teachitgeography.co.uk </a:t>
            </a:r>
            <a:r>
              <a:rPr lang="en-GB" altLang="en-US" sz="1000" dirty="0" smtClean="0">
                <a:latin typeface="Arial" pitchFamily="34" charset="0"/>
              </a:rPr>
              <a:t>2017</a:t>
            </a:r>
            <a:endParaRPr lang="en-GB" altLang="en-US" sz="1000" dirty="0" smtClean="0">
              <a:latin typeface="Arial" pitchFamily="34" charset="0"/>
            </a:endParaRPr>
          </a:p>
        </p:txBody>
      </p:sp>
      <p:sp>
        <p:nvSpPr>
          <p:cNvPr id="8" name="TextBox 8"/>
          <p:cNvSpPr txBox="1">
            <a:spLocks noChangeArrowheads="1"/>
          </p:cNvSpPr>
          <p:nvPr userDrawn="1"/>
        </p:nvSpPr>
        <p:spPr bwMode="auto">
          <a:xfrm>
            <a:off x="2916238" y="6597650"/>
            <a:ext cx="34909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buFont typeface="+mj-lt"/>
              <a:buNone/>
              <a:defRPr/>
            </a:pPr>
            <a:r>
              <a:rPr lang="en-GB" altLang="en-US" sz="1000" dirty="0" smtClean="0">
                <a:latin typeface="Arial" pitchFamily="34" charset="0"/>
              </a:rPr>
              <a:t>27609</a:t>
            </a:r>
          </a:p>
        </p:txBody>
      </p:sp>
      <p:sp>
        <p:nvSpPr>
          <p:cNvPr id="9" name="TextBox 9"/>
          <p:cNvSpPr txBox="1">
            <a:spLocks noChangeArrowheads="1"/>
          </p:cNvSpPr>
          <p:nvPr userDrawn="1"/>
        </p:nvSpPr>
        <p:spPr bwMode="auto">
          <a:xfrm>
            <a:off x="5651500" y="6597650"/>
            <a:ext cx="3492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buFont typeface="+mj-lt"/>
              <a:buNone/>
              <a:defRPr/>
            </a:pPr>
            <a:fld id="{CF627AAE-5226-4F7D-B6DE-8C7C8ECAB15D}" type="slidenum">
              <a:rPr lang="en-GB" altLang="en-US" sz="1000" smtClean="0">
                <a:latin typeface="Arial" pitchFamily="34" charset="0"/>
              </a:rPr>
              <a:pPr algn="r" eaLnBrk="1" hangingPunct="1">
                <a:buFont typeface="+mj-lt"/>
                <a:buNone/>
                <a:defRPr/>
              </a:pPr>
              <a:t>‹#›</a:t>
            </a:fld>
            <a:endParaRPr lang="en-GB" altLang="en-US" sz="1000" smtClean="0">
              <a:latin typeface="Arial" pitchFamily="34" charset="0"/>
            </a:endParaRPr>
          </a:p>
        </p:txBody>
      </p:sp>
    </p:spTree>
    <p:extLst>
      <p:ext uri="{BB962C8B-B14F-4D97-AF65-F5344CB8AC3E}">
        <p14:creationId xmlns:p14="http://schemas.microsoft.com/office/powerpoint/2010/main" val="165478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60" y="332656"/>
            <a:ext cx="8435280" cy="936104"/>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lstStyle/>
          <a:p>
            <a:r>
              <a:rPr lang="en-GB" dirty="0" smtClean="0">
                <a:latin typeface="Trebuchet MS" panose="020B0603020202020204" pitchFamily="34" charset="0"/>
              </a:rPr>
              <a:t>Statistical Skills</a:t>
            </a:r>
            <a:endParaRPr lang="en-GB" dirty="0">
              <a:latin typeface="Trebuchet MS" panose="020B0603020202020204" pitchFamily="34" charset="0"/>
            </a:endParaRPr>
          </a:p>
        </p:txBody>
      </p:sp>
      <p:sp>
        <p:nvSpPr>
          <p:cNvPr id="7" name="Rounded Rectangular Callout 6"/>
          <p:cNvSpPr/>
          <p:nvPr/>
        </p:nvSpPr>
        <p:spPr>
          <a:xfrm>
            <a:off x="395536" y="1628800"/>
            <a:ext cx="3456384" cy="4104456"/>
          </a:xfrm>
          <a:prstGeom prst="wedgeRoundRectCallout">
            <a:avLst>
              <a:gd name="adj1" fmla="val -2303"/>
              <a:gd name="adj2" fmla="val 66967"/>
              <a:gd name="adj3" fmla="val 16667"/>
            </a:avLst>
          </a:prstGeom>
          <a:solidFill>
            <a:schemeClr val="accent5">
              <a:lumMod val="40000"/>
              <a:lumOff val="6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200"/>
              </a:spcAft>
            </a:pPr>
            <a:r>
              <a:rPr lang="en-GB" sz="2000" dirty="0">
                <a:effectLst/>
                <a:latin typeface="Trebuchet MS" panose="020B0603020202020204" pitchFamily="34" charset="0"/>
                <a:ea typeface="Calibri"/>
                <a:cs typeface="Times New Roman"/>
              </a:rPr>
              <a:t>For each of these skills you must be able to state:</a:t>
            </a:r>
          </a:p>
          <a:p>
            <a:pPr marL="342900" indent="-342900">
              <a:spcAft>
                <a:spcPts val="1200"/>
              </a:spcAft>
              <a:buFont typeface="Arial" panose="020B0604020202020204" pitchFamily="34" charset="0"/>
              <a:buChar char="•"/>
            </a:pPr>
            <a:r>
              <a:rPr lang="en-GB" sz="2000" dirty="0">
                <a:latin typeface="Trebuchet MS" panose="020B0603020202020204" pitchFamily="34" charset="0"/>
                <a:ea typeface="Calibri"/>
                <a:cs typeface="Times New Roman"/>
              </a:rPr>
              <a:t>h</a:t>
            </a:r>
            <a:r>
              <a:rPr lang="en-GB" sz="2000" dirty="0" smtClean="0">
                <a:effectLst/>
                <a:latin typeface="Trebuchet MS" panose="020B0603020202020204" pitchFamily="34" charset="0"/>
                <a:ea typeface="Calibri"/>
                <a:cs typeface="Times New Roman"/>
              </a:rPr>
              <a:t>ow </a:t>
            </a:r>
            <a:r>
              <a:rPr lang="en-GB" sz="2000" dirty="0">
                <a:effectLst/>
                <a:latin typeface="Trebuchet MS" panose="020B0603020202020204" pitchFamily="34" charset="0"/>
                <a:ea typeface="Calibri"/>
                <a:cs typeface="Times New Roman"/>
              </a:rPr>
              <a:t>to carry out the skill</a:t>
            </a:r>
          </a:p>
          <a:p>
            <a:pPr marL="342900" indent="-342900">
              <a:spcAft>
                <a:spcPts val="1200"/>
              </a:spcAft>
              <a:buFont typeface="Arial" panose="020B0604020202020204" pitchFamily="34" charset="0"/>
              <a:buChar char="•"/>
            </a:pPr>
            <a:r>
              <a:rPr lang="en-GB" sz="2000" dirty="0">
                <a:latin typeface="Trebuchet MS" panose="020B0603020202020204" pitchFamily="34" charset="0"/>
                <a:ea typeface="Calibri"/>
                <a:cs typeface="Times New Roman"/>
              </a:rPr>
              <a:t>w</a:t>
            </a:r>
            <a:r>
              <a:rPr lang="en-GB" sz="2000" dirty="0" smtClean="0">
                <a:effectLst/>
                <a:latin typeface="Trebuchet MS" panose="020B0603020202020204" pitchFamily="34" charset="0"/>
                <a:ea typeface="Calibri"/>
                <a:cs typeface="Times New Roman"/>
              </a:rPr>
              <a:t>hen </a:t>
            </a:r>
            <a:r>
              <a:rPr lang="en-GB" sz="2000" dirty="0">
                <a:effectLst/>
                <a:latin typeface="Trebuchet MS" panose="020B0603020202020204" pitchFamily="34" charset="0"/>
                <a:ea typeface="Calibri"/>
                <a:cs typeface="Times New Roman"/>
              </a:rPr>
              <a:t>to use it</a:t>
            </a:r>
          </a:p>
          <a:p>
            <a:pPr marL="342900" indent="-342900">
              <a:spcAft>
                <a:spcPts val="1200"/>
              </a:spcAft>
              <a:buFont typeface="Arial" panose="020B0604020202020204" pitchFamily="34" charset="0"/>
              <a:buChar char="•"/>
            </a:pPr>
            <a:r>
              <a:rPr lang="en-GB" sz="2000" dirty="0">
                <a:latin typeface="Trebuchet MS" panose="020B0603020202020204" pitchFamily="34" charset="0"/>
                <a:ea typeface="Calibri"/>
                <a:cs typeface="Times New Roman"/>
              </a:rPr>
              <a:t>w</a:t>
            </a:r>
            <a:r>
              <a:rPr lang="en-GB" sz="2000" dirty="0" smtClean="0">
                <a:effectLst/>
                <a:latin typeface="Trebuchet MS" panose="020B0603020202020204" pitchFamily="34" charset="0"/>
                <a:ea typeface="Calibri"/>
                <a:cs typeface="Times New Roman"/>
              </a:rPr>
              <a:t>hy </a:t>
            </a:r>
            <a:r>
              <a:rPr lang="en-GB" sz="2000" dirty="0">
                <a:effectLst/>
                <a:latin typeface="Trebuchet MS" panose="020B0603020202020204" pitchFamily="34" charset="0"/>
                <a:ea typeface="Calibri"/>
                <a:cs typeface="Times New Roman"/>
              </a:rPr>
              <a:t>use it (+/-)</a:t>
            </a:r>
          </a:p>
          <a:p>
            <a:pPr marL="342900" indent="-342900">
              <a:spcAft>
                <a:spcPts val="1200"/>
              </a:spcAft>
              <a:buFont typeface="Arial" panose="020B0604020202020204" pitchFamily="34" charset="0"/>
              <a:buChar char="•"/>
            </a:pPr>
            <a:r>
              <a:rPr lang="en-GB" sz="2000" dirty="0">
                <a:latin typeface="Trebuchet MS" panose="020B0603020202020204" pitchFamily="34" charset="0"/>
                <a:ea typeface="Calibri"/>
                <a:cs typeface="Times New Roman"/>
              </a:rPr>
              <a:t>h</a:t>
            </a:r>
            <a:r>
              <a:rPr lang="en-GB" sz="2000" dirty="0" smtClean="0">
                <a:effectLst/>
                <a:latin typeface="Trebuchet MS" panose="020B0603020202020204" pitchFamily="34" charset="0"/>
                <a:ea typeface="Calibri"/>
                <a:cs typeface="Times New Roman"/>
              </a:rPr>
              <a:t>ow </a:t>
            </a:r>
            <a:r>
              <a:rPr lang="en-GB" sz="2000" dirty="0">
                <a:effectLst/>
                <a:latin typeface="Trebuchet MS" panose="020B0603020202020204" pitchFamily="34" charset="0"/>
                <a:ea typeface="Calibri"/>
                <a:cs typeface="Times New Roman"/>
              </a:rPr>
              <a:t>this skill adds to your geographical understanding</a:t>
            </a:r>
            <a:r>
              <a:rPr lang="en-GB" sz="2000" dirty="0" smtClean="0">
                <a:effectLst/>
                <a:latin typeface="Trebuchet MS" panose="020B0603020202020204" pitchFamily="34" charset="0"/>
                <a:ea typeface="Calibri"/>
                <a:cs typeface="Times New Roman"/>
              </a:rPr>
              <a:t>.</a:t>
            </a:r>
            <a:endParaRPr lang="en-GB" sz="2000" dirty="0">
              <a:effectLst/>
              <a:latin typeface="Trebuchet MS" panose="020B0603020202020204" pitchFamily="34" charset="0"/>
              <a:ea typeface="Calibri"/>
              <a:cs typeface="Times New Roman"/>
            </a:endParaRPr>
          </a:p>
        </p:txBody>
      </p:sp>
      <p:sp>
        <p:nvSpPr>
          <p:cNvPr id="8" name="Text Box 2"/>
          <p:cNvSpPr txBox="1">
            <a:spLocks noGrp="1" noChangeArrowheads="1"/>
          </p:cNvSpPr>
          <p:nvPr>
            <p:ph sz="half" idx="2"/>
          </p:nvPr>
        </p:nvSpPr>
        <p:spPr bwMode="auto">
          <a:xfrm>
            <a:off x="4211960" y="1700808"/>
            <a:ext cx="4542656" cy="4104456"/>
          </a:xfrm>
          <a:prstGeom prst="roundRect">
            <a:avLst>
              <a:gd name="adj" fmla="val 7125"/>
            </a:avLst>
          </a:prstGeom>
          <a:solidFill>
            <a:srgbClr val="FFFFFF"/>
          </a:solidFill>
          <a:ln w="19050">
            <a:solidFill>
              <a:schemeClr val="accent5"/>
            </a:solidFill>
            <a:miter lim="800000"/>
            <a:headEnd/>
            <a:tailEnd/>
          </a:ln>
        </p:spPr>
        <p:txBody>
          <a:bodyPr rot="0" vert="horz" wrap="square" lIns="91440" tIns="45720" rIns="91440" bIns="45720" anchor="t" anchorCtr="0">
            <a:noAutofit/>
          </a:bodyPr>
          <a:lstStyle/>
          <a:p>
            <a:pPr marL="0" indent="0">
              <a:spcAft>
                <a:spcPts val="1000"/>
              </a:spcAft>
              <a:buNone/>
            </a:pPr>
            <a:r>
              <a:rPr lang="en-GB" sz="2400" b="1" dirty="0" smtClean="0">
                <a:effectLst/>
                <a:latin typeface="Trebuchet MS" panose="020B0603020202020204" pitchFamily="34" charset="0"/>
                <a:ea typeface="Calibri"/>
                <a:cs typeface="Times New Roman"/>
              </a:rPr>
              <a:t>Need to know:</a:t>
            </a:r>
            <a:endParaRPr lang="en-GB" sz="2400" dirty="0">
              <a:effectLst/>
              <a:latin typeface="Trebuchet MS" panose="020B0603020202020204" pitchFamily="34" charset="0"/>
              <a:ea typeface="Calibri"/>
              <a:cs typeface="Times New Roman"/>
            </a:endParaRPr>
          </a:p>
          <a:p>
            <a:pPr marL="432000" lvl="0" indent="-342900">
              <a:spcAft>
                <a:spcPts val="600"/>
              </a:spcAft>
              <a:buFont typeface="Symbol"/>
              <a:buChar char=""/>
            </a:pPr>
            <a:r>
              <a:rPr lang="en-GB" sz="2000" dirty="0">
                <a:latin typeface="Trebuchet MS" panose="020B0603020202020204" pitchFamily="34" charset="0"/>
                <a:ea typeface="Calibri"/>
                <a:cs typeface="Times New Roman"/>
              </a:rPr>
              <a:t>M</a:t>
            </a:r>
            <a:r>
              <a:rPr lang="en-GB" sz="2000" dirty="0" smtClean="0">
                <a:effectLst/>
                <a:latin typeface="Trebuchet MS" panose="020B0603020202020204" pitchFamily="34" charset="0"/>
                <a:ea typeface="Calibri"/>
                <a:cs typeface="Times New Roman"/>
              </a:rPr>
              <a:t>easures </a:t>
            </a:r>
            <a:r>
              <a:rPr lang="en-GB" sz="2000" dirty="0">
                <a:effectLst/>
                <a:latin typeface="Trebuchet MS" panose="020B0603020202020204" pitchFamily="34" charset="0"/>
                <a:ea typeface="Calibri"/>
                <a:cs typeface="Times New Roman"/>
              </a:rPr>
              <a:t>of central tendency – mean, mode, </a:t>
            </a:r>
            <a:r>
              <a:rPr lang="en-GB" sz="2000" dirty="0" smtClean="0">
                <a:effectLst/>
                <a:latin typeface="Trebuchet MS" panose="020B0603020202020204" pitchFamily="34" charset="0"/>
                <a:ea typeface="Calibri"/>
                <a:cs typeface="Times New Roman"/>
              </a:rPr>
              <a:t>median.</a:t>
            </a:r>
            <a:endParaRPr lang="en-GB" sz="2000" dirty="0">
              <a:effectLst/>
              <a:latin typeface="Trebuchet MS" panose="020B0603020202020204" pitchFamily="34" charset="0"/>
              <a:ea typeface="Calibri"/>
              <a:cs typeface="Times New Roman"/>
            </a:endParaRPr>
          </a:p>
          <a:p>
            <a:pPr marL="432000" lvl="0" indent="-342900">
              <a:spcAft>
                <a:spcPts val="600"/>
              </a:spcAft>
              <a:buFont typeface="Symbol"/>
              <a:buChar char=""/>
            </a:pPr>
            <a:r>
              <a:rPr lang="en-GB" sz="2000" dirty="0" smtClean="0">
                <a:effectLst/>
                <a:latin typeface="Trebuchet MS" panose="020B0603020202020204" pitchFamily="34" charset="0"/>
                <a:ea typeface="Calibri"/>
                <a:cs typeface="Times New Roman"/>
              </a:rPr>
              <a:t>Measures </a:t>
            </a:r>
            <a:r>
              <a:rPr lang="en-GB" sz="2000" dirty="0">
                <a:effectLst/>
                <a:latin typeface="Trebuchet MS" panose="020B0603020202020204" pitchFamily="34" charset="0"/>
                <a:ea typeface="Calibri"/>
                <a:cs typeface="Times New Roman"/>
              </a:rPr>
              <a:t>of dispersion – </a:t>
            </a:r>
            <a:r>
              <a:rPr lang="en-GB" sz="2000" dirty="0" smtClean="0">
                <a:effectLst/>
                <a:latin typeface="Trebuchet MS" panose="020B0603020202020204" pitchFamily="34" charset="0"/>
                <a:ea typeface="Calibri"/>
                <a:cs typeface="Times New Roman"/>
              </a:rPr>
              <a:t>range, interquartile </a:t>
            </a:r>
            <a:r>
              <a:rPr lang="en-GB" sz="2000" dirty="0">
                <a:effectLst/>
                <a:latin typeface="Trebuchet MS" panose="020B0603020202020204" pitchFamily="34" charset="0"/>
                <a:ea typeface="Calibri"/>
                <a:cs typeface="Times New Roman"/>
              </a:rPr>
              <a:t>range and standard </a:t>
            </a:r>
            <a:r>
              <a:rPr lang="en-GB" sz="2000" dirty="0" smtClean="0">
                <a:effectLst/>
                <a:latin typeface="Trebuchet MS" panose="020B0603020202020204" pitchFamily="34" charset="0"/>
                <a:ea typeface="Calibri"/>
                <a:cs typeface="Times New Roman"/>
              </a:rPr>
              <a:t>deviation.</a:t>
            </a:r>
            <a:endParaRPr lang="en-GB" sz="2000" dirty="0">
              <a:effectLst/>
              <a:latin typeface="Trebuchet MS" panose="020B0603020202020204" pitchFamily="34" charset="0"/>
              <a:ea typeface="Calibri"/>
              <a:cs typeface="Times New Roman"/>
            </a:endParaRPr>
          </a:p>
          <a:p>
            <a:pPr marL="432000" lvl="0" indent="-342900">
              <a:spcAft>
                <a:spcPts val="600"/>
              </a:spcAft>
              <a:buFont typeface="Symbol"/>
              <a:buChar char=""/>
            </a:pPr>
            <a:r>
              <a:rPr lang="en-GB" sz="2000" dirty="0">
                <a:effectLst/>
                <a:latin typeface="Trebuchet MS" panose="020B0603020202020204" pitchFamily="34" charset="0"/>
                <a:ea typeface="Calibri"/>
                <a:cs typeface="Times New Roman"/>
              </a:rPr>
              <a:t>Spearman’s rank correlation </a:t>
            </a:r>
            <a:r>
              <a:rPr lang="en-GB" sz="2000" dirty="0" smtClean="0">
                <a:effectLst/>
                <a:latin typeface="Trebuchet MS" panose="020B0603020202020204" pitchFamily="34" charset="0"/>
                <a:ea typeface="Calibri"/>
                <a:cs typeface="Times New Roman"/>
              </a:rPr>
              <a:t>test.</a:t>
            </a:r>
            <a:endParaRPr lang="en-GB" sz="2000" dirty="0">
              <a:effectLst/>
              <a:latin typeface="Trebuchet MS" panose="020B0603020202020204" pitchFamily="34" charset="0"/>
              <a:ea typeface="Calibri"/>
              <a:cs typeface="Times New Roman"/>
            </a:endParaRPr>
          </a:p>
          <a:p>
            <a:pPr marL="432000" lvl="0" indent="-342900">
              <a:spcAft>
                <a:spcPts val="600"/>
              </a:spcAft>
              <a:buFont typeface="Symbol"/>
              <a:buChar char=""/>
            </a:pPr>
            <a:r>
              <a:rPr lang="en-GB" sz="2000" dirty="0">
                <a:latin typeface="Trebuchet MS" panose="020B0603020202020204" pitchFamily="34" charset="0"/>
                <a:ea typeface="Calibri"/>
                <a:cs typeface="Times New Roman"/>
              </a:rPr>
              <a:t>C</a:t>
            </a:r>
            <a:r>
              <a:rPr lang="en-GB" sz="2000" dirty="0" smtClean="0">
                <a:effectLst/>
                <a:latin typeface="Trebuchet MS" panose="020B0603020202020204" pitchFamily="34" charset="0"/>
                <a:ea typeface="Calibri"/>
                <a:cs typeface="Times New Roman"/>
              </a:rPr>
              <a:t>omparative </a:t>
            </a:r>
            <a:r>
              <a:rPr lang="en-GB" sz="2000" dirty="0">
                <a:effectLst/>
                <a:latin typeface="Trebuchet MS" panose="020B0603020202020204" pitchFamily="34" charset="0"/>
                <a:ea typeface="Calibri"/>
                <a:cs typeface="Times New Roman"/>
              </a:rPr>
              <a:t>tests – </a:t>
            </a:r>
            <a:r>
              <a:rPr lang="en-GB" sz="2000" dirty="0" smtClean="0">
                <a:effectLst/>
                <a:latin typeface="Trebuchet MS" panose="020B0603020202020204" pitchFamily="34" charset="0"/>
                <a:ea typeface="Calibri"/>
                <a:cs typeface="Times New Roman"/>
              </a:rPr>
              <a:t>Chi-squared.</a:t>
            </a:r>
          </a:p>
          <a:p>
            <a:pPr marL="432000">
              <a:spcAft>
                <a:spcPts val="600"/>
              </a:spcAft>
              <a:buFont typeface="Symbol"/>
              <a:buChar char=""/>
            </a:pPr>
            <a:r>
              <a:rPr lang="en-GB" sz="2000" dirty="0" smtClean="0">
                <a:latin typeface="Trebuchet MS" panose="020B0603020202020204" pitchFamily="34" charset="0"/>
                <a:ea typeface="Calibri"/>
                <a:cs typeface="Times New Roman"/>
              </a:rPr>
              <a:t>Application </a:t>
            </a:r>
            <a:r>
              <a:rPr lang="en-GB" sz="2000" dirty="0">
                <a:latin typeface="Trebuchet MS" panose="020B0603020202020204" pitchFamily="34" charset="0"/>
                <a:ea typeface="Calibri"/>
                <a:cs typeface="Times New Roman"/>
              </a:rPr>
              <a:t>of significance </a:t>
            </a:r>
            <a:r>
              <a:rPr lang="en-GB" sz="2000" dirty="0" smtClean="0">
                <a:latin typeface="Trebuchet MS" panose="020B0603020202020204" pitchFamily="34" charset="0"/>
                <a:ea typeface="Calibri"/>
                <a:cs typeface="Times New Roman"/>
              </a:rPr>
              <a:t>tests.</a:t>
            </a:r>
            <a:endParaRPr lang="en-GB" sz="2000" dirty="0">
              <a:effectLst/>
              <a:latin typeface="Trebuchet MS" panose="020B0603020202020204" pitchFamily="34" charset="0"/>
              <a:ea typeface="Calibri"/>
              <a:cs typeface="Times New Roman"/>
            </a:endParaRPr>
          </a:p>
        </p:txBody>
      </p:sp>
    </p:spTree>
    <p:extLst>
      <p:ext uri="{BB962C8B-B14F-4D97-AF65-F5344CB8AC3E}">
        <p14:creationId xmlns:p14="http://schemas.microsoft.com/office/powerpoint/2010/main" val="386064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055341641"/>
              </p:ext>
            </p:extLst>
          </p:nvPr>
        </p:nvGraphicFramePr>
        <p:xfrm>
          <a:off x="354360" y="1556792"/>
          <a:ext cx="8429714" cy="4795560"/>
        </p:xfrm>
        <a:graphic>
          <a:graphicData uri="http://schemas.openxmlformats.org/drawingml/2006/table">
            <a:tbl>
              <a:tblPr firstRow="1" bandRow="1">
                <a:tableStyleId>{5C22544A-7EE6-4342-B048-85BDC9FD1C3A}</a:tableStyleId>
              </a:tblPr>
              <a:tblGrid>
                <a:gridCol w="576000"/>
                <a:gridCol w="828000"/>
                <a:gridCol w="828000"/>
                <a:gridCol w="2381714"/>
                <a:gridCol w="1224000"/>
                <a:gridCol w="1224000"/>
                <a:gridCol w="1368000"/>
              </a:tblGrid>
              <a:tr h="378270">
                <a:tc>
                  <a:txBody>
                    <a:bodyPr/>
                    <a:lstStyle/>
                    <a:p>
                      <a:pPr algn="ctr">
                        <a:lnSpc>
                          <a:spcPct val="115000"/>
                        </a:lnSpc>
                        <a:spcAft>
                          <a:spcPts val="1000"/>
                        </a:spcAft>
                      </a:pPr>
                      <a:r>
                        <a:rPr lang="en-GB" sz="1200" b="0" dirty="0" smtClean="0">
                          <a:solidFill>
                            <a:schemeClr val="tx1"/>
                          </a:solidFill>
                          <a:effectLst/>
                          <a:latin typeface="Trebuchet MS" panose="020B0603020202020204" pitchFamily="34" charset="0"/>
                        </a:rPr>
                        <a:t>Type</a:t>
                      </a:r>
                      <a:br>
                        <a:rPr lang="en-GB" sz="1200" b="0" dirty="0" smtClean="0">
                          <a:solidFill>
                            <a:schemeClr val="tx1"/>
                          </a:solidFill>
                          <a:effectLst/>
                          <a:latin typeface="Trebuchet MS" panose="020B0603020202020204" pitchFamily="34" charset="0"/>
                        </a:rPr>
                      </a:br>
                      <a:r>
                        <a:rPr lang="en-GB" sz="1200" b="0" dirty="0" smtClean="0">
                          <a:solidFill>
                            <a:schemeClr val="tx1"/>
                          </a:solidFill>
                          <a:effectLst/>
                          <a:latin typeface="Trebuchet MS" panose="020B0603020202020204" pitchFamily="34" charset="0"/>
                        </a:rPr>
                        <a:t>of </a:t>
                      </a:r>
                      <a:r>
                        <a:rPr lang="en-GB" sz="1200" b="0" dirty="0">
                          <a:solidFill>
                            <a:schemeClr val="tx1"/>
                          </a:solidFill>
                          <a:effectLst/>
                          <a:latin typeface="Trebuchet MS" panose="020B0603020202020204" pitchFamily="34" charset="0"/>
                        </a:rPr>
                        <a:t>test</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1000"/>
                        </a:spcAft>
                      </a:pPr>
                      <a:r>
                        <a:rPr lang="en-GB" sz="1200" b="0" dirty="0">
                          <a:solidFill>
                            <a:schemeClr val="tx1"/>
                          </a:solidFill>
                          <a:effectLst/>
                          <a:latin typeface="Trebuchet MS" panose="020B0603020202020204" pitchFamily="34" charset="0"/>
                        </a:rPr>
                        <a:t>Why would you use this test?</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1000"/>
                        </a:spcAft>
                      </a:pPr>
                      <a:r>
                        <a:rPr lang="en-GB" sz="1200" b="0" dirty="0">
                          <a:solidFill>
                            <a:schemeClr val="tx1"/>
                          </a:solidFill>
                          <a:effectLst/>
                          <a:latin typeface="Trebuchet MS" panose="020B0603020202020204" pitchFamily="34" charset="0"/>
                        </a:rPr>
                        <a:t>What type of data is needed?</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en-GB" sz="1200" b="0" dirty="0">
                          <a:solidFill>
                            <a:schemeClr val="tx1"/>
                          </a:solidFill>
                          <a:effectLst/>
                          <a:latin typeface="Trebuchet MS" panose="020B0603020202020204" pitchFamily="34" charset="0"/>
                        </a:rPr>
                        <a:t>Draw a copy of the table you would use…</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en-GB" sz="1200" b="0" dirty="0">
                          <a:solidFill>
                            <a:schemeClr val="tx1"/>
                          </a:solidFill>
                          <a:effectLst/>
                          <a:latin typeface="Trebuchet MS" panose="020B0603020202020204" pitchFamily="34" charset="0"/>
                        </a:rPr>
                        <a:t>Do you rank separately, together or not at all?</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en-GB" sz="1200" b="0" dirty="0">
                          <a:solidFill>
                            <a:schemeClr val="tx1"/>
                          </a:solidFill>
                          <a:effectLst/>
                          <a:latin typeface="Trebuchet MS" panose="020B0603020202020204" pitchFamily="34" charset="0"/>
                        </a:rPr>
                        <a:t>Do you rank from high to low, low to high or not at all?</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1000"/>
                        </a:spcAft>
                      </a:pPr>
                      <a:r>
                        <a:rPr lang="en-GB" sz="1200" b="0" dirty="0">
                          <a:solidFill>
                            <a:schemeClr val="tx1"/>
                          </a:solidFill>
                          <a:effectLst/>
                          <a:latin typeface="Trebuchet MS" panose="020B0603020202020204" pitchFamily="34" charset="0"/>
                        </a:rPr>
                        <a:t>Does your value need to be above OR below significance level to be accepted?</a:t>
                      </a:r>
                      <a:endParaRPr lang="en-GB" sz="12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r>
              <a:tr h="1872000">
                <a:tc>
                  <a:txBody>
                    <a:bodyPr/>
                    <a:lstStyle/>
                    <a:p>
                      <a:pPr algn="ctr">
                        <a:lnSpc>
                          <a:spcPct val="115000"/>
                        </a:lnSpc>
                        <a:spcAft>
                          <a:spcPts val="1000"/>
                        </a:spcAft>
                      </a:pPr>
                      <a:r>
                        <a:rPr lang="en-GB" sz="1200" dirty="0">
                          <a:effectLst/>
                          <a:latin typeface="Trebuchet MS" panose="020B0603020202020204" pitchFamily="34" charset="0"/>
                        </a:rPr>
                        <a:t>Spearman’s </a:t>
                      </a:r>
                      <a:r>
                        <a:rPr lang="en-GB" sz="1200" dirty="0" smtClean="0">
                          <a:effectLst/>
                          <a:latin typeface="Trebuchet MS" panose="020B0603020202020204" pitchFamily="34" charset="0"/>
                        </a:rPr>
                        <a:t>rank</a:t>
                      </a: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vert="vert27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r h="1872000">
                <a:tc>
                  <a:txBody>
                    <a:bodyPr/>
                    <a:lstStyle/>
                    <a:p>
                      <a:pPr algn="ctr">
                        <a:lnSpc>
                          <a:spcPct val="115000"/>
                        </a:lnSpc>
                        <a:spcAft>
                          <a:spcPts val="1000"/>
                        </a:spcAft>
                      </a:pPr>
                      <a:r>
                        <a:rPr lang="en-GB" sz="1200" dirty="0" smtClean="0">
                          <a:effectLst/>
                          <a:latin typeface="Trebuchet MS" panose="020B0603020202020204" pitchFamily="34" charset="0"/>
                        </a:rPr>
                        <a:t>Chi-squared test</a:t>
                      </a: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vert="vert27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en-GB"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ctr"/>
                      <a:endParaRPr lang="en-GB" sz="1200" dirty="0">
                        <a:effectLst/>
                        <a:latin typeface="Trebuchet MS" panose="020B0603020202020204" pitchFamily="34" charset="0"/>
                        <a:cs typeface="Times New Roman" panose="02020603050405020304" pitchFamily="18" charset="0"/>
                      </a:endParaRPr>
                    </a:p>
                  </a:txBody>
                  <a:tcPr marL="34863" marR="34863" marT="0" marB="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bl>
          </a:graphicData>
        </a:graphic>
      </p:graphicFrame>
      <p:sp>
        <p:nvSpPr>
          <p:cNvPr id="4"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Summarising</a:t>
            </a:r>
          </a:p>
        </p:txBody>
      </p:sp>
    </p:spTree>
    <p:extLst>
      <p:ext uri="{BB962C8B-B14F-4D97-AF65-F5344CB8AC3E}">
        <p14:creationId xmlns:p14="http://schemas.microsoft.com/office/powerpoint/2010/main" val="239306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13585824"/>
              </p:ext>
            </p:extLst>
          </p:nvPr>
        </p:nvGraphicFramePr>
        <p:xfrm>
          <a:off x="395924" y="1556792"/>
          <a:ext cx="8352152" cy="4896544"/>
        </p:xfrm>
        <a:graphic>
          <a:graphicData uri="http://schemas.openxmlformats.org/drawingml/2006/table">
            <a:tbl>
              <a:tblPr firstRow="1" bandRow="1">
                <a:tableStyleId>{5C22544A-7EE6-4342-B048-85BDC9FD1C3A}</a:tableStyleId>
              </a:tblPr>
              <a:tblGrid>
                <a:gridCol w="1368152"/>
                <a:gridCol w="2016000"/>
                <a:gridCol w="2484000"/>
                <a:gridCol w="2484000"/>
              </a:tblGrid>
              <a:tr h="1332796">
                <a:tc>
                  <a:txBody>
                    <a:bodyPr/>
                    <a:lstStyle/>
                    <a:p>
                      <a:pPr algn="ctr"/>
                      <a:r>
                        <a:rPr lang="en-GB" dirty="0" smtClean="0">
                          <a:solidFill>
                            <a:schemeClr val="tx1"/>
                          </a:solidFill>
                          <a:latin typeface="Trebuchet MS" panose="020B0603020202020204" pitchFamily="34" charset="0"/>
                        </a:rPr>
                        <a:t>Type of test</a:t>
                      </a:r>
                      <a:endParaRPr lang="en-GB"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r>
                        <a:rPr lang="en-GB" dirty="0" smtClean="0">
                          <a:solidFill>
                            <a:schemeClr val="tx1"/>
                          </a:solidFill>
                          <a:latin typeface="Trebuchet MS" panose="020B0603020202020204" pitchFamily="34" charset="0"/>
                        </a:rPr>
                        <a:t>Why would you use this test?</a:t>
                      </a:r>
                      <a:endParaRPr lang="en-GB"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r>
                        <a:rPr lang="en-GB" dirty="0" smtClean="0">
                          <a:solidFill>
                            <a:schemeClr val="tx1"/>
                          </a:solidFill>
                          <a:latin typeface="Trebuchet MS" panose="020B0603020202020204" pitchFamily="34" charset="0"/>
                        </a:rPr>
                        <a:t>What type</a:t>
                      </a:r>
                      <a:r>
                        <a:rPr lang="en-GB" baseline="0" dirty="0" smtClean="0">
                          <a:solidFill>
                            <a:schemeClr val="tx1"/>
                          </a:solidFill>
                          <a:latin typeface="Trebuchet MS" panose="020B0603020202020204" pitchFamily="34" charset="0"/>
                        </a:rPr>
                        <a:t> of data is needed?</a:t>
                      </a:r>
                      <a:endParaRPr lang="en-GB"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r>
                        <a:rPr lang="en-GB" dirty="0" smtClean="0">
                          <a:solidFill>
                            <a:schemeClr val="tx1"/>
                          </a:solidFill>
                          <a:latin typeface="Trebuchet MS" panose="020B0603020202020204" pitchFamily="34" charset="0"/>
                        </a:rPr>
                        <a:t>Does your value need to be above OR below significance level to be accepted?</a:t>
                      </a:r>
                      <a:endParaRPr lang="en-GB"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r>
              <a:tr h="1777061">
                <a:tc>
                  <a:txBody>
                    <a:bodyPr/>
                    <a:lstStyle/>
                    <a:p>
                      <a:pPr algn="l"/>
                      <a:r>
                        <a:rPr lang="en-GB" dirty="0" smtClean="0">
                          <a:latin typeface="Trebuchet MS" panose="020B0603020202020204" pitchFamily="34" charset="0"/>
                        </a:rPr>
                        <a:t>Spearman’s rank</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algn="l"/>
                      <a:r>
                        <a:rPr lang="en-GB" dirty="0" smtClean="0">
                          <a:latin typeface="Trebuchet MS" panose="020B0603020202020204" pitchFamily="34" charset="0"/>
                        </a:rPr>
                        <a:t>Test correlation (linear</a:t>
                      </a:r>
                      <a:r>
                        <a:rPr lang="en-GB" baseline="0" dirty="0" smtClean="0">
                          <a:latin typeface="Trebuchet MS" panose="020B0603020202020204" pitchFamily="34" charset="0"/>
                        </a:rPr>
                        <a:t> relationship)</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l"/>
                      <a:r>
                        <a:rPr lang="en-GB" dirty="0" smtClean="0">
                          <a:latin typeface="Trebuchet MS" panose="020B0603020202020204" pitchFamily="34" charset="0"/>
                        </a:rPr>
                        <a:t>Non-parametric.</a:t>
                      </a:r>
                    </a:p>
                    <a:p>
                      <a:pPr algn="l"/>
                      <a:r>
                        <a:rPr lang="en-GB" dirty="0" smtClean="0">
                          <a:latin typeface="Trebuchet MS" panose="020B0603020202020204" pitchFamily="34" charset="0"/>
                        </a:rPr>
                        <a:t>Needs more than 10 sets of data but less than</a:t>
                      </a:r>
                      <a:r>
                        <a:rPr lang="en-GB" baseline="0" dirty="0" smtClean="0">
                          <a:latin typeface="Trebuchet MS" panose="020B0603020202020204" pitchFamily="34" charset="0"/>
                        </a:rPr>
                        <a:t> 30.</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l"/>
                      <a:r>
                        <a:rPr lang="en-GB" dirty="0" smtClean="0">
                          <a:latin typeface="Trebuchet MS" panose="020B0603020202020204" pitchFamily="34" charset="0"/>
                        </a:rPr>
                        <a:t>higher</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r h="1786687">
                <a:tc>
                  <a:txBody>
                    <a:bodyPr/>
                    <a:lstStyle/>
                    <a:p>
                      <a:pPr algn="l"/>
                      <a:r>
                        <a:rPr lang="en-GB" dirty="0" smtClean="0">
                          <a:latin typeface="Trebuchet MS" panose="020B0603020202020204" pitchFamily="34" charset="0"/>
                        </a:rPr>
                        <a:t>Chi-squared test</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algn="l"/>
                      <a:r>
                        <a:rPr lang="en-GB" dirty="0" smtClean="0">
                          <a:latin typeface="Trebuchet MS" panose="020B0603020202020204" pitchFamily="34" charset="0"/>
                        </a:rPr>
                        <a:t>Statistically</a:t>
                      </a:r>
                      <a:r>
                        <a:rPr lang="en-GB" baseline="0" dirty="0" smtClean="0">
                          <a:latin typeface="Trebuchet MS" panose="020B0603020202020204" pitchFamily="34" charset="0"/>
                        </a:rPr>
                        <a:t> compares differences in data from what was observed and expected.</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l"/>
                      <a:r>
                        <a:rPr lang="en-GB" dirty="0" smtClean="0">
                          <a:latin typeface="Trebuchet MS" panose="020B0603020202020204" pitchFamily="34" charset="0"/>
                        </a:rPr>
                        <a:t>Categorical data.</a:t>
                      </a:r>
                    </a:p>
                    <a:p>
                      <a:pPr algn="l"/>
                      <a:r>
                        <a:rPr lang="en-GB" dirty="0" smtClean="0">
                          <a:latin typeface="Trebuchet MS" panose="020B0603020202020204" pitchFamily="34" charset="0"/>
                        </a:rPr>
                        <a:t>Data is frequency (number of times counted) not %.</a:t>
                      </a:r>
                    </a:p>
                    <a:p>
                      <a:pPr algn="l"/>
                      <a:r>
                        <a:rPr lang="en-GB" dirty="0" smtClean="0">
                          <a:latin typeface="Trebuchet MS" panose="020B0603020202020204" pitchFamily="34" charset="0"/>
                        </a:rPr>
                        <a:t>More than 20 observations of data.</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pPr algn="l"/>
                      <a:r>
                        <a:rPr lang="en-GB" dirty="0" smtClean="0">
                          <a:latin typeface="Trebuchet MS" panose="020B0603020202020204" pitchFamily="34" charset="0"/>
                        </a:rPr>
                        <a:t>higher</a:t>
                      </a:r>
                      <a:endParaRPr lang="en-GB"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bl>
          </a:graphicData>
        </a:graphic>
      </p:graphicFrame>
      <p:sp>
        <p:nvSpPr>
          <p:cNvPr id="6"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Summarising</a:t>
            </a:r>
          </a:p>
        </p:txBody>
      </p:sp>
    </p:spTree>
    <p:extLst>
      <p:ext uri="{BB962C8B-B14F-4D97-AF65-F5344CB8AC3E}">
        <p14:creationId xmlns:p14="http://schemas.microsoft.com/office/powerpoint/2010/main" val="234440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7544" y="1628800"/>
            <a:ext cx="4392488" cy="4680520"/>
          </a:xfrm>
          <a:prstGeom prst="rect">
            <a:avLst/>
          </a:prstGeom>
          <a:solidFill>
            <a:schemeClr val="bg1"/>
          </a:solidFill>
          <a:ln w="19050">
            <a:solidFill>
              <a:schemeClr val="accent5"/>
            </a:solidFill>
          </a:ln>
        </p:spPr>
        <p:txBody>
          <a:bodyPr anchor="ctr">
            <a:noAutofit/>
          </a:bodyPr>
          <a:lstStyle/>
          <a:p>
            <a:pPr>
              <a:spcBef>
                <a:spcPts val="0"/>
              </a:spcBef>
            </a:pPr>
            <a:r>
              <a:rPr lang="en-US" sz="2400" b="1" dirty="0" smtClean="0">
                <a:latin typeface="Trebuchet MS" panose="020B0603020202020204" pitchFamily="34" charset="0"/>
              </a:rPr>
              <a:t>Mean</a:t>
            </a:r>
            <a:r>
              <a:rPr lang="en-US" sz="2000" b="1" dirty="0" smtClean="0">
                <a:latin typeface="Trebuchet MS" panose="020B0603020202020204" pitchFamily="34" charset="0"/>
              </a:rPr>
              <a:t/>
            </a:r>
            <a:br>
              <a:rPr lang="en-US" sz="2000" b="1" dirty="0" smtClean="0">
                <a:latin typeface="Trebuchet MS" panose="020B0603020202020204" pitchFamily="34" charset="0"/>
              </a:rPr>
            </a:br>
            <a:r>
              <a:rPr lang="en-US" sz="2000" dirty="0">
                <a:latin typeface="Trebuchet MS" panose="020B0603020202020204" pitchFamily="34" charset="0"/>
              </a:rPr>
              <a:t>C</a:t>
            </a:r>
            <a:r>
              <a:rPr lang="en-US" sz="1800" dirty="0" smtClean="0">
                <a:latin typeface="Trebuchet MS" panose="020B0603020202020204" pitchFamily="34" charset="0"/>
              </a:rPr>
              <a:t>ommonly known as the word ‘average’. To calculate the mean simply add up all the values in your data set and divide them but the number of values in that set.</a:t>
            </a:r>
          </a:p>
          <a:p>
            <a:pPr marL="457200" lvl="1" indent="0">
              <a:spcBef>
                <a:spcPts val="0"/>
              </a:spcBef>
              <a:buNone/>
            </a:pPr>
            <a:endParaRPr lang="en-GB" sz="1800" dirty="0" smtClean="0">
              <a:latin typeface="Trebuchet MS" panose="020B0603020202020204" pitchFamily="34" charset="0"/>
            </a:endParaRPr>
          </a:p>
          <a:p>
            <a:pPr>
              <a:spcBef>
                <a:spcPts val="0"/>
              </a:spcBef>
            </a:pPr>
            <a:r>
              <a:rPr lang="en-US" sz="2400" b="1" dirty="0" smtClean="0">
                <a:latin typeface="Trebuchet MS" panose="020B0603020202020204" pitchFamily="34" charset="0"/>
              </a:rPr>
              <a:t>Median</a:t>
            </a:r>
            <a:r>
              <a:rPr lang="en-US" sz="1800" b="1" dirty="0" smtClean="0">
                <a:latin typeface="Trebuchet MS" panose="020B0603020202020204" pitchFamily="34" charset="0"/>
              </a:rPr>
              <a:t/>
            </a:r>
            <a:br>
              <a:rPr lang="en-US" sz="1800" b="1" dirty="0" smtClean="0">
                <a:latin typeface="Trebuchet MS" panose="020B0603020202020204" pitchFamily="34" charset="0"/>
              </a:rPr>
            </a:br>
            <a:r>
              <a:rPr lang="en-US" sz="1800" dirty="0">
                <a:latin typeface="Trebuchet MS" panose="020B0603020202020204" pitchFamily="34" charset="0"/>
              </a:rPr>
              <a:t>U</a:t>
            </a:r>
            <a:r>
              <a:rPr lang="en-US" sz="1800" dirty="0" smtClean="0">
                <a:latin typeface="Trebuchet MS" panose="020B0603020202020204" pitchFamily="34" charset="0"/>
              </a:rPr>
              <a:t>sed </a:t>
            </a:r>
            <a:r>
              <a:rPr lang="en-US" sz="1800" dirty="0">
                <a:latin typeface="Trebuchet MS" panose="020B0603020202020204" pitchFamily="34" charset="0"/>
              </a:rPr>
              <a:t>to calculate the midpoint of </a:t>
            </a:r>
            <a:r>
              <a:rPr lang="en-US" sz="1800" dirty="0" smtClean="0">
                <a:latin typeface="Trebuchet MS" panose="020B0603020202020204" pitchFamily="34" charset="0"/>
              </a:rPr>
              <a:t>a </a:t>
            </a:r>
            <a:r>
              <a:rPr lang="en-US" sz="1800" dirty="0">
                <a:latin typeface="Trebuchet MS" panose="020B0603020202020204" pitchFamily="34" charset="0"/>
              </a:rPr>
              <a:t>set of </a:t>
            </a:r>
            <a:r>
              <a:rPr lang="en-US" sz="1800" dirty="0" smtClean="0">
                <a:latin typeface="Trebuchet MS" panose="020B0603020202020204" pitchFamily="34" charset="0"/>
              </a:rPr>
              <a:t>data.</a:t>
            </a:r>
          </a:p>
          <a:p>
            <a:pPr marL="457200" lvl="1" indent="0">
              <a:spcBef>
                <a:spcPts val="0"/>
              </a:spcBef>
              <a:buNone/>
            </a:pPr>
            <a:endParaRPr lang="en-US" sz="1800" dirty="0" smtClean="0">
              <a:latin typeface="Trebuchet MS" panose="020B0603020202020204" pitchFamily="34" charset="0"/>
            </a:endParaRPr>
          </a:p>
          <a:p>
            <a:pPr>
              <a:spcBef>
                <a:spcPts val="0"/>
              </a:spcBef>
            </a:pPr>
            <a:r>
              <a:rPr lang="en-US" sz="2400" b="1" dirty="0" smtClean="0">
                <a:latin typeface="Trebuchet MS" panose="020B0603020202020204" pitchFamily="34" charset="0"/>
              </a:rPr>
              <a:t>Mode</a:t>
            </a:r>
            <a:r>
              <a:rPr lang="en-US" sz="1800" b="1" dirty="0" smtClean="0">
                <a:latin typeface="Trebuchet MS" panose="020B0603020202020204" pitchFamily="34" charset="0"/>
              </a:rPr>
              <a:t/>
            </a:r>
            <a:br>
              <a:rPr lang="en-US" sz="1800" b="1" dirty="0" smtClean="0">
                <a:latin typeface="Trebuchet MS" panose="020B0603020202020204" pitchFamily="34" charset="0"/>
              </a:rPr>
            </a:br>
            <a:r>
              <a:rPr lang="en-US" sz="1800" dirty="0">
                <a:latin typeface="Trebuchet MS" panose="020B0603020202020204" pitchFamily="34" charset="0"/>
              </a:rPr>
              <a:t>R</a:t>
            </a:r>
            <a:r>
              <a:rPr lang="en-US" sz="1800" dirty="0" smtClean="0">
                <a:latin typeface="Trebuchet MS" panose="020B0603020202020204" pitchFamily="34" charset="0"/>
              </a:rPr>
              <a:t>efers </a:t>
            </a:r>
            <a:r>
              <a:rPr lang="en-US" sz="1800" dirty="0">
                <a:latin typeface="Trebuchet MS" panose="020B0603020202020204" pitchFamily="34" charset="0"/>
              </a:rPr>
              <a:t>to the frequency </a:t>
            </a:r>
            <a:r>
              <a:rPr lang="en-US" sz="1800" dirty="0" smtClean="0">
                <a:latin typeface="Trebuchet MS" panose="020B0603020202020204" pitchFamily="34" charset="0"/>
              </a:rPr>
              <a:t>within </a:t>
            </a:r>
            <a:r>
              <a:rPr lang="en-US" sz="1800" dirty="0">
                <a:latin typeface="Trebuchet MS" panose="020B0603020202020204" pitchFamily="34" charset="0"/>
              </a:rPr>
              <a:t>a data set and is probably the simplest measure of central </a:t>
            </a:r>
            <a:r>
              <a:rPr lang="en-US" sz="1800" dirty="0" smtClean="0">
                <a:latin typeface="Trebuchet MS" panose="020B0603020202020204" pitchFamily="34" charset="0"/>
              </a:rPr>
              <a:t>tendency.</a:t>
            </a:r>
            <a:endParaRPr lang="en-GB" sz="1800" dirty="0">
              <a:latin typeface="Trebuchet MS" panose="020B0603020202020204" pitchFamily="34" charset="0"/>
            </a:endParaRPr>
          </a:p>
        </p:txBody>
      </p:sp>
      <p:sp>
        <p:nvSpPr>
          <p:cNvPr id="4" name="Content Placeholder 3"/>
          <p:cNvSpPr>
            <a:spLocks noGrp="1"/>
          </p:cNvSpPr>
          <p:nvPr>
            <p:ph sz="half" idx="2"/>
          </p:nvPr>
        </p:nvSpPr>
        <p:spPr>
          <a:xfrm>
            <a:off x="5263004" y="1628800"/>
            <a:ext cx="3528392" cy="4680520"/>
          </a:xfrm>
          <a:prstGeom prst="roundRect">
            <a:avLst/>
          </a:prstGeom>
          <a:ln w="19050"/>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en-US" sz="2000" b="1" dirty="0" smtClean="0">
                <a:latin typeface="Trebuchet MS" panose="020B0603020202020204" pitchFamily="34" charset="0"/>
              </a:rPr>
              <a:t>TASK:</a:t>
            </a:r>
          </a:p>
          <a:p>
            <a:pPr marL="0" indent="0">
              <a:spcAft>
                <a:spcPts val="1200"/>
              </a:spcAft>
              <a:buNone/>
            </a:pPr>
            <a:r>
              <a:rPr lang="en-US" sz="1800" dirty="0" smtClean="0">
                <a:latin typeface="Trebuchet MS" panose="020B0603020202020204" pitchFamily="34" charset="0"/>
              </a:rPr>
              <a:t>For </a:t>
            </a:r>
            <a:r>
              <a:rPr lang="en-US" sz="1800" dirty="0">
                <a:latin typeface="Trebuchet MS" panose="020B0603020202020204" pitchFamily="34" charset="0"/>
              </a:rPr>
              <a:t>the following set of numbers calculate the mean, median and </a:t>
            </a:r>
            <a:r>
              <a:rPr lang="en-US" sz="1800" dirty="0" smtClean="0">
                <a:latin typeface="Trebuchet MS" panose="020B0603020202020204" pitchFamily="34" charset="0"/>
              </a:rPr>
              <a:t>mode:</a:t>
            </a:r>
            <a:endParaRPr lang="en-GB" sz="1800" dirty="0">
              <a:latin typeface="Trebuchet MS" panose="020B0603020202020204" pitchFamily="34" charset="0"/>
            </a:endParaRPr>
          </a:p>
          <a:p>
            <a:pPr marL="0" indent="0">
              <a:buNone/>
            </a:pPr>
            <a:r>
              <a:rPr lang="en-US" sz="1800" b="1" dirty="0" smtClean="0">
                <a:latin typeface="Trebuchet MS" panose="020B0603020202020204" pitchFamily="34" charset="0"/>
              </a:rPr>
              <a:t>4</a:t>
            </a:r>
            <a:r>
              <a:rPr lang="en-US" sz="1800" b="1" dirty="0">
                <a:latin typeface="Trebuchet MS" panose="020B0603020202020204" pitchFamily="34" charset="0"/>
              </a:rPr>
              <a:t>, 9, 37, 11, 11, 15, 20, 3, 9, 5, 10, 11, 12, 6, 16.</a:t>
            </a:r>
            <a:endParaRPr lang="en-GB" sz="1800" b="1" dirty="0">
              <a:latin typeface="Trebuchet MS" panose="020B0603020202020204" pitchFamily="34" charset="0"/>
            </a:endParaRPr>
          </a:p>
          <a:p>
            <a:pPr marL="0" indent="0">
              <a:buNone/>
            </a:pPr>
            <a:endParaRPr lang="en-GB" sz="1800" dirty="0">
              <a:latin typeface="Trebuchet MS" panose="020B0603020202020204" pitchFamily="34" charset="0"/>
            </a:endParaRPr>
          </a:p>
          <a:p>
            <a:r>
              <a:rPr lang="en-US" sz="1800" dirty="0">
                <a:latin typeface="Trebuchet MS" panose="020B0603020202020204" pitchFamily="34" charset="0"/>
              </a:rPr>
              <a:t>Mean = ________</a:t>
            </a:r>
            <a:endParaRPr lang="en-GB" sz="1800" dirty="0">
              <a:latin typeface="Trebuchet MS" panose="020B0603020202020204" pitchFamily="34" charset="0"/>
            </a:endParaRPr>
          </a:p>
          <a:p>
            <a:pPr marL="0" indent="0">
              <a:buNone/>
            </a:pPr>
            <a:endParaRPr lang="en-GB" sz="1800" dirty="0">
              <a:latin typeface="Trebuchet MS" panose="020B0603020202020204" pitchFamily="34" charset="0"/>
            </a:endParaRPr>
          </a:p>
          <a:p>
            <a:r>
              <a:rPr lang="en-US" sz="1800" dirty="0">
                <a:latin typeface="Trebuchet MS" panose="020B0603020202020204" pitchFamily="34" charset="0"/>
              </a:rPr>
              <a:t>Median =  ________</a:t>
            </a:r>
            <a:endParaRPr lang="en-GB" sz="1800" dirty="0">
              <a:latin typeface="Trebuchet MS" panose="020B0603020202020204" pitchFamily="34" charset="0"/>
            </a:endParaRPr>
          </a:p>
          <a:p>
            <a:pPr marL="0" indent="0">
              <a:buNone/>
            </a:pPr>
            <a:endParaRPr lang="en-GB" sz="1800" dirty="0">
              <a:latin typeface="Trebuchet MS" panose="020B0603020202020204" pitchFamily="34" charset="0"/>
            </a:endParaRPr>
          </a:p>
          <a:p>
            <a:r>
              <a:rPr lang="en-US" sz="1800" dirty="0">
                <a:latin typeface="Trebuchet MS" panose="020B0603020202020204" pitchFamily="34" charset="0"/>
              </a:rPr>
              <a:t>Mode =  ________</a:t>
            </a:r>
            <a:endParaRPr lang="en-GB" sz="1800" dirty="0">
              <a:latin typeface="Trebuchet MS" panose="020B0603020202020204" pitchFamily="34" charset="0"/>
            </a:endParaRPr>
          </a:p>
          <a:p>
            <a:endParaRPr lang="en-GB" sz="1800" dirty="0">
              <a:latin typeface="Trebuchet MS" panose="020B0603020202020204" pitchFamily="34" charset="0"/>
            </a:endParaRPr>
          </a:p>
        </p:txBody>
      </p:sp>
      <p:sp>
        <p:nvSpPr>
          <p:cNvPr id="5"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Mean, </a:t>
            </a:r>
            <a:r>
              <a:rPr lang="en-GB" dirty="0" smtClean="0">
                <a:latin typeface="Trebuchet MS" panose="020B0603020202020204" pitchFamily="34" charset="0"/>
              </a:rPr>
              <a:t>median</a:t>
            </a:r>
            <a:r>
              <a:rPr lang="en-GB" dirty="0">
                <a:latin typeface="Trebuchet MS" panose="020B0603020202020204" pitchFamily="34" charset="0"/>
              </a:rPr>
              <a:t>, </a:t>
            </a:r>
            <a:r>
              <a:rPr lang="en-GB" dirty="0" smtClean="0">
                <a:latin typeface="Trebuchet MS" panose="020B0603020202020204" pitchFamily="34" charset="0"/>
              </a:rPr>
              <a:t>mode</a:t>
            </a:r>
            <a:endParaRPr lang="en-GB" dirty="0">
              <a:latin typeface="Trebuchet MS" panose="020B0603020202020204" pitchFamily="34" charset="0"/>
            </a:endParaRPr>
          </a:p>
        </p:txBody>
      </p:sp>
    </p:spTree>
    <p:extLst>
      <p:ext uri="{BB962C8B-B14F-4D97-AF65-F5344CB8AC3E}">
        <p14:creationId xmlns:p14="http://schemas.microsoft.com/office/powerpoint/2010/main" val="261167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26938" y="1628800"/>
            <a:ext cx="4101046" cy="4680520"/>
          </a:xfrm>
          <a:prstGeom prst="roundRect">
            <a:avLst>
              <a:gd name="adj" fmla="val 12445"/>
            </a:avLst>
          </a:prstGeom>
          <a:solidFill>
            <a:schemeClr val="bg1"/>
          </a:solidFill>
          <a:ln w="28575">
            <a:solidFill>
              <a:schemeClr val="accent5"/>
            </a:solidFill>
          </a:ln>
        </p:spPr>
        <p:txBody>
          <a:bodyPr>
            <a:normAutofit/>
          </a:bodyPr>
          <a:lstStyle/>
          <a:p>
            <a:pPr marL="0" indent="0">
              <a:spcAft>
                <a:spcPts val="1200"/>
              </a:spcAft>
              <a:buNone/>
            </a:pPr>
            <a:r>
              <a:rPr lang="en-GB" sz="2000" b="1" dirty="0">
                <a:latin typeface="Trebuchet MS" panose="020B0603020202020204" pitchFamily="34" charset="0"/>
              </a:rPr>
              <a:t>Why use these techniques</a:t>
            </a:r>
            <a:r>
              <a:rPr lang="en-GB" sz="2000" b="1" dirty="0" smtClean="0">
                <a:latin typeface="Trebuchet MS" panose="020B0603020202020204" pitchFamily="34" charset="0"/>
              </a:rPr>
              <a:t>?</a:t>
            </a:r>
          </a:p>
          <a:p>
            <a:pPr>
              <a:spcAft>
                <a:spcPts val="600"/>
              </a:spcAft>
            </a:pPr>
            <a:r>
              <a:rPr lang="en-GB" sz="1800" dirty="0">
                <a:latin typeface="Trebuchet MS" panose="020B0603020202020204" pitchFamily="34" charset="0"/>
              </a:rPr>
              <a:t>S</a:t>
            </a:r>
            <a:r>
              <a:rPr lang="en-GB" sz="1800" dirty="0" smtClean="0">
                <a:latin typeface="Trebuchet MS" panose="020B0603020202020204" pitchFamily="34" charset="0"/>
              </a:rPr>
              <a:t>ummarise </a:t>
            </a:r>
            <a:r>
              <a:rPr lang="en-GB" sz="1800" dirty="0">
                <a:latin typeface="Trebuchet MS" panose="020B0603020202020204" pitchFamily="34" charset="0"/>
              </a:rPr>
              <a:t>a large amount of data into a single </a:t>
            </a:r>
            <a:r>
              <a:rPr lang="en-GB" sz="1800" dirty="0" smtClean="0">
                <a:latin typeface="Trebuchet MS" panose="020B0603020202020204" pitchFamily="34" charset="0"/>
              </a:rPr>
              <a:t>value. </a:t>
            </a:r>
            <a:endParaRPr lang="en-GB" sz="1800" dirty="0">
              <a:latin typeface="Trebuchet MS" panose="020B0603020202020204" pitchFamily="34" charset="0"/>
            </a:endParaRPr>
          </a:p>
          <a:p>
            <a:pPr>
              <a:spcAft>
                <a:spcPts val="600"/>
              </a:spcAft>
            </a:pPr>
            <a:r>
              <a:rPr lang="en-GB" sz="1800" dirty="0" smtClean="0">
                <a:latin typeface="Trebuchet MS" panose="020B0603020202020204" pitchFamily="34" charset="0"/>
              </a:rPr>
              <a:t>Indicates </a:t>
            </a:r>
            <a:r>
              <a:rPr lang="en-GB" sz="1800" dirty="0">
                <a:latin typeface="Trebuchet MS" panose="020B0603020202020204" pitchFamily="34" charset="0"/>
              </a:rPr>
              <a:t>that there is some variability around this single value within the original </a:t>
            </a:r>
            <a:r>
              <a:rPr lang="en-GB" sz="1800" dirty="0" smtClean="0">
                <a:latin typeface="Trebuchet MS" panose="020B0603020202020204" pitchFamily="34" charset="0"/>
              </a:rPr>
              <a:t>data.</a:t>
            </a:r>
            <a:endParaRPr lang="en-GB" sz="1800" dirty="0">
              <a:latin typeface="Trebuchet MS" panose="020B0603020202020204" pitchFamily="34" charset="0"/>
            </a:endParaRPr>
          </a:p>
          <a:p>
            <a:r>
              <a:rPr lang="en-GB" sz="1800" dirty="0" smtClean="0">
                <a:latin typeface="Trebuchet MS" panose="020B0603020202020204" pitchFamily="34" charset="0"/>
              </a:rPr>
              <a:t>Average is a commonly used term that is easily understood by most.</a:t>
            </a:r>
            <a:endParaRPr lang="en-GB" sz="1800" dirty="0">
              <a:latin typeface="Trebuchet MS" panose="020B0603020202020204" pitchFamily="34" charset="0"/>
            </a:endParaRPr>
          </a:p>
        </p:txBody>
      </p:sp>
      <p:sp>
        <p:nvSpPr>
          <p:cNvPr id="8" name="Content Placeholder 7"/>
          <p:cNvSpPr>
            <a:spLocks noGrp="1"/>
          </p:cNvSpPr>
          <p:nvPr>
            <p:ph sz="quarter" idx="4"/>
          </p:nvPr>
        </p:nvSpPr>
        <p:spPr>
          <a:xfrm>
            <a:off x="4644008" y="1628800"/>
            <a:ext cx="4145632" cy="4680520"/>
          </a:xfrm>
          <a:prstGeom prst="roundRect">
            <a:avLst>
              <a:gd name="adj" fmla="val 12491"/>
            </a:avLst>
          </a:prstGeom>
          <a:solidFill>
            <a:schemeClr val="bg1"/>
          </a:solidFill>
          <a:ln w="28575">
            <a:solidFill>
              <a:schemeClr val="accent5"/>
            </a:solidFill>
          </a:ln>
        </p:spPr>
        <p:txBody>
          <a:bodyPr>
            <a:normAutofit/>
          </a:bodyPr>
          <a:lstStyle/>
          <a:p>
            <a:pPr marL="0" indent="0">
              <a:spcAft>
                <a:spcPts val="1200"/>
              </a:spcAft>
              <a:buNone/>
            </a:pPr>
            <a:r>
              <a:rPr lang="en-GB" sz="2000" b="1" dirty="0">
                <a:latin typeface="Trebuchet MS" panose="020B0603020202020204" pitchFamily="34" charset="0"/>
              </a:rPr>
              <a:t>How does it improve my geographical understanding</a:t>
            </a:r>
            <a:r>
              <a:rPr lang="en-GB" sz="2000" b="1" dirty="0" smtClean="0">
                <a:latin typeface="Trebuchet MS" panose="020B0603020202020204" pitchFamily="34" charset="0"/>
              </a:rPr>
              <a:t>?</a:t>
            </a:r>
          </a:p>
          <a:p>
            <a:pPr>
              <a:spcAft>
                <a:spcPts val="600"/>
              </a:spcAft>
            </a:pPr>
            <a:r>
              <a:rPr lang="en-GB" sz="1800" dirty="0">
                <a:latin typeface="Trebuchet MS" panose="020B0603020202020204" pitchFamily="34" charset="0"/>
              </a:rPr>
              <a:t>I</a:t>
            </a:r>
            <a:r>
              <a:rPr lang="en-GB" sz="1800" dirty="0" smtClean="0">
                <a:latin typeface="Trebuchet MS" panose="020B0603020202020204" pitchFamily="34" charset="0"/>
              </a:rPr>
              <a:t>t allows us to superficially accept/reject our hypothesis.</a:t>
            </a:r>
          </a:p>
          <a:p>
            <a:pPr>
              <a:spcAft>
                <a:spcPts val="600"/>
              </a:spcAft>
            </a:pPr>
            <a:r>
              <a:rPr lang="en-GB" sz="1800" dirty="0" smtClean="0">
                <a:latin typeface="Trebuchet MS" panose="020B0603020202020204" pitchFamily="34" charset="0"/>
              </a:rPr>
              <a:t>Explaining this and relating to theory will solidify this understanding.</a:t>
            </a:r>
          </a:p>
          <a:p>
            <a:pPr>
              <a:spcAft>
                <a:spcPts val="600"/>
              </a:spcAft>
            </a:pPr>
            <a:r>
              <a:rPr lang="en-GB" sz="1800" dirty="0" smtClean="0">
                <a:latin typeface="Trebuchet MS" panose="020B0603020202020204" pitchFamily="34" charset="0"/>
              </a:rPr>
              <a:t>Further investigation could be undertaken to explain. </a:t>
            </a:r>
          </a:p>
          <a:p>
            <a:r>
              <a:rPr lang="en-GB" sz="1800" dirty="0" smtClean="0">
                <a:latin typeface="Trebuchet MS" panose="020B0603020202020204" pitchFamily="34" charset="0"/>
              </a:rPr>
              <a:t>Explaining anomalies will lead to deeper geographical understanding.</a:t>
            </a:r>
            <a:endParaRPr lang="en-GB" sz="1800" dirty="0">
              <a:latin typeface="Trebuchet MS" panose="020B0603020202020204" pitchFamily="34" charset="0"/>
            </a:endParaRPr>
          </a:p>
        </p:txBody>
      </p:sp>
      <p:sp>
        <p:nvSpPr>
          <p:cNvPr id="9"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Mean, </a:t>
            </a:r>
            <a:r>
              <a:rPr lang="en-GB" dirty="0" smtClean="0">
                <a:latin typeface="Trebuchet MS" panose="020B0603020202020204" pitchFamily="34" charset="0"/>
              </a:rPr>
              <a:t>median</a:t>
            </a:r>
            <a:r>
              <a:rPr lang="en-GB" dirty="0">
                <a:latin typeface="Trebuchet MS" panose="020B0603020202020204" pitchFamily="34" charset="0"/>
              </a:rPr>
              <a:t>, </a:t>
            </a:r>
            <a:r>
              <a:rPr lang="en-GB" dirty="0" smtClean="0">
                <a:latin typeface="Trebuchet MS" panose="020B0603020202020204" pitchFamily="34" charset="0"/>
              </a:rPr>
              <a:t>mode</a:t>
            </a:r>
            <a:endParaRPr lang="en-GB" dirty="0">
              <a:latin typeface="Trebuchet MS" panose="020B0603020202020204" pitchFamily="34" charset="0"/>
            </a:endParaRPr>
          </a:p>
        </p:txBody>
      </p:sp>
    </p:spTree>
    <p:extLst>
      <p:ext uri="{BB962C8B-B14F-4D97-AF65-F5344CB8AC3E}">
        <p14:creationId xmlns:p14="http://schemas.microsoft.com/office/powerpoint/2010/main" val="3535189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47944183"/>
              </p:ext>
            </p:extLst>
          </p:nvPr>
        </p:nvGraphicFramePr>
        <p:xfrm>
          <a:off x="360000" y="1484784"/>
          <a:ext cx="8424000" cy="4932000"/>
        </p:xfrm>
        <a:graphic>
          <a:graphicData uri="http://schemas.openxmlformats.org/drawingml/2006/table">
            <a:tbl>
              <a:tblPr firstRow="1" bandRow="1">
                <a:tableStyleId>{5C22544A-7EE6-4342-B048-85BDC9FD1C3A}</a:tableStyleId>
              </a:tblPr>
              <a:tblGrid>
                <a:gridCol w="972000"/>
                <a:gridCol w="3780000"/>
                <a:gridCol w="3672000"/>
              </a:tblGrid>
              <a:tr h="504000">
                <a:tc>
                  <a:txBody>
                    <a:bodyPr/>
                    <a:lstStyle/>
                    <a:p>
                      <a:pPr algn="ctr"/>
                      <a:r>
                        <a:rPr lang="en-GB" sz="1600" dirty="0" smtClean="0">
                          <a:solidFill>
                            <a:schemeClr val="tx1"/>
                          </a:solidFill>
                          <a:latin typeface="Trebuchet MS" panose="020B0603020202020204" pitchFamily="34" charset="0"/>
                        </a:rPr>
                        <a:t>Measure</a:t>
                      </a:r>
                      <a:endParaRPr lang="en-GB" sz="1600"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r>
                        <a:rPr lang="en-GB" sz="1600" dirty="0" smtClean="0">
                          <a:solidFill>
                            <a:schemeClr val="tx1"/>
                          </a:solidFill>
                          <a:latin typeface="Trebuchet MS" panose="020B0603020202020204" pitchFamily="34" charset="0"/>
                        </a:rPr>
                        <a:t>Method</a:t>
                      </a:r>
                      <a:endParaRPr lang="en-GB" sz="1600"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c>
                  <a:txBody>
                    <a:bodyPr/>
                    <a:lstStyle/>
                    <a:p>
                      <a:pPr algn="ctr"/>
                      <a:r>
                        <a:rPr lang="en-GB" sz="1600" dirty="0" smtClean="0">
                          <a:solidFill>
                            <a:schemeClr val="tx1"/>
                          </a:solidFill>
                          <a:latin typeface="Trebuchet MS" panose="020B0603020202020204" pitchFamily="34" charset="0"/>
                        </a:rPr>
                        <a:t>Evaluation</a:t>
                      </a:r>
                      <a:endParaRPr lang="en-GB" sz="1600" dirty="0">
                        <a:solidFill>
                          <a:schemeClr val="tx1"/>
                        </a:solidFill>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40000"/>
                        <a:lumOff val="60000"/>
                      </a:schemeClr>
                    </a:solidFill>
                  </a:tcPr>
                </a:tc>
              </a:tr>
              <a:tr h="1044000">
                <a:tc>
                  <a:txBody>
                    <a:bodyPr/>
                    <a:lstStyle/>
                    <a:p>
                      <a:pPr algn="ctr"/>
                      <a:r>
                        <a:rPr lang="en-GB" sz="1600" dirty="0" smtClean="0">
                          <a:latin typeface="Trebuchet MS" panose="020B0603020202020204" pitchFamily="34" charset="0"/>
                        </a:rPr>
                        <a:t>Range</a:t>
                      </a:r>
                      <a:endParaRPr lang="en-GB" sz="1600" dirty="0">
                        <a:latin typeface="Trebuchet MS" panose="020B0603020202020204" pitchFamily="34" charset="0"/>
                      </a:endParaRPr>
                    </a:p>
                  </a:txBody>
                  <a:tcPr vert="vert27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60000"/>
                        <a:lumOff val="40000"/>
                      </a:schemeClr>
                    </a:solidFill>
                  </a:tcPr>
                </a:tc>
                <a:tc>
                  <a:txBody>
                    <a:bodyPr/>
                    <a:lstStyle/>
                    <a:p>
                      <a:pPr marL="285750" indent="-285750">
                        <a:buFontTx/>
                        <a:buChar char="-"/>
                      </a:pPr>
                      <a:r>
                        <a:rPr lang="en-GB" sz="1400" dirty="0" smtClean="0">
                          <a:latin typeface="Trebuchet MS" panose="020B0603020202020204" pitchFamily="34" charset="0"/>
                        </a:rPr>
                        <a:t>Difference between the highest and lowest value.</a:t>
                      </a:r>
                    </a:p>
                    <a:p>
                      <a:pPr marL="285750" indent="-285750">
                        <a:buFontTx/>
                        <a:buChar char="-"/>
                      </a:pPr>
                      <a:r>
                        <a:rPr lang="en-GB" sz="1400" dirty="0" smtClean="0">
                          <a:latin typeface="Trebuchet MS" panose="020B0603020202020204" pitchFamily="34" charset="0"/>
                        </a:rPr>
                        <a:t>Often used for things like describing climate figures.</a:t>
                      </a:r>
                      <a:endParaRPr lang="en-GB" sz="1400"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r>
                        <a:rPr lang="en-GB" sz="1400" dirty="0" smtClean="0">
                          <a:latin typeface="Trebuchet MS" panose="020B0603020202020204" pitchFamily="34" charset="0"/>
                        </a:rPr>
                        <a:t>(+) Easy and quick to calculate.</a:t>
                      </a:r>
                    </a:p>
                    <a:p>
                      <a:r>
                        <a:rPr lang="en-GB" sz="1400" dirty="0" smtClean="0">
                          <a:latin typeface="Trebuchet MS" panose="020B0603020202020204" pitchFamily="34" charset="0"/>
                        </a:rPr>
                        <a:t>(-)</a:t>
                      </a:r>
                      <a:r>
                        <a:rPr lang="en-GB" sz="1400" baseline="0" dirty="0" smtClean="0">
                          <a:latin typeface="Trebuchet MS" panose="020B0603020202020204" pitchFamily="34" charset="0"/>
                        </a:rPr>
                        <a:t> Only considers extreme values and does not make any reference to other values.</a:t>
                      </a:r>
                      <a:endParaRPr lang="en-GB" sz="1400"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r h="1440000">
                <a:tc>
                  <a:txBody>
                    <a:bodyPr/>
                    <a:lstStyle/>
                    <a:p>
                      <a:pPr algn="ctr"/>
                      <a:r>
                        <a:rPr lang="en-GB" sz="1600" dirty="0" smtClean="0">
                          <a:latin typeface="Trebuchet MS" panose="020B0603020202020204" pitchFamily="34" charset="0"/>
                        </a:rPr>
                        <a:t>Interquartile range</a:t>
                      </a:r>
                      <a:endParaRPr lang="en-GB" sz="1600" dirty="0">
                        <a:latin typeface="Trebuchet MS" panose="020B0603020202020204" pitchFamily="34" charset="0"/>
                      </a:endParaRPr>
                    </a:p>
                  </a:txBody>
                  <a:tcPr vert="vert27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60000"/>
                        <a:lumOff val="40000"/>
                      </a:schemeClr>
                    </a:solidFill>
                  </a:tcPr>
                </a:tc>
                <a:tc>
                  <a:txBody>
                    <a:bodyPr/>
                    <a:lstStyle/>
                    <a:p>
                      <a:pPr marL="285750" indent="-285750">
                        <a:buFontTx/>
                        <a:buChar char="-"/>
                      </a:pPr>
                      <a:r>
                        <a:rPr lang="en-GB" sz="1400" dirty="0" smtClean="0">
                          <a:latin typeface="Trebuchet MS" panose="020B0603020202020204" pitchFamily="34" charset="0"/>
                        </a:rPr>
                        <a:t>Difference between the 25</a:t>
                      </a:r>
                      <a:r>
                        <a:rPr lang="en-GB" sz="1400" baseline="30000" dirty="0" smtClean="0">
                          <a:latin typeface="Trebuchet MS" panose="020B0603020202020204" pitchFamily="34" charset="0"/>
                        </a:rPr>
                        <a:t>th</a:t>
                      </a:r>
                      <a:r>
                        <a:rPr lang="en-GB" sz="1400" dirty="0" smtClean="0">
                          <a:latin typeface="Trebuchet MS" panose="020B0603020202020204" pitchFamily="34" charset="0"/>
                        </a:rPr>
                        <a:t> and 75</a:t>
                      </a:r>
                      <a:r>
                        <a:rPr lang="en-GB" sz="1400" baseline="30000" dirty="0" smtClean="0">
                          <a:latin typeface="Trebuchet MS" panose="020B0603020202020204" pitchFamily="34" charset="0"/>
                        </a:rPr>
                        <a:t>th</a:t>
                      </a:r>
                      <a:r>
                        <a:rPr lang="en-GB" sz="1400" baseline="0" dirty="0" smtClean="0">
                          <a:latin typeface="Trebuchet MS" panose="020B0603020202020204" pitchFamily="34" charset="0"/>
                        </a:rPr>
                        <a:t> percentiles.</a:t>
                      </a:r>
                    </a:p>
                    <a:p>
                      <a:pPr marL="285750" indent="-285750">
                        <a:buFontTx/>
                        <a:buChar char="-"/>
                      </a:pPr>
                      <a:r>
                        <a:rPr lang="en-GB" sz="1400" baseline="0" dirty="0" smtClean="0">
                          <a:latin typeface="Trebuchet MS" panose="020B0603020202020204" pitchFamily="34" charset="0"/>
                        </a:rPr>
                        <a:t>A higher interquartile range means the spread of the values around the median is greater.</a:t>
                      </a:r>
                      <a:endParaRPr lang="en-GB" sz="1400"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r>
                        <a:rPr lang="en-GB" sz="1400" dirty="0" smtClean="0">
                          <a:latin typeface="Trebuchet MS" panose="020B0603020202020204" pitchFamily="34" charset="0"/>
                        </a:rPr>
                        <a:t>(+) Fairly simple to calculate.</a:t>
                      </a:r>
                    </a:p>
                    <a:p>
                      <a:r>
                        <a:rPr lang="en-GB" sz="1400" dirty="0" smtClean="0">
                          <a:latin typeface="Trebuchet MS" panose="020B0603020202020204" pitchFamily="34" charset="0"/>
                        </a:rPr>
                        <a:t>(+) Represents</a:t>
                      </a:r>
                      <a:r>
                        <a:rPr lang="en-GB" sz="1400" baseline="0" dirty="0" smtClean="0">
                          <a:latin typeface="Trebuchet MS" panose="020B0603020202020204" pitchFamily="34" charset="0"/>
                        </a:rPr>
                        <a:t> the spread of the middle 50% of values, so more representative of entire data set.</a:t>
                      </a:r>
                    </a:p>
                    <a:p>
                      <a:r>
                        <a:rPr lang="en-GB" sz="1400" baseline="0" dirty="0" smtClean="0">
                          <a:latin typeface="Trebuchet MS" panose="020B0603020202020204" pitchFamily="34" charset="0"/>
                        </a:rPr>
                        <a:t>(+)Extreme values are not considered.</a:t>
                      </a:r>
                    </a:p>
                    <a:p>
                      <a:r>
                        <a:rPr lang="en-GB" sz="1400" baseline="0" dirty="0" smtClean="0">
                          <a:latin typeface="Trebuchet MS" panose="020B0603020202020204" pitchFamily="34" charset="0"/>
                        </a:rPr>
                        <a:t>(-) Not all data is considered.</a:t>
                      </a:r>
                      <a:endParaRPr lang="en-GB" sz="1400"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r h="1944000">
                <a:tc>
                  <a:txBody>
                    <a:bodyPr/>
                    <a:lstStyle/>
                    <a:p>
                      <a:pPr algn="ctr"/>
                      <a:r>
                        <a:rPr lang="en-GB" sz="1600" dirty="0" smtClean="0">
                          <a:latin typeface="Trebuchet MS" panose="020B0603020202020204" pitchFamily="34" charset="0"/>
                        </a:rPr>
                        <a:t>Standard deviation</a:t>
                      </a:r>
                      <a:endParaRPr lang="en-GB" sz="1600" dirty="0">
                        <a:latin typeface="Trebuchet MS" panose="020B0603020202020204" pitchFamily="34" charset="0"/>
                      </a:endParaRPr>
                    </a:p>
                  </a:txBody>
                  <a:tcPr vert="vert270"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accent5">
                        <a:lumMod val="60000"/>
                        <a:lumOff val="40000"/>
                      </a:schemeClr>
                    </a:solidFill>
                  </a:tcPr>
                </a:tc>
                <a:tc>
                  <a:txBody>
                    <a:bodyPr/>
                    <a:lstStyle/>
                    <a:p>
                      <a:pPr marL="285750" indent="-285750">
                        <a:buFontTx/>
                        <a:buChar char="-"/>
                      </a:pPr>
                      <a:r>
                        <a:rPr lang="en-GB" sz="1400" dirty="0" smtClean="0">
                          <a:latin typeface="Trebuchet MS" panose="020B0603020202020204" pitchFamily="34" charset="0"/>
                        </a:rPr>
                        <a:t>Indicates the degree of clustering of each data values about the mean.</a:t>
                      </a:r>
                    </a:p>
                    <a:p>
                      <a:pPr marL="285750" indent="-285750">
                        <a:buFontTx/>
                        <a:buChar char="-"/>
                      </a:pPr>
                      <a:r>
                        <a:rPr lang="en-GB" sz="1400" baseline="0" dirty="0" smtClean="0">
                          <a:latin typeface="Trebuchet MS" panose="020B0603020202020204" pitchFamily="34" charset="0"/>
                        </a:rPr>
                        <a:t>Calculated by m</a:t>
                      </a:r>
                      <a:r>
                        <a:rPr lang="en-GB" sz="1400" dirty="0" smtClean="0">
                          <a:latin typeface="Trebuchet MS" panose="020B0603020202020204" pitchFamily="34" charset="0"/>
                        </a:rPr>
                        <a:t>easuring the deviation of each value from the mean.</a:t>
                      </a:r>
                    </a:p>
                    <a:p>
                      <a:pPr marL="285750" indent="-285750">
                        <a:buFontTx/>
                        <a:buChar char="-"/>
                      </a:pPr>
                      <a:r>
                        <a:rPr lang="en-GB" sz="1400" dirty="0" smtClean="0">
                          <a:latin typeface="Trebuchet MS" panose="020B0603020202020204" pitchFamily="34" charset="0"/>
                        </a:rPr>
                        <a:t>When</a:t>
                      </a:r>
                      <a:r>
                        <a:rPr lang="en-GB" sz="1400" baseline="0" dirty="0" smtClean="0">
                          <a:latin typeface="Trebuchet MS" panose="020B0603020202020204" pitchFamily="34" charset="0"/>
                        </a:rPr>
                        <a:t> standard deviation is low data is clustered around the mean. When it is high the data set is widely spaced, with some much higher or lower figures.</a:t>
                      </a:r>
                      <a:endParaRPr lang="en-GB" sz="1400" dirty="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c>
                  <a:txBody>
                    <a:bodyPr/>
                    <a:lstStyle/>
                    <a:p>
                      <a:r>
                        <a:rPr lang="en-GB" sz="1400" dirty="0" smtClean="0">
                          <a:latin typeface="Trebuchet MS" panose="020B0603020202020204" pitchFamily="34" charset="0"/>
                        </a:rPr>
                        <a:t>(+) Measures spread of data around a central value,</a:t>
                      </a:r>
                      <a:r>
                        <a:rPr lang="en-GB" sz="1400" baseline="0" dirty="0" smtClean="0">
                          <a:latin typeface="Trebuchet MS" panose="020B0603020202020204" pitchFamily="34" charset="0"/>
                        </a:rPr>
                        <a:t> as includes all data in the set.</a:t>
                      </a:r>
                    </a:p>
                    <a:p>
                      <a:r>
                        <a:rPr lang="en-GB" sz="1400" baseline="0" dirty="0" smtClean="0">
                          <a:latin typeface="Trebuchet MS" panose="020B0603020202020204" pitchFamily="34" charset="0"/>
                        </a:rPr>
                        <a:t>(+) Allows comparisons of the distribution of the values.</a:t>
                      </a:r>
                    </a:p>
                    <a:p>
                      <a:r>
                        <a:rPr lang="en-GB" sz="1400" baseline="0" dirty="0" smtClean="0">
                          <a:latin typeface="Trebuchet MS" panose="020B0603020202020204" pitchFamily="34" charset="0"/>
                        </a:rPr>
                        <a:t>(+) Results can be used for further analysis.</a:t>
                      </a:r>
                    </a:p>
                    <a:p>
                      <a:r>
                        <a:rPr lang="en-GB" sz="1400" baseline="0" dirty="0" smtClean="0">
                          <a:latin typeface="Trebuchet MS" panose="020B0603020202020204" pitchFamily="34" charset="0"/>
                        </a:rPr>
                        <a:t>(-) Fairly complicated to calculate as lots of steps to follow.</a:t>
                      </a:r>
                      <a:endParaRPr lang="en-GB" sz="1400" dirty="0" smtClean="0">
                        <a:latin typeface="Trebuchet MS" panose="020B0603020202020204" pitchFamily="34" charset="0"/>
                      </a:endParaRPr>
                    </a:p>
                  </a:txBody>
                  <a:tcPr anchor="ctr">
                    <a:lnL w="1905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solidFill>
                      <a:schemeClr val="bg1"/>
                    </a:solidFill>
                  </a:tcPr>
                </a:tc>
              </a:tr>
            </a:tbl>
          </a:graphicData>
        </a:graphic>
      </p:graphicFrame>
      <p:sp>
        <p:nvSpPr>
          <p:cNvPr id="4"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Measures of dispersion</a:t>
            </a:r>
          </a:p>
        </p:txBody>
      </p:sp>
    </p:spTree>
    <p:extLst>
      <p:ext uri="{BB962C8B-B14F-4D97-AF65-F5344CB8AC3E}">
        <p14:creationId xmlns:p14="http://schemas.microsoft.com/office/powerpoint/2010/main" val="70699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26938" y="1628800"/>
            <a:ext cx="4101046" cy="4680520"/>
          </a:xfrm>
          <a:prstGeom prst="roundRect">
            <a:avLst>
              <a:gd name="adj" fmla="val 7519"/>
            </a:avLst>
          </a:prstGeom>
          <a:solidFill>
            <a:schemeClr val="bg1"/>
          </a:solidFill>
          <a:ln w="28575">
            <a:solidFill>
              <a:schemeClr val="accent5"/>
            </a:solidFill>
          </a:ln>
        </p:spPr>
        <p:txBody>
          <a:bodyPr>
            <a:normAutofit fontScale="85000" lnSpcReduction="20000"/>
          </a:bodyPr>
          <a:lstStyle/>
          <a:p>
            <a:pPr marL="0" indent="0">
              <a:spcAft>
                <a:spcPts val="1200"/>
              </a:spcAft>
              <a:buNone/>
            </a:pPr>
            <a:r>
              <a:rPr lang="en-GB" sz="2600" b="1" dirty="0">
                <a:latin typeface="Trebuchet MS" panose="020B0603020202020204" pitchFamily="34" charset="0"/>
              </a:rPr>
              <a:t>Why use these techniques</a:t>
            </a:r>
            <a:r>
              <a:rPr lang="en-GB" sz="2600" b="1" dirty="0" smtClean="0">
                <a:latin typeface="Trebuchet MS" panose="020B0603020202020204" pitchFamily="34" charset="0"/>
              </a:rPr>
              <a:t>?</a:t>
            </a:r>
          </a:p>
          <a:p>
            <a:pPr>
              <a:spcAft>
                <a:spcPts val="600"/>
              </a:spcAft>
            </a:pPr>
            <a:r>
              <a:rPr lang="en-GB" sz="2100" dirty="0">
                <a:latin typeface="Trebuchet MS" panose="020B0603020202020204" pitchFamily="34" charset="0"/>
              </a:rPr>
              <a:t>T</a:t>
            </a:r>
            <a:r>
              <a:rPr lang="en-GB" sz="2100" dirty="0" smtClean="0">
                <a:latin typeface="Trebuchet MS" panose="020B0603020202020204" pitchFamily="34" charset="0"/>
              </a:rPr>
              <a:t>he </a:t>
            </a:r>
            <a:r>
              <a:rPr lang="en-GB" sz="2100" dirty="0">
                <a:latin typeface="Trebuchet MS" panose="020B0603020202020204" pitchFamily="34" charset="0"/>
              </a:rPr>
              <a:t>mean, median and mode give a useful summary value for a set of data but give no information about the spread of values around the "average" figure. As such, this summary value can be misleading and give an untrue picture of reality. The spread, or deviation, from a central value can be measured giving a fairer picture about the set of </a:t>
            </a:r>
            <a:r>
              <a:rPr lang="en-GB" sz="2100" dirty="0" smtClean="0">
                <a:latin typeface="Trebuchet MS" panose="020B0603020202020204" pitchFamily="34" charset="0"/>
              </a:rPr>
              <a:t>data.</a:t>
            </a:r>
            <a:endParaRPr lang="en-GB" sz="2100" dirty="0">
              <a:latin typeface="Trebuchet MS" panose="020B0603020202020204" pitchFamily="34" charset="0"/>
            </a:endParaRPr>
          </a:p>
          <a:p>
            <a:pPr>
              <a:spcAft>
                <a:spcPts val="600"/>
              </a:spcAft>
            </a:pPr>
            <a:r>
              <a:rPr lang="en-GB" sz="2100" dirty="0">
                <a:latin typeface="Trebuchet MS" panose="020B0603020202020204" pitchFamily="34" charset="0"/>
              </a:rPr>
              <a:t>B</a:t>
            </a:r>
            <a:r>
              <a:rPr lang="en-GB" sz="2100" dirty="0" smtClean="0">
                <a:latin typeface="Trebuchet MS" panose="020B0603020202020204" pitchFamily="34" charset="0"/>
              </a:rPr>
              <a:t>ecause </a:t>
            </a:r>
            <a:r>
              <a:rPr lang="en-GB" sz="2100" dirty="0">
                <a:latin typeface="Trebuchet MS" panose="020B0603020202020204" pitchFamily="34" charset="0"/>
              </a:rPr>
              <a:t>it measures the spread of data around the mean – this is useful because it shows whether there is consistency rather than lots of anomalies</a:t>
            </a:r>
            <a:r>
              <a:rPr lang="en-GB" sz="2100" dirty="0" smtClean="0">
                <a:latin typeface="Trebuchet MS" panose="020B0603020202020204" pitchFamily="34" charset="0"/>
              </a:rPr>
              <a:t>.</a:t>
            </a:r>
            <a:endParaRPr lang="en-GB" sz="2100" dirty="0">
              <a:latin typeface="Trebuchet MS" panose="020B0603020202020204" pitchFamily="34" charset="0"/>
            </a:endParaRPr>
          </a:p>
        </p:txBody>
      </p:sp>
      <p:sp>
        <p:nvSpPr>
          <p:cNvPr id="8" name="Content Placeholder 7"/>
          <p:cNvSpPr>
            <a:spLocks noGrp="1"/>
          </p:cNvSpPr>
          <p:nvPr>
            <p:ph sz="quarter" idx="4"/>
          </p:nvPr>
        </p:nvSpPr>
        <p:spPr>
          <a:xfrm>
            <a:off x="4644008" y="1628800"/>
            <a:ext cx="4145632" cy="4680520"/>
          </a:xfrm>
          <a:prstGeom prst="roundRect">
            <a:avLst>
              <a:gd name="adj" fmla="val 12491"/>
            </a:avLst>
          </a:prstGeom>
          <a:solidFill>
            <a:schemeClr val="bg1"/>
          </a:solidFill>
          <a:ln w="28575">
            <a:solidFill>
              <a:schemeClr val="accent5"/>
            </a:solidFill>
          </a:ln>
        </p:spPr>
        <p:txBody>
          <a:bodyPr>
            <a:normAutofit lnSpcReduction="10000"/>
          </a:bodyPr>
          <a:lstStyle/>
          <a:p>
            <a:pPr marL="0" indent="0">
              <a:spcAft>
                <a:spcPts val="1200"/>
              </a:spcAft>
              <a:buNone/>
            </a:pPr>
            <a:r>
              <a:rPr lang="en-GB" sz="2000" b="1" dirty="0">
                <a:latin typeface="Trebuchet MS" panose="020B0603020202020204" pitchFamily="34" charset="0"/>
              </a:rPr>
              <a:t>How does it improve my geographical understanding</a:t>
            </a:r>
            <a:r>
              <a:rPr lang="en-GB" sz="2000" b="1" dirty="0" smtClean="0">
                <a:latin typeface="Trebuchet MS" panose="020B0603020202020204" pitchFamily="34" charset="0"/>
              </a:rPr>
              <a:t>?</a:t>
            </a:r>
          </a:p>
          <a:p>
            <a:pPr>
              <a:spcAft>
                <a:spcPts val="600"/>
              </a:spcAft>
            </a:pPr>
            <a:r>
              <a:rPr lang="en-GB" sz="1800" dirty="0">
                <a:latin typeface="Trebuchet MS" panose="020B0603020202020204" pitchFamily="34" charset="0"/>
              </a:rPr>
              <a:t>A</a:t>
            </a:r>
            <a:r>
              <a:rPr lang="en-GB" sz="1800" dirty="0" smtClean="0">
                <a:latin typeface="Trebuchet MS" panose="020B0603020202020204" pitchFamily="34" charset="0"/>
              </a:rPr>
              <a:t>llows </a:t>
            </a:r>
            <a:r>
              <a:rPr lang="en-GB" sz="1800" dirty="0">
                <a:latin typeface="Trebuchet MS" panose="020B0603020202020204" pitchFamily="34" charset="0"/>
              </a:rPr>
              <a:t>us to see whether our data is clustered around the mean - this will then help us establish whether our data is reliable and ultimately whether our conclusions are </a:t>
            </a:r>
            <a:r>
              <a:rPr lang="en-GB" sz="1800" dirty="0" smtClean="0">
                <a:latin typeface="Trebuchet MS" panose="020B0603020202020204" pitchFamily="34" charset="0"/>
              </a:rPr>
              <a:t>representative.</a:t>
            </a:r>
            <a:endParaRPr lang="en-GB" sz="1800" dirty="0">
              <a:latin typeface="Trebuchet MS" panose="020B0603020202020204" pitchFamily="34" charset="0"/>
            </a:endParaRPr>
          </a:p>
          <a:p>
            <a:pPr>
              <a:spcAft>
                <a:spcPts val="600"/>
              </a:spcAft>
            </a:pPr>
            <a:r>
              <a:rPr lang="en-GB" sz="1800" dirty="0" smtClean="0">
                <a:latin typeface="Trebuchet MS" panose="020B0603020202020204" pitchFamily="34" charset="0"/>
              </a:rPr>
              <a:t>Standard </a:t>
            </a:r>
            <a:r>
              <a:rPr lang="en-GB" sz="1800" dirty="0">
                <a:latin typeface="Trebuchet MS" panose="020B0603020202020204" pitchFamily="34" charset="0"/>
              </a:rPr>
              <a:t>deviation is commonly used to measure confidence in statistical conclusions - we can state with confidence whether we can accept or reject our </a:t>
            </a:r>
            <a:r>
              <a:rPr lang="en-GB" sz="1800" dirty="0" smtClean="0">
                <a:latin typeface="Trebuchet MS" panose="020B0603020202020204" pitchFamily="34" charset="0"/>
              </a:rPr>
              <a:t>hypotheses.</a:t>
            </a:r>
            <a:endParaRPr lang="en-GB" sz="1800" dirty="0">
              <a:latin typeface="Trebuchet MS" panose="020B0603020202020204" pitchFamily="34" charset="0"/>
            </a:endParaRPr>
          </a:p>
        </p:txBody>
      </p:sp>
      <p:sp>
        <p:nvSpPr>
          <p:cNvPr id="5"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Measures of dispersion</a:t>
            </a:r>
          </a:p>
        </p:txBody>
      </p:sp>
    </p:spTree>
    <p:extLst>
      <p:ext uri="{BB962C8B-B14F-4D97-AF65-F5344CB8AC3E}">
        <p14:creationId xmlns:p14="http://schemas.microsoft.com/office/powerpoint/2010/main" val="275091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26938" y="1628800"/>
            <a:ext cx="4101046" cy="4680520"/>
          </a:xfrm>
          <a:prstGeom prst="roundRect">
            <a:avLst>
              <a:gd name="adj" fmla="val 12445"/>
            </a:avLst>
          </a:prstGeom>
          <a:solidFill>
            <a:schemeClr val="bg1"/>
          </a:solidFill>
          <a:ln w="28575">
            <a:solidFill>
              <a:schemeClr val="accent5"/>
            </a:solidFill>
          </a:ln>
        </p:spPr>
        <p:txBody>
          <a:bodyPr>
            <a:normAutofit/>
          </a:bodyPr>
          <a:lstStyle/>
          <a:p>
            <a:pPr marL="0" indent="0">
              <a:spcAft>
                <a:spcPts val="1200"/>
              </a:spcAft>
              <a:buNone/>
            </a:pPr>
            <a:r>
              <a:rPr lang="en-GB" sz="2000" b="1" dirty="0">
                <a:latin typeface="Trebuchet MS" panose="020B0603020202020204" pitchFamily="34" charset="0"/>
              </a:rPr>
              <a:t>Why use these techniques</a:t>
            </a:r>
            <a:r>
              <a:rPr lang="en-GB" sz="2000" b="1" dirty="0" smtClean="0">
                <a:latin typeface="Trebuchet MS" panose="020B0603020202020204" pitchFamily="34" charset="0"/>
              </a:rPr>
              <a:t>?</a:t>
            </a:r>
          </a:p>
          <a:p>
            <a:pPr>
              <a:spcAft>
                <a:spcPts val="600"/>
              </a:spcAft>
            </a:pPr>
            <a:r>
              <a:rPr lang="en-GB" sz="1800" dirty="0">
                <a:latin typeface="Trebuchet MS" panose="020B0603020202020204" pitchFamily="34" charset="0"/>
              </a:rPr>
              <a:t>W</a:t>
            </a:r>
            <a:r>
              <a:rPr lang="en-GB" sz="1800" dirty="0" smtClean="0">
                <a:latin typeface="Trebuchet MS" panose="020B0603020202020204" pitchFamily="34" charset="0"/>
              </a:rPr>
              <a:t>hen </a:t>
            </a:r>
            <a:r>
              <a:rPr lang="en-GB" sz="1800" dirty="0">
                <a:latin typeface="Trebuchet MS" panose="020B0603020202020204" pitchFamily="34" charset="0"/>
              </a:rPr>
              <a:t>you are looking to measure the strength of a relationship between two </a:t>
            </a:r>
            <a:r>
              <a:rPr lang="en-GB" sz="1800" dirty="0" smtClean="0">
                <a:latin typeface="Trebuchet MS" panose="020B0603020202020204" pitchFamily="34" charset="0"/>
              </a:rPr>
              <a:t>variables. </a:t>
            </a:r>
            <a:endParaRPr lang="en-GB" sz="1800" dirty="0">
              <a:latin typeface="Trebuchet MS" panose="020B0603020202020204" pitchFamily="34" charset="0"/>
            </a:endParaRPr>
          </a:p>
          <a:p>
            <a:pPr>
              <a:spcAft>
                <a:spcPts val="600"/>
              </a:spcAft>
            </a:pPr>
            <a:r>
              <a:rPr lang="en-GB" sz="1800" dirty="0">
                <a:latin typeface="Trebuchet MS" panose="020B0603020202020204" pitchFamily="34" charset="0"/>
              </a:rPr>
              <a:t>C</a:t>
            </a:r>
            <a:r>
              <a:rPr lang="en-GB" sz="1800" dirty="0" smtClean="0">
                <a:latin typeface="Trebuchet MS" panose="020B0603020202020204" pitchFamily="34" charset="0"/>
              </a:rPr>
              <a:t>an </a:t>
            </a:r>
            <a:r>
              <a:rPr lang="en-GB" sz="1800" dirty="0">
                <a:latin typeface="Trebuchet MS" panose="020B0603020202020204" pitchFamily="34" charset="0"/>
              </a:rPr>
              <a:t>investigate the direction of the relationship (i.e. positive or negative correlation</a:t>
            </a:r>
            <a:r>
              <a:rPr lang="en-GB" sz="1800" dirty="0" smtClean="0">
                <a:latin typeface="Trebuchet MS" panose="020B0603020202020204" pitchFamily="34" charset="0"/>
              </a:rPr>
              <a:t>).</a:t>
            </a:r>
            <a:endParaRPr lang="en-GB" sz="1800" dirty="0">
              <a:latin typeface="Trebuchet MS" panose="020B0603020202020204" pitchFamily="34" charset="0"/>
            </a:endParaRPr>
          </a:p>
        </p:txBody>
      </p:sp>
      <p:sp>
        <p:nvSpPr>
          <p:cNvPr id="8" name="Content Placeholder 7"/>
          <p:cNvSpPr>
            <a:spLocks noGrp="1"/>
          </p:cNvSpPr>
          <p:nvPr>
            <p:ph sz="quarter" idx="4"/>
          </p:nvPr>
        </p:nvSpPr>
        <p:spPr>
          <a:xfrm>
            <a:off x="4644008" y="1628800"/>
            <a:ext cx="4145632" cy="4680520"/>
          </a:xfrm>
          <a:prstGeom prst="roundRect">
            <a:avLst>
              <a:gd name="adj" fmla="val 12491"/>
            </a:avLst>
          </a:prstGeom>
          <a:solidFill>
            <a:schemeClr val="bg1"/>
          </a:solidFill>
          <a:ln w="28575">
            <a:solidFill>
              <a:schemeClr val="accent5"/>
            </a:solidFill>
          </a:ln>
        </p:spPr>
        <p:txBody>
          <a:bodyPr>
            <a:normAutofit/>
          </a:bodyPr>
          <a:lstStyle/>
          <a:p>
            <a:pPr marL="0" indent="0">
              <a:spcAft>
                <a:spcPts val="1200"/>
              </a:spcAft>
              <a:buNone/>
            </a:pPr>
            <a:r>
              <a:rPr lang="en-GB" sz="2000" b="1" dirty="0">
                <a:latin typeface="Trebuchet MS" panose="020B0603020202020204" pitchFamily="34" charset="0"/>
              </a:rPr>
              <a:t>How does it improve my geographical understanding</a:t>
            </a:r>
            <a:r>
              <a:rPr lang="en-GB" sz="2000" b="1" dirty="0" smtClean="0">
                <a:latin typeface="Trebuchet MS" panose="020B0603020202020204" pitchFamily="34" charset="0"/>
              </a:rPr>
              <a:t>?</a:t>
            </a:r>
          </a:p>
          <a:p>
            <a:pPr>
              <a:spcAft>
                <a:spcPts val="600"/>
              </a:spcAft>
            </a:pPr>
            <a:r>
              <a:rPr lang="en-GB" sz="1800" dirty="0">
                <a:latin typeface="Trebuchet MS" panose="020B0603020202020204" pitchFamily="34" charset="0"/>
              </a:rPr>
              <a:t>Spearman’s </a:t>
            </a:r>
            <a:r>
              <a:rPr lang="en-GB" sz="1800" dirty="0" smtClean="0">
                <a:latin typeface="Trebuchet MS" panose="020B0603020202020204" pitchFamily="34" charset="0"/>
              </a:rPr>
              <a:t>rank </a:t>
            </a:r>
            <a:r>
              <a:rPr lang="en-GB" sz="1800" dirty="0">
                <a:latin typeface="Trebuchet MS" panose="020B0603020202020204" pitchFamily="34" charset="0"/>
              </a:rPr>
              <a:t>you rank the </a:t>
            </a:r>
            <a:r>
              <a:rPr lang="en-GB" sz="1800" dirty="0" smtClean="0">
                <a:latin typeface="Trebuchet MS" panose="020B0603020202020204" pitchFamily="34" charset="0"/>
              </a:rPr>
              <a:t>variables </a:t>
            </a:r>
            <a:r>
              <a:rPr lang="en-GB" sz="1800" dirty="0">
                <a:latin typeface="Trebuchet MS" panose="020B0603020202020204" pitchFamily="34" charset="0"/>
              </a:rPr>
              <a:t>separately.</a:t>
            </a:r>
          </a:p>
          <a:p>
            <a:pPr>
              <a:spcAft>
                <a:spcPts val="600"/>
              </a:spcAft>
            </a:pPr>
            <a:r>
              <a:rPr lang="en-GB" sz="1800" dirty="0">
                <a:latin typeface="Trebuchet MS" panose="020B0603020202020204" pitchFamily="34" charset="0"/>
              </a:rPr>
              <a:t>R</a:t>
            </a:r>
            <a:r>
              <a:rPr lang="en-GB" sz="1800" dirty="0" smtClean="0">
                <a:latin typeface="Trebuchet MS" panose="020B0603020202020204" pitchFamily="34" charset="0"/>
              </a:rPr>
              <a:t>ank </a:t>
            </a:r>
            <a:r>
              <a:rPr lang="en-GB" sz="1800" dirty="0">
                <a:latin typeface="Trebuchet MS" panose="020B0603020202020204" pitchFamily="34" charset="0"/>
              </a:rPr>
              <a:t>from high to low.</a:t>
            </a:r>
          </a:p>
          <a:p>
            <a:pPr>
              <a:spcAft>
                <a:spcPts val="600"/>
              </a:spcAft>
            </a:pPr>
            <a:r>
              <a:rPr lang="en-GB" sz="1800" dirty="0">
                <a:latin typeface="Trebuchet MS" panose="020B0603020202020204" pitchFamily="34" charset="0"/>
              </a:rPr>
              <a:t>V</a:t>
            </a:r>
            <a:r>
              <a:rPr lang="en-GB" sz="1800" dirty="0" smtClean="0">
                <a:latin typeface="Trebuchet MS" panose="020B0603020202020204" pitchFamily="34" charset="0"/>
              </a:rPr>
              <a:t>alues </a:t>
            </a:r>
            <a:r>
              <a:rPr lang="en-GB" sz="1800" dirty="0">
                <a:latin typeface="Trebuchet MS" panose="020B0603020202020204" pitchFamily="34" charset="0"/>
              </a:rPr>
              <a:t>close to +1= strong positive correlation, close to </a:t>
            </a:r>
            <a:r>
              <a:rPr lang="en-GB" sz="1800" dirty="0" smtClean="0">
                <a:latin typeface="Trebuchet MS" panose="020B0603020202020204" pitchFamily="34" charset="0"/>
              </a:rPr>
              <a:t>    -</a:t>
            </a:r>
            <a:r>
              <a:rPr lang="en-GB" sz="1800" dirty="0">
                <a:latin typeface="Trebuchet MS" panose="020B0603020202020204" pitchFamily="34" charset="0"/>
              </a:rPr>
              <a:t>1= strong negative correlation.</a:t>
            </a:r>
          </a:p>
          <a:p>
            <a:pPr>
              <a:spcAft>
                <a:spcPts val="600"/>
              </a:spcAft>
            </a:pPr>
            <a:r>
              <a:rPr lang="en-GB" sz="1800" dirty="0">
                <a:latin typeface="Trebuchet MS" panose="020B0603020202020204" pitchFamily="34" charset="0"/>
              </a:rPr>
              <a:t>C</a:t>
            </a:r>
            <a:r>
              <a:rPr lang="en-GB" sz="1800" dirty="0" smtClean="0">
                <a:latin typeface="Trebuchet MS" panose="020B0603020202020204" pitchFamily="34" charset="0"/>
              </a:rPr>
              <a:t>alculated </a:t>
            </a:r>
            <a:r>
              <a:rPr lang="en-GB" sz="1800" dirty="0">
                <a:latin typeface="Trebuchet MS" panose="020B0603020202020204" pitchFamily="34" charset="0"/>
              </a:rPr>
              <a:t>value must be higher than the critical value</a:t>
            </a:r>
            <a:r>
              <a:rPr lang="en-GB" sz="1800" dirty="0" smtClean="0">
                <a:latin typeface="Trebuchet MS" panose="020B0603020202020204" pitchFamily="34" charset="0"/>
              </a:rPr>
              <a:t>.</a:t>
            </a:r>
            <a:endParaRPr lang="en-GB" sz="1800" dirty="0">
              <a:latin typeface="Trebuchet MS" panose="020B0603020202020204" pitchFamily="34" charset="0"/>
            </a:endParaRPr>
          </a:p>
        </p:txBody>
      </p:sp>
      <p:sp>
        <p:nvSpPr>
          <p:cNvPr id="5"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Spearman’s rank</a:t>
            </a:r>
          </a:p>
        </p:txBody>
      </p:sp>
    </p:spTree>
    <p:extLst>
      <p:ext uri="{BB962C8B-B14F-4D97-AF65-F5344CB8AC3E}">
        <p14:creationId xmlns:p14="http://schemas.microsoft.com/office/powerpoint/2010/main" val="907981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4360" y="1469275"/>
            <a:ext cx="5513784" cy="2823821"/>
          </a:xfrm>
          <a:prstGeom prst="roundRect">
            <a:avLst>
              <a:gd name="adj" fmla="val 7923"/>
            </a:avLst>
          </a:prstGeom>
          <a:ln w="19050"/>
        </p:spPr>
        <p:style>
          <a:lnRef idx="2">
            <a:schemeClr val="accent5"/>
          </a:lnRef>
          <a:fillRef idx="1">
            <a:schemeClr val="lt1"/>
          </a:fillRef>
          <a:effectRef idx="0">
            <a:schemeClr val="accent5"/>
          </a:effectRef>
          <a:fontRef idx="minor">
            <a:schemeClr val="dk1"/>
          </a:fontRef>
        </p:style>
        <p:txBody>
          <a:bodyPr anchor="ctr">
            <a:normAutofit fontScale="92500" lnSpcReduction="10000"/>
          </a:bodyPr>
          <a:lstStyle/>
          <a:p>
            <a:pPr marL="0" indent="0">
              <a:buNone/>
            </a:pPr>
            <a:r>
              <a:rPr lang="en-GB" sz="2200" b="1" dirty="0" smtClean="0">
                <a:latin typeface="Trebuchet MS" panose="020B0603020202020204" pitchFamily="34" charset="0"/>
              </a:rPr>
              <a:t>Benefits</a:t>
            </a:r>
          </a:p>
          <a:p>
            <a:r>
              <a:rPr lang="en-GB" sz="1800" dirty="0">
                <a:latin typeface="Trebuchet MS" panose="020B0603020202020204" pitchFamily="34" charset="0"/>
              </a:rPr>
              <a:t>A</a:t>
            </a:r>
            <a:r>
              <a:rPr lang="en-GB" sz="1800" dirty="0" smtClean="0">
                <a:latin typeface="Trebuchet MS" panose="020B0603020202020204" pitchFamily="34" charset="0"/>
              </a:rPr>
              <a:t>ssesses the degree of correlation between data sets.</a:t>
            </a:r>
          </a:p>
          <a:p>
            <a:r>
              <a:rPr lang="en-GB" sz="1800" dirty="0">
                <a:latin typeface="Trebuchet MS" panose="020B0603020202020204" pitchFamily="34" charset="0"/>
              </a:rPr>
              <a:t>A</a:t>
            </a:r>
            <a:r>
              <a:rPr lang="en-GB" sz="1800" dirty="0" smtClean="0">
                <a:latin typeface="Trebuchet MS" panose="020B0603020202020204" pitchFamily="34" charset="0"/>
              </a:rPr>
              <a:t>llows for further statistical analysis than using </a:t>
            </a:r>
            <a:r>
              <a:rPr lang="en-GB" sz="1800" dirty="0" err="1" smtClean="0">
                <a:latin typeface="Trebuchet MS" panose="020B0603020202020204" pitchFamily="34" charset="0"/>
              </a:rPr>
              <a:t>scattergraph</a:t>
            </a:r>
            <a:r>
              <a:rPr lang="en-GB" sz="1800" dirty="0" smtClean="0">
                <a:latin typeface="Trebuchet MS" panose="020B0603020202020204" pitchFamily="34" charset="0"/>
              </a:rPr>
              <a:t> alone.</a:t>
            </a:r>
          </a:p>
          <a:p>
            <a:r>
              <a:rPr lang="en-GB" sz="1800" dirty="0">
                <a:latin typeface="Trebuchet MS" panose="020B0603020202020204" pitchFamily="34" charset="0"/>
              </a:rPr>
              <a:t>A</a:t>
            </a:r>
            <a:r>
              <a:rPr lang="en-GB" sz="1800" dirty="0" smtClean="0">
                <a:latin typeface="Trebuchet MS" panose="020B0603020202020204" pitchFamily="34" charset="0"/>
              </a:rPr>
              <a:t>lmost </a:t>
            </a:r>
            <a:r>
              <a:rPr lang="en-GB" sz="1800" dirty="0">
                <a:latin typeface="Trebuchet MS" panose="020B0603020202020204" pitchFamily="34" charset="0"/>
              </a:rPr>
              <a:t>certainly supports visual relationship from </a:t>
            </a:r>
            <a:r>
              <a:rPr lang="en-GB" sz="1800" dirty="0" err="1" smtClean="0">
                <a:latin typeface="Trebuchet MS" panose="020B0603020202020204" pitchFamily="34" charset="0"/>
              </a:rPr>
              <a:t>scattergraph</a:t>
            </a:r>
            <a:r>
              <a:rPr lang="en-GB" sz="1800" dirty="0" smtClean="0">
                <a:latin typeface="Trebuchet MS" panose="020B0603020202020204" pitchFamily="34" charset="0"/>
              </a:rPr>
              <a:t>. </a:t>
            </a:r>
            <a:endParaRPr lang="en-GB" sz="1800" dirty="0">
              <a:latin typeface="Trebuchet MS" panose="020B0603020202020204" pitchFamily="34" charset="0"/>
            </a:endParaRPr>
          </a:p>
          <a:p>
            <a:r>
              <a:rPr lang="en-GB" sz="1800" dirty="0">
                <a:latin typeface="Trebuchet MS" panose="020B0603020202020204" pitchFamily="34" charset="0"/>
              </a:rPr>
              <a:t>T</a:t>
            </a:r>
            <a:r>
              <a:rPr lang="en-GB" sz="1800" dirty="0" smtClean="0">
                <a:latin typeface="Trebuchet MS" panose="020B0603020202020204" pitchFamily="34" charset="0"/>
              </a:rPr>
              <a:t>he test allows you to state with greater authority whether the correlation is statistically significant or not.</a:t>
            </a:r>
          </a:p>
        </p:txBody>
      </p:sp>
      <p:sp>
        <p:nvSpPr>
          <p:cNvPr id="7" name="Content Placeholder 2"/>
          <p:cNvSpPr>
            <a:spLocks noGrp="1"/>
          </p:cNvSpPr>
          <p:nvPr>
            <p:ph sz="half" idx="1"/>
          </p:nvPr>
        </p:nvSpPr>
        <p:spPr>
          <a:xfrm>
            <a:off x="6084168" y="1484784"/>
            <a:ext cx="2664296" cy="2808312"/>
          </a:xfrm>
          <a:prstGeom prst="roundRect">
            <a:avLst>
              <a:gd name="adj" fmla="val 9284"/>
            </a:avLst>
          </a:prstGeom>
          <a:ln w="19050"/>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buNone/>
            </a:pPr>
            <a:r>
              <a:rPr lang="en-GB" sz="2000" b="1" dirty="0" smtClean="0">
                <a:latin typeface="Trebuchet MS" panose="020B0603020202020204" pitchFamily="34" charset="0"/>
              </a:rPr>
              <a:t>Limitations</a:t>
            </a:r>
          </a:p>
          <a:p>
            <a:r>
              <a:rPr lang="en-GB" sz="1800" dirty="0">
                <a:latin typeface="Trebuchet MS" panose="020B0603020202020204" pitchFamily="34" charset="0"/>
              </a:rPr>
              <a:t>N</a:t>
            </a:r>
            <a:r>
              <a:rPr lang="en-GB" sz="1800" dirty="0" smtClean="0">
                <a:latin typeface="Trebuchet MS" panose="020B0603020202020204" pitchFamily="34" charset="0"/>
              </a:rPr>
              <a:t>eeds 10 or more data sets for reliable comparison.</a:t>
            </a:r>
          </a:p>
          <a:p>
            <a:r>
              <a:rPr lang="en-GB" sz="1800" dirty="0">
                <a:latin typeface="Trebuchet MS" panose="020B0603020202020204" pitchFamily="34" charset="0"/>
              </a:rPr>
              <a:t>N</a:t>
            </a:r>
            <a:r>
              <a:rPr lang="en-GB" sz="1800" dirty="0" smtClean="0">
                <a:latin typeface="Trebuchet MS" panose="020B0603020202020204" pitchFamily="34" charset="0"/>
              </a:rPr>
              <a:t>eeds less than 30 data sets to be arithmetically viable.</a:t>
            </a:r>
          </a:p>
          <a:p>
            <a:pPr marL="0" indent="0">
              <a:buNone/>
            </a:pPr>
            <a:endParaRPr lang="en-GB" sz="1800" dirty="0" smtClean="0">
              <a:latin typeface="Trebuchet MS" panose="020B0603020202020204" pitchFamily="34" charset="0"/>
            </a:endParaRPr>
          </a:p>
        </p:txBody>
      </p:sp>
      <p:sp>
        <p:nvSpPr>
          <p:cNvPr id="8" name="TextBox 7"/>
          <p:cNvSpPr txBox="1"/>
          <p:nvPr/>
        </p:nvSpPr>
        <p:spPr>
          <a:xfrm>
            <a:off x="354360" y="4509120"/>
            <a:ext cx="8435280" cy="1975009"/>
          </a:xfrm>
          <a:prstGeom prst="roundRect">
            <a:avLst>
              <a:gd name="adj" fmla="val 12899"/>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a:spcAft>
                <a:spcPts val="600"/>
              </a:spcAft>
            </a:pPr>
            <a:r>
              <a:rPr lang="en-GB" sz="2000" b="1" dirty="0" smtClean="0">
                <a:latin typeface="Trebuchet MS" panose="020B0603020202020204" pitchFamily="34" charset="0"/>
              </a:rPr>
              <a:t>How can it improve geographical </a:t>
            </a:r>
            <a:r>
              <a:rPr lang="en-GB" sz="2000" b="1" dirty="0">
                <a:latin typeface="Trebuchet MS" panose="020B0603020202020204" pitchFamily="34" charset="0"/>
              </a:rPr>
              <a:t>u</a:t>
            </a:r>
            <a:r>
              <a:rPr lang="en-GB" sz="2000" b="1" dirty="0" smtClean="0">
                <a:latin typeface="Trebuchet MS" panose="020B0603020202020204" pitchFamily="34" charset="0"/>
              </a:rPr>
              <a:t>nderstanding?</a:t>
            </a:r>
          </a:p>
          <a:p>
            <a:r>
              <a:rPr lang="en-GB" sz="1700" dirty="0" smtClean="0">
                <a:latin typeface="Trebuchet MS" panose="020B0603020202020204" pitchFamily="34" charset="0"/>
              </a:rPr>
              <a:t>If you accepted the null </a:t>
            </a:r>
            <a:r>
              <a:rPr lang="en-GB" sz="1700" dirty="0">
                <a:latin typeface="Trebuchet MS" panose="020B0603020202020204" pitchFamily="34" charset="0"/>
              </a:rPr>
              <a:t>h</a:t>
            </a:r>
            <a:r>
              <a:rPr lang="en-GB" sz="1700" dirty="0" smtClean="0">
                <a:latin typeface="Trebuchet MS" panose="020B0603020202020204" pitchFamily="34" charset="0"/>
              </a:rPr>
              <a:t>ypothesis  (statistically no relationship between data sets) why not? Trying to explain will improve geographical </a:t>
            </a:r>
            <a:r>
              <a:rPr lang="en-GB" sz="1700" dirty="0">
                <a:latin typeface="Trebuchet MS" panose="020B0603020202020204" pitchFamily="34" charset="0"/>
              </a:rPr>
              <a:t>u</a:t>
            </a:r>
            <a:r>
              <a:rPr lang="en-GB" sz="1700" dirty="0" smtClean="0">
                <a:latin typeface="Trebuchet MS" panose="020B0603020202020204" pitchFamily="34" charset="0"/>
              </a:rPr>
              <a:t>nderstanding.</a:t>
            </a:r>
          </a:p>
          <a:p>
            <a:r>
              <a:rPr lang="en-GB" sz="1700" dirty="0" smtClean="0">
                <a:latin typeface="Trebuchet MS" panose="020B0603020202020204" pitchFamily="34" charset="0"/>
              </a:rPr>
              <a:t>If you accepted the alternative hypotheses </a:t>
            </a:r>
            <a:r>
              <a:rPr lang="en-GB" sz="1700" dirty="0">
                <a:latin typeface="Trebuchet MS" panose="020B0603020202020204" pitchFamily="34" charset="0"/>
              </a:rPr>
              <a:t> </a:t>
            </a:r>
            <a:r>
              <a:rPr lang="en-GB" sz="1700" dirty="0" smtClean="0">
                <a:latin typeface="Trebuchet MS" panose="020B0603020202020204" pitchFamily="34" charset="0"/>
              </a:rPr>
              <a:t>(statistically there is a relationship between data sets ) why? Explaining/justifying improves geographical understanding.</a:t>
            </a:r>
            <a:endParaRPr lang="en-GB" sz="1700" dirty="0">
              <a:latin typeface="Trebuchet MS" panose="020B0603020202020204" pitchFamily="34" charset="0"/>
            </a:endParaRPr>
          </a:p>
        </p:txBody>
      </p:sp>
      <p:sp>
        <p:nvSpPr>
          <p:cNvPr id="9"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a:latin typeface="Trebuchet MS" panose="020B0603020202020204" pitchFamily="34" charset="0"/>
              </a:rPr>
              <a:t>Spearman’s rank</a:t>
            </a:r>
          </a:p>
        </p:txBody>
      </p:sp>
    </p:spTree>
    <p:extLst>
      <p:ext uri="{BB962C8B-B14F-4D97-AF65-F5344CB8AC3E}">
        <p14:creationId xmlns:p14="http://schemas.microsoft.com/office/powerpoint/2010/main" val="1286813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4360" y="1600200"/>
            <a:ext cx="8435280" cy="4781128"/>
          </a:xfrm>
          <a:prstGeom prst="roundRect">
            <a:avLst>
              <a:gd name="adj" fmla="val 13378"/>
            </a:avLst>
          </a:prstGeom>
          <a:ln w="19050"/>
        </p:spPr>
        <p:style>
          <a:lnRef idx="2">
            <a:schemeClr val="accent5"/>
          </a:lnRef>
          <a:fillRef idx="1">
            <a:schemeClr val="lt1"/>
          </a:fillRef>
          <a:effectRef idx="0">
            <a:schemeClr val="accent5"/>
          </a:effectRef>
          <a:fontRef idx="minor">
            <a:schemeClr val="dk1"/>
          </a:fontRef>
        </p:style>
        <p:txBody>
          <a:bodyPr>
            <a:noAutofit/>
          </a:bodyPr>
          <a:lstStyle/>
          <a:p>
            <a:pPr marL="0" indent="0">
              <a:spcAft>
                <a:spcPts val="600"/>
              </a:spcAft>
              <a:buNone/>
            </a:pPr>
            <a:r>
              <a:rPr lang="en-GB" sz="2000" b="1" dirty="0" smtClean="0">
                <a:latin typeface="Trebuchet MS" panose="020B0603020202020204" pitchFamily="34" charset="0"/>
              </a:rPr>
              <a:t>When to use it:</a:t>
            </a:r>
          </a:p>
          <a:p>
            <a:pPr marL="0" indent="0">
              <a:buNone/>
            </a:pPr>
            <a:r>
              <a:rPr lang="en-GB" sz="1800" dirty="0" smtClean="0">
                <a:latin typeface="Trebuchet MS" panose="020B0603020202020204" pitchFamily="34" charset="0"/>
              </a:rPr>
              <a:t>Used to examine differences between expected data (theoretical data) and actual data (observed data).</a:t>
            </a:r>
          </a:p>
          <a:p>
            <a:pPr marL="0" indent="0">
              <a:spcAft>
                <a:spcPts val="1200"/>
              </a:spcAft>
              <a:buNone/>
            </a:pPr>
            <a:r>
              <a:rPr lang="en-GB" sz="1800" dirty="0" smtClean="0">
                <a:latin typeface="Trebuchet MS" panose="020B0603020202020204" pitchFamily="34" charset="0"/>
              </a:rPr>
              <a:t>If the answer to these questions is YES, Chi-squared is appropriate:</a:t>
            </a:r>
          </a:p>
          <a:p>
            <a:pPr marL="514350" indent="-514350">
              <a:spcAft>
                <a:spcPts val="600"/>
              </a:spcAft>
              <a:buFont typeface="+mj-lt"/>
              <a:buAutoNum type="arabicPeriod"/>
            </a:pPr>
            <a:r>
              <a:rPr lang="en-GB" sz="1800" dirty="0" smtClean="0">
                <a:latin typeface="Trebuchet MS" panose="020B0603020202020204" pitchFamily="34" charset="0"/>
              </a:rPr>
              <a:t>Are you trying to find a difference between what was found and what would be found in a random pattern?</a:t>
            </a:r>
          </a:p>
          <a:p>
            <a:pPr marL="514350" indent="-514350">
              <a:spcAft>
                <a:spcPts val="600"/>
              </a:spcAft>
              <a:buFont typeface="+mj-lt"/>
              <a:buAutoNum type="arabicPeriod"/>
            </a:pPr>
            <a:r>
              <a:rPr lang="en-GB" sz="1800" dirty="0" smtClean="0">
                <a:latin typeface="Trebuchet MS" panose="020B0603020202020204" pitchFamily="34" charset="0"/>
              </a:rPr>
              <a:t>Is the data organised into a set of categories?</a:t>
            </a:r>
          </a:p>
          <a:p>
            <a:pPr marL="514350" indent="-514350">
              <a:spcAft>
                <a:spcPts val="600"/>
              </a:spcAft>
              <a:buFont typeface="+mj-lt"/>
              <a:buAutoNum type="arabicPeriod"/>
            </a:pPr>
            <a:r>
              <a:rPr lang="en-GB" sz="1800" dirty="0" smtClean="0">
                <a:latin typeface="Trebuchet MS" panose="020B0603020202020204" pitchFamily="34" charset="0"/>
              </a:rPr>
              <a:t>In each category, is the data displayed as frequencies (not percentages)?</a:t>
            </a:r>
          </a:p>
          <a:p>
            <a:pPr marL="514350" indent="-514350">
              <a:spcAft>
                <a:spcPts val="600"/>
              </a:spcAft>
              <a:buFont typeface="+mj-lt"/>
              <a:buAutoNum type="arabicPeriod"/>
            </a:pPr>
            <a:r>
              <a:rPr lang="en-GB" sz="1800" dirty="0" smtClean="0">
                <a:latin typeface="Trebuchet MS" panose="020B0603020202020204" pitchFamily="34" charset="0"/>
              </a:rPr>
              <a:t>Does the total amount of the data collected add up to more than 20?</a:t>
            </a:r>
          </a:p>
          <a:p>
            <a:pPr marL="514350" indent="-514350">
              <a:buFont typeface="+mj-lt"/>
              <a:buAutoNum type="arabicPeriod"/>
            </a:pPr>
            <a:r>
              <a:rPr lang="en-GB" sz="1800" dirty="0" smtClean="0">
                <a:latin typeface="Trebuchet MS" panose="020B0603020202020204" pitchFamily="34" charset="0"/>
              </a:rPr>
              <a:t>Does the expected data for each category exceed 4?</a:t>
            </a:r>
          </a:p>
        </p:txBody>
      </p:sp>
      <p:sp>
        <p:nvSpPr>
          <p:cNvPr id="4"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smtClean="0">
                <a:latin typeface="Trebuchet MS" panose="020B0603020202020204" pitchFamily="34" charset="0"/>
              </a:rPr>
              <a:t>Chi-squared</a:t>
            </a:r>
            <a:endParaRPr lang="en-GB" dirty="0">
              <a:latin typeface="Trebuchet MS" panose="020B0603020202020204" pitchFamily="34" charset="0"/>
            </a:endParaRPr>
          </a:p>
        </p:txBody>
      </p:sp>
    </p:spTree>
    <p:extLst>
      <p:ext uri="{BB962C8B-B14F-4D97-AF65-F5344CB8AC3E}">
        <p14:creationId xmlns:p14="http://schemas.microsoft.com/office/powerpoint/2010/main" val="19826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4360" y="1469275"/>
            <a:ext cx="4361656" cy="2823821"/>
          </a:xfrm>
          <a:prstGeom prst="roundRect">
            <a:avLst>
              <a:gd name="adj" fmla="val 7923"/>
            </a:avLst>
          </a:prstGeom>
          <a:ln w="19050"/>
        </p:spPr>
        <p:style>
          <a:lnRef idx="2">
            <a:schemeClr val="accent5"/>
          </a:lnRef>
          <a:fillRef idx="1">
            <a:schemeClr val="lt1"/>
          </a:fillRef>
          <a:effectRef idx="0">
            <a:schemeClr val="accent5"/>
          </a:effectRef>
          <a:fontRef idx="minor">
            <a:schemeClr val="dk1"/>
          </a:fontRef>
        </p:style>
        <p:txBody>
          <a:bodyPr anchor="ctr">
            <a:normAutofit fontScale="85000" lnSpcReduction="20000"/>
          </a:bodyPr>
          <a:lstStyle/>
          <a:p>
            <a:pPr marL="0" indent="0">
              <a:buNone/>
            </a:pPr>
            <a:r>
              <a:rPr lang="en-GB" sz="2200" b="1" dirty="0" smtClean="0">
                <a:latin typeface="Trebuchet MS" panose="020B0603020202020204" pitchFamily="34" charset="0"/>
              </a:rPr>
              <a:t>Benefits</a:t>
            </a:r>
          </a:p>
          <a:p>
            <a:r>
              <a:rPr lang="en-GB" sz="2000" dirty="0">
                <a:latin typeface="Trebuchet MS" panose="020B0603020202020204" pitchFamily="34" charset="0"/>
              </a:rPr>
              <a:t>Assesses the degree to which there are differences between observed and theoretical data </a:t>
            </a:r>
            <a:r>
              <a:rPr lang="en-GB" sz="2000" dirty="0" smtClean="0">
                <a:latin typeface="Trebuchet MS" panose="020B0603020202020204" pitchFamily="34" charset="0"/>
              </a:rPr>
              <a:t>sets.</a:t>
            </a:r>
            <a:endParaRPr lang="en-GB" sz="2000" dirty="0">
              <a:latin typeface="Trebuchet MS" panose="020B0603020202020204" pitchFamily="34" charset="0"/>
            </a:endParaRPr>
          </a:p>
          <a:p>
            <a:r>
              <a:rPr lang="en-GB" sz="2000" dirty="0">
                <a:latin typeface="Trebuchet MS" panose="020B0603020202020204" pitchFamily="34" charset="0"/>
              </a:rPr>
              <a:t>Allows for further statistical </a:t>
            </a:r>
            <a:r>
              <a:rPr lang="en-GB" sz="2000" dirty="0" smtClean="0">
                <a:latin typeface="Trebuchet MS" panose="020B0603020202020204" pitchFamily="34" charset="0"/>
              </a:rPr>
              <a:t>analysis.</a:t>
            </a:r>
            <a:endParaRPr lang="en-GB" sz="2000" dirty="0">
              <a:latin typeface="Trebuchet MS" panose="020B0603020202020204" pitchFamily="34" charset="0"/>
            </a:endParaRPr>
          </a:p>
          <a:p>
            <a:r>
              <a:rPr lang="en-GB" sz="2000" dirty="0">
                <a:latin typeface="Trebuchet MS" panose="020B0603020202020204" pitchFamily="34" charset="0"/>
              </a:rPr>
              <a:t>Uses categories, actual data not needed.</a:t>
            </a:r>
          </a:p>
          <a:p>
            <a:r>
              <a:rPr lang="en-GB" sz="2000" dirty="0">
                <a:latin typeface="Trebuchet MS" panose="020B0603020202020204" pitchFamily="34" charset="0"/>
              </a:rPr>
              <a:t>The test allows you to state with greater authority whether the difference is statistically significant or not.</a:t>
            </a:r>
            <a:endParaRPr lang="en-GB" sz="2000" dirty="0" smtClean="0">
              <a:latin typeface="Trebuchet MS" panose="020B0603020202020204" pitchFamily="34" charset="0"/>
            </a:endParaRPr>
          </a:p>
        </p:txBody>
      </p:sp>
      <p:sp>
        <p:nvSpPr>
          <p:cNvPr id="7" name="Content Placeholder 2"/>
          <p:cNvSpPr>
            <a:spLocks noGrp="1"/>
          </p:cNvSpPr>
          <p:nvPr>
            <p:ph sz="half" idx="1"/>
          </p:nvPr>
        </p:nvSpPr>
        <p:spPr>
          <a:xfrm>
            <a:off x="5004048" y="1484784"/>
            <a:ext cx="3744416" cy="2808312"/>
          </a:xfrm>
          <a:prstGeom prst="roundRect">
            <a:avLst>
              <a:gd name="adj" fmla="val 9284"/>
            </a:avLst>
          </a:prstGeom>
          <a:ln w="19050"/>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marL="0" indent="0">
              <a:spcAft>
                <a:spcPts val="600"/>
              </a:spcAft>
              <a:buNone/>
            </a:pPr>
            <a:r>
              <a:rPr lang="en-GB" sz="2000" b="1" dirty="0" smtClean="0">
                <a:latin typeface="Trebuchet MS" panose="020B0603020202020204" pitchFamily="34" charset="0"/>
              </a:rPr>
              <a:t>Limitations</a:t>
            </a:r>
          </a:p>
          <a:p>
            <a:r>
              <a:rPr lang="en-GB" sz="1800" dirty="0">
                <a:latin typeface="Trebuchet MS" panose="020B0603020202020204" pitchFamily="34" charset="0"/>
              </a:rPr>
              <a:t>The numbers of observed and expected values must be large enough to ensure a valid test (minimum 5</a:t>
            </a:r>
            <a:r>
              <a:rPr lang="en-GB" sz="1800" dirty="0" smtClean="0">
                <a:latin typeface="Trebuchet MS" panose="020B0603020202020204" pitchFamily="34" charset="0"/>
              </a:rPr>
              <a:t>).</a:t>
            </a:r>
            <a:endParaRPr lang="en-GB" sz="1800" dirty="0">
              <a:latin typeface="Trebuchet MS" panose="020B0603020202020204" pitchFamily="34" charset="0"/>
            </a:endParaRPr>
          </a:p>
          <a:p>
            <a:r>
              <a:rPr lang="en-GB" sz="1800" dirty="0">
                <a:latin typeface="Trebuchet MS" panose="020B0603020202020204" pitchFamily="34" charset="0"/>
              </a:rPr>
              <a:t>The calculated number on its own is useless without using against significance tables.</a:t>
            </a:r>
          </a:p>
          <a:p>
            <a:r>
              <a:rPr lang="en-GB" sz="1800" dirty="0">
                <a:latin typeface="Trebuchet MS" panose="020B0603020202020204" pitchFamily="34" charset="0"/>
              </a:rPr>
              <a:t>Test becomes complicated when the observed data is not evenly spread.</a:t>
            </a:r>
          </a:p>
          <a:p>
            <a:pPr marL="0" indent="0">
              <a:buNone/>
            </a:pPr>
            <a:endParaRPr lang="en-GB" sz="1800" dirty="0" smtClean="0">
              <a:latin typeface="Trebuchet MS" panose="020B0603020202020204" pitchFamily="34" charset="0"/>
            </a:endParaRPr>
          </a:p>
        </p:txBody>
      </p:sp>
      <p:sp>
        <p:nvSpPr>
          <p:cNvPr id="8" name="TextBox 7"/>
          <p:cNvSpPr txBox="1"/>
          <p:nvPr/>
        </p:nvSpPr>
        <p:spPr>
          <a:xfrm>
            <a:off x="354360" y="4509120"/>
            <a:ext cx="8435280" cy="1923217"/>
          </a:xfrm>
          <a:prstGeom prst="roundRect">
            <a:avLst>
              <a:gd name="adj" fmla="val 12899"/>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a:spcAft>
                <a:spcPts val="600"/>
              </a:spcAft>
            </a:pPr>
            <a:r>
              <a:rPr lang="en-GB" sz="2000" b="1" dirty="0" smtClean="0">
                <a:latin typeface="Trebuchet MS" panose="020B0603020202020204" pitchFamily="34" charset="0"/>
              </a:rPr>
              <a:t>How can it improve geographical </a:t>
            </a:r>
            <a:r>
              <a:rPr lang="en-GB" sz="2000" b="1" dirty="0">
                <a:latin typeface="Trebuchet MS" panose="020B0603020202020204" pitchFamily="34" charset="0"/>
              </a:rPr>
              <a:t>u</a:t>
            </a:r>
            <a:r>
              <a:rPr lang="en-GB" sz="2000" b="1" dirty="0" smtClean="0">
                <a:latin typeface="Trebuchet MS" panose="020B0603020202020204" pitchFamily="34" charset="0"/>
              </a:rPr>
              <a:t>nderstanding?</a:t>
            </a:r>
          </a:p>
          <a:p>
            <a:r>
              <a:rPr lang="en-GB" sz="1700" dirty="0">
                <a:latin typeface="Trebuchet MS" panose="020B0603020202020204" pitchFamily="34" charset="0"/>
              </a:rPr>
              <a:t>If you accepted the </a:t>
            </a:r>
            <a:r>
              <a:rPr lang="en-GB" sz="1700" dirty="0" smtClean="0">
                <a:latin typeface="Trebuchet MS" panose="020B0603020202020204" pitchFamily="34" charset="0"/>
              </a:rPr>
              <a:t>null </a:t>
            </a:r>
            <a:r>
              <a:rPr lang="en-GB" sz="1700" dirty="0">
                <a:latin typeface="Trebuchet MS" panose="020B0603020202020204" pitchFamily="34" charset="0"/>
              </a:rPr>
              <a:t>h</a:t>
            </a:r>
            <a:r>
              <a:rPr lang="en-GB" sz="1700" dirty="0" smtClean="0">
                <a:latin typeface="Trebuchet MS" panose="020B0603020202020204" pitchFamily="34" charset="0"/>
              </a:rPr>
              <a:t>ypothesis (</a:t>
            </a:r>
            <a:r>
              <a:rPr lang="en-GB" sz="1700" dirty="0">
                <a:latin typeface="Trebuchet MS" panose="020B0603020202020204" pitchFamily="34" charset="0"/>
              </a:rPr>
              <a:t>statistically no difference shown between observed and expected data sets</a:t>
            </a:r>
            <a:r>
              <a:rPr lang="en-GB" sz="1700" dirty="0" smtClean="0">
                <a:latin typeface="Trebuchet MS" panose="020B0603020202020204" pitchFamily="34" charset="0"/>
              </a:rPr>
              <a:t>), </a:t>
            </a:r>
            <a:r>
              <a:rPr lang="en-GB" sz="1700" dirty="0">
                <a:latin typeface="Trebuchet MS" panose="020B0603020202020204" pitchFamily="34" charset="0"/>
              </a:rPr>
              <a:t>why not? Trying to explain will improve geographical </a:t>
            </a:r>
            <a:r>
              <a:rPr lang="en-GB" sz="1700" dirty="0" smtClean="0">
                <a:latin typeface="Trebuchet MS" panose="020B0603020202020204" pitchFamily="34" charset="0"/>
              </a:rPr>
              <a:t>understanding. If </a:t>
            </a:r>
            <a:r>
              <a:rPr lang="en-GB" sz="1700" dirty="0">
                <a:latin typeface="Trebuchet MS" panose="020B0603020202020204" pitchFamily="34" charset="0"/>
              </a:rPr>
              <a:t>you accepted the </a:t>
            </a:r>
            <a:r>
              <a:rPr lang="en-GB" sz="1700" dirty="0" smtClean="0">
                <a:latin typeface="Trebuchet MS" panose="020B0603020202020204" pitchFamily="34" charset="0"/>
              </a:rPr>
              <a:t>alternative </a:t>
            </a:r>
            <a:r>
              <a:rPr lang="en-GB" sz="1700" dirty="0">
                <a:latin typeface="Trebuchet MS" panose="020B0603020202020204" pitchFamily="34" charset="0"/>
              </a:rPr>
              <a:t>hypotheses  (statistically there is a difference between observed and expected</a:t>
            </a:r>
            <a:r>
              <a:rPr lang="en-GB" sz="1700" dirty="0" smtClean="0">
                <a:latin typeface="Trebuchet MS" panose="020B0603020202020204" pitchFamily="34" charset="0"/>
              </a:rPr>
              <a:t>), </a:t>
            </a:r>
            <a:r>
              <a:rPr lang="en-GB" sz="1700" dirty="0">
                <a:latin typeface="Trebuchet MS" panose="020B0603020202020204" pitchFamily="34" charset="0"/>
              </a:rPr>
              <a:t>why? Explaining/justifying improves geographical </a:t>
            </a:r>
            <a:r>
              <a:rPr lang="en-GB" sz="1700" dirty="0" smtClean="0">
                <a:latin typeface="Trebuchet MS" panose="020B0603020202020204" pitchFamily="34" charset="0"/>
              </a:rPr>
              <a:t>understanding.</a:t>
            </a:r>
            <a:endParaRPr lang="en-GB" sz="1700" dirty="0">
              <a:latin typeface="Trebuchet MS" panose="020B0603020202020204" pitchFamily="34" charset="0"/>
            </a:endParaRPr>
          </a:p>
        </p:txBody>
      </p:sp>
      <p:sp>
        <p:nvSpPr>
          <p:cNvPr id="9" name="Title 1"/>
          <p:cNvSpPr txBox="1">
            <a:spLocks/>
          </p:cNvSpPr>
          <p:nvPr/>
        </p:nvSpPr>
        <p:spPr>
          <a:xfrm>
            <a:off x="354360" y="332656"/>
            <a:ext cx="8435280" cy="9361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dirty="0" smtClean="0">
                <a:latin typeface="Trebuchet MS" panose="020B0603020202020204" pitchFamily="34" charset="0"/>
              </a:rPr>
              <a:t>Chi-squared</a:t>
            </a:r>
            <a:endParaRPr lang="en-GB" dirty="0">
              <a:latin typeface="Trebuchet MS" panose="020B0603020202020204" pitchFamily="34" charset="0"/>
            </a:endParaRPr>
          </a:p>
        </p:txBody>
      </p:sp>
    </p:spTree>
    <p:extLst>
      <p:ext uri="{BB962C8B-B14F-4D97-AF65-F5344CB8AC3E}">
        <p14:creationId xmlns:p14="http://schemas.microsoft.com/office/powerpoint/2010/main" val="3367319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1247</Words>
  <Application>Microsoft Office PowerPoint</Application>
  <PresentationFormat>On-screen Show (4:3)</PresentationFormat>
  <Paragraphs>136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Statistical Skills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Barnsley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Skills</dc:title>
  <dc:creator>Teachit, part of the AQA family</dc:creator>
  <cp:lastModifiedBy>Yasmin Gorle</cp:lastModifiedBy>
  <cp:revision>130</cp:revision>
  <cp:lastPrinted>2016-12-20T10:56:28Z</cp:lastPrinted>
  <dcterms:created xsi:type="dcterms:W3CDTF">2014-12-11T11:37:39Z</dcterms:created>
  <dcterms:modified xsi:type="dcterms:W3CDTF">2017-01-09T09:10:44Z</dcterms:modified>
</cp:coreProperties>
</file>