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302" r:id="rId12"/>
    <p:sldId id="267" r:id="rId13"/>
    <p:sldId id="266" r:id="rId14"/>
    <p:sldId id="268" r:id="rId15"/>
    <p:sldId id="269" r:id="rId16"/>
    <p:sldId id="301" r:id="rId1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1FBE9C5-3EFC-FACC-7B0B-8FD538690107}" name="R Edwards" initials="RE" userId="S::EdwardsR@flhs.wigan.sch.uk::3b0f74b9-a5a9-48e5-b730-690dc162d0b7" providerId="AD"/>
  <p188:author id="{E1ACB5E8-42DE-0862-80F8-282B74DAE7E3}" name="Lucy Palmer" initials="LP" userId="S::lucyp@teachit.co.uk::863be051-f16e-4a36-a284-299db3d04d4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m Bailey" initials="SB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091"/>
    <a:srgbClr val="EFE01F"/>
    <a:srgbClr val="FDFFE5"/>
    <a:srgbClr val="3366CC"/>
    <a:srgbClr val="990000"/>
    <a:srgbClr val="336600"/>
    <a:srgbClr val="003366"/>
    <a:srgbClr val="99FFCC"/>
    <a:srgbClr val="FFCC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376C9F-FA21-4ADE-8742-CAA1FCB7A777}" v="261" dt="2023-10-11T13:57:29.1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537" autoAdjust="0"/>
    <p:restoredTop sz="81193" autoAdjust="0"/>
  </p:normalViewPr>
  <p:slideViewPr>
    <p:cSldViewPr>
      <p:cViewPr varScale="1">
        <p:scale>
          <a:sx n="64" d="100"/>
          <a:sy n="64" d="100"/>
        </p:scale>
        <p:origin x="72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3168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y Palmer" userId="863be051-f16e-4a36-a284-299db3d04d4e" providerId="ADAL" clId="{1C376C9F-FA21-4ADE-8742-CAA1FCB7A777}"/>
    <pc:docChg chg="undo custSel addSld modSld">
      <pc:chgData name="Lucy Palmer" userId="863be051-f16e-4a36-a284-299db3d04d4e" providerId="ADAL" clId="{1C376C9F-FA21-4ADE-8742-CAA1FCB7A777}" dt="2023-10-11T14:00:06.885" v="666"/>
      <pc:docMkLst>
        <pc:docMk/>
      </pc:docMkLst>
      <pc:sldChg chg="modSp delCm modNotesTx">
        <pc:chgData name="Lucy Palmer" userId="863be051-f16e-4a36-a284-299db3d04d4e" providerId="ADAL" clId="{1C376C9F-FA21-4ADE-8742-CAA1FCB7A777}" dt="2023-10-11T13:58:07.818" v="536" actId="20577"/>
        <pc:sldMkLst>
          <pc:docMk/>
          <pc:sldMk cId="0" sldId="265"/>
        </pc:sldMkLst>
        <pc:spChg chg="mod">
          <ac:chgData name="Lucy Palmer" userId="863be051-f16e-4a36-a284-299db3d04d4e" providerId="ADAL" clId="{1C376C9F-FA21-4ADE-8742-CAA1FCB7A777}" dt="2023-10-11T13:38:01.505" v="8" actId="6549"/>
          <ac:spMkLst>
            <pc:docMk/>
            <pc:sldMk cId="0" sldId="265"/>
            <ac:spMk id="7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39:10.714" v="48" actId="6549"/>
          <ac:spMkLst>
            <pc:docMk/>
            <pc:sldMk cId="0" sldId="265"/>
            <ac:spMk id="10" creationId="{00000000-0000-0000-0000-00000000000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ucy Palmer" userId="863be051-f16e-4a36-a284-299db3d04d4e" providerId="ADAL" clId="{1C376C9F-FA21-4ADE-8742-CAA1FCB7A777}" dt="2023-10-11T13:44:56.627" v="242"/>
              <pc2:cmMkLst xmlns:pc2="http://schemas.microsoft.com/office/powerpoint/2019/9/main/command">
                <pc:docMk/>
                <pc:sldMk cId="0" sldId="265"/>
                <pc2:cmMk id="{A4C959BA-B05A-49B5-94D4-1C645832C10F}"/>
              </pc2:cmMkLst>
            </pc226:cmChg>
            <pc226:cmChg xmlns:pc226="http://schemas.microsoft.com/office/powerpoint/2022/06/main/command" chg="del">
              <pc226:chgData name="Lucy Palmer" userId="863be051-f16e-4a36-a284-299db3d04d4e" providerId="ADAL" clId="{1C376C9F-FA21-4ADE-8742-CAA1FCB7A777}" dt="2023-10-11T13:43:38.167" v="62"/>
              <pc2:cmMkLst xmlns:pc2="http://schemas.microsoft.com/office/powerpoint/2019/9/main/command">
                <pc:docMk/>
                <pc:sldMk cId="0" sldId="265"/>
                <pc2:cmMk id="{6ADE4DEE-7BDF-405E-94EC-E95D7DEFA1E0}"/>
              </pc2:cmMkLst>
            </pc226:cmChg>
          </p:ext>
        </pc:extLst>
      </pc:sldChg>
      <pc:sldChg chg="addSp delSp modSp mod delAnim modAnim delCm modNotesTx">
        <pc:chgData name="Lucy Palmer" userId="863be051-f16e-4a36-a284-299db3d04d4e" providerId="ADAL" clId="{1C376C9F-FA21-4ADE-8742-CAA1FCB7A777}" dt="2023-10-11T13:58:22.711" v="537"/>
        <pc:sldMkLst>
          <pc:docMk/>
          <pc:sldMk cId="0" sldId="267"/>
        </pc:sldMkLst>
        <pc:spChg chg="del mod">
          <ac:chgData name="Lucy Palmer" userId="863be051-f16e-4a36-a284-299db3d04d4e" providerId="ADAL" clId="{1C376C9F-FA21-4ADE-8742-CAA1FCB7A777}" dt="2023-10-11T13:48:27.999" v="261" actId="478"/>
          <ac:spMkLst>
            <pc:docMk/>
            <pc:sldMk cId="0" sldId="267"/>
            <ac:spMk id="2" creationId="{C8A06186-AB7F-F67D-A5AD-B1D383C6E465}"/>
          </ac:spMkLst>
        </pc:spChg>
        <pc:spChg chg="mod">
          <ac:chgData name="Lucy Palmer" userId="863be051-f16e-4a36-a284-299db3d04d4e" providerId="ADAL" clId="{1C376C9F-FA21-4ADE-8742-CAA1FCB7A777}" dt="2023-10-11T13:47:52.949" v="255" actId="1076"/>
          <ac:spMkLst>
            <pc:docMk/>
            <pc:sldMk cId="0" sldId="267"/>
            <ac:spMk id="3" creationId="{4D5D8474-4F67-7195-72BB-D315C7D12AFB}"/>
          </ac:spMkLst>
        </pc:spChg>
        <pc:spChg chg="add mod">
          <ac:chgData name="Lucy Palmer" userId="863be051-f16e-4a36-a284-299db3d04d4e" providerId="ADAL" clId="{1C376C9F-FA21-4ADE-8742-CAA1FCB7A777}" dt="2023-10-11T13:48:10.845" v="257" actId="1076"/>
          <ac:spMkLst>
            <pc:docMk/>
            <pc:sldMk cId="0" sldId="267"/>
            <ac:spMk id="4" creationId="{4ADA2FBD-98C5-5DC0-DC4A-F27EFE61A6BE}"/>
          </ac:spMkLst>
        </pc:spChg>
        <pc:spChg chg="add mod">
          <ac:chgData name="Lucy Palmer" userId="863be051-f16e-4a36-a284-299db3d04d4e" providerId="ADAL" clId="{1C376C9F-FA21-4ADE-8742-CAA1FCB7A777}" dt="2023-10-11T13:48:25.655" v="260" actId="1076"/>
          <ac:spMkLst>
            <pc:docMk/>
            <pc:sldMk cId="0" sldId="267"/>
            <ac:spMk id="5" creationId="{BC3AFC11-7BE5-E7A2-1409-18FA0DC44357}"/>
          </ac:spMkLst>
        </pc:spChg>
        <pc:spChg chg="add mod">
          <ac:chgData name="Lucy Palmer" userId="863be051-f16e-4a36-a284-299db3d04d4e" providerId="ADAL" clId="{1C376C9F-FA21-4ADE-8742-CAA1FCB7A777}" dt="2023-10-11T13:52:04.514" v="283" actId="20577"/>
          <ac:spMkLst>
            <pc:docMk/>
            <pc:sldMk cId="0" sldId="267"/>
            <ac:spMk id="6" creationId="{11B75076-093C-D8A7-9B8F-8EB080D03A1E}"/>
          </ac:spMkLst>
        </pc:spChg>
        <pc:spChg chg="mod">
          <ac:chgData name="Lucy Palmer" userId="863be051-f16e-4a36-a284-299db3d04d4e" providerId="ADAL" clId="{1C376C9F-FA21-4ADE-8742-CAA1FCB7A777}" dt="2023-10-11T13:47:15.757" v="250" actId="1076"/>
          <ac:spMkLst>
            <pc:docMk/>
            <pc:sldMk cId="0" sldId="267"/>
            <ac:spMk id="61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7:22.693" v="251" actId="1076"/>
          <ac:spMkLst>
            <pc:docMk/>
            <pc:sldMk cId="0" sldId="267"/>
            <ac:spMk id="62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7:28.598" v="252" actId="1076"/>
          <ac:spMkLst>
            <pc:docMk/>
            <pc:sldMk cId="0" sldId="267"/>
            <ac:spMk id="63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7:37.077" v="253" actId="1076"/>
          <ac:spMkLst>
            <pc:docMk/>
            <pc:sldMk cId="0" sldId="267"/>
            <ac:spMk id="64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6:56.086" v="248" actId="1076"/>
          <ac:spMkLst>
            <pc:docMk/>
            <pc:sldMk cId="0" sldId="267"/>
            <ac:spMk id="66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70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72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73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74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75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76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77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78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79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80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82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83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84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86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87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88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89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90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91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92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93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94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95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96" creationId="{00000000-0000-0000-0000-000000000000}"/>
          </ac:spMkLst>
        </pc:spChg>
        <pc:spChg chg="del 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97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98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99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00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01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02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03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04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05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06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07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08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09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10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12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13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14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15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16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17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18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19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20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21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22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23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24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25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26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48:13.396" v="258" actId="478"/>
          <ac:spMkLst>
            <pc:docMk/>
            <pc:sldMk cId="0" sldId="267"/>
            <ac:spMk id="127" creationId="{00000000-0000-0000-0000-000000000000}"/>
          </ac:spMkLst>
        </pc:spChg>
        <pc:grpChg chg="mod">
          <ac:chgData name="Lucy Palmer" userId="863be051-f16e-4a36-a284-299db3d04d4e" providerId="ADAL" clId="{1C376C9F-FA21-4ADE-8742-CAA1FCB7A777}" dt="2023-10-11T13:48:13.396" v="258" actId="478"/>
          <ac:grpSpMkLst>
            <pc:docMk/>
            <pc:sldMk cId="0" sldId="267"/>
            <ac:grpSpMk id="69" creationId="{00000000-0000-0000-0000-000000000000}"/>
          </ac:grpSpMkLst>
        </pc:grpChg>
        <pc:grpChg chg="mod">
          <ac:chgData name="Lucy Palmer" userId="863be051-f16e-4a36-a284-299db3d04d4e" providerId="ADAL" clId="{1C376C9F-FA21-4ADE-8742-CAA1FCB7A777}" dt="2023-10-11T13:48:13.396" v="258" actId="478"/>
          <ac:grpSpMkLst>
            <pc:docMk/>
            <pc:sldMk cId="0" sldId="267"/>
            <ac:grpSpMk id="71" creationId="{00000000-0000-0000-0000-000000000000}"/>
          </ac:grpSpMkLst>
        </pc:grpChg>
        <pc:grpChg chg="mod">
          <ac:chgData name="Lucy Palmer" userId="863be051-f16e-4a36-a284-299db3d04d4e" providerId="ADAL" clId="{1C376C9F-FA21-4ADE-8742-CAA1FCB7A777}" dt="2023-10-11T13:48:13.396" v="258" actId="478"/>
          <ac:grpSpMkLst>
            <pc:docMk/>
            <pc:sldMk cId="0" sldId="267"/>
            <ac:grpSpMk id="81" creationId="{00000000-0000-0000-0000-000000000000}"/>
          </ac:grpSpMkLst>
        </pc:grpChg>
        <pc:grpChg chg="mod">
          <ac:chgData name="Lucy Palmer" userId="863be051-f16e-4a36-a284-299db3d04d4e" providerId="ADAL" clId="{1C376C9F-FA21-4ADE-8742-CAA1FCB7A777}" dt="2023-10-11T13:48:13.396" v="258" actId="478"/>
          <ac:grpSpMkLst>
            <pc:docMk/>
            <pc:sldMk cId="0" sldId="267"/>
            <ac:grpSpMk id="85" creationId="{00000000-0000-0000-0000-000000000000}"/>
          </ac:grpSpMkLst>
        </pc:grpChg>
        <pc:grpChg chg="mod">
          <ac:chgData name="Lucy Palmer" userId="863be051-f16e-4a36-a284-299db3d04d4e" providerId="ADAL" clId="{1C376C9F-FA21-4ADE-8742-CAA1FCB7A777}" dt="2023-10-11T13:48:13.396" v="258" actId="478"/>
          <ac:grpSpMkLst>
            <pc:docMk/>
            <pc:sldMk cId="0" sldId="267"/>
            <ac:grpSpMk id="111" creationId="{00000000-0000-0000-0000-000000000000}"/>
          </ac:grpSpMkLst>
        </pc:gr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ucy Palmer" userId="863be051-f16e-4a36-a284-299db3d04d4e" providerId="ADAL" clId="{1C376C9F-FA21-4ADE-8742-CAA1FCB7A777}" dt="2023-10-11T13:58:22.711" v="537"/>
              <pc2:cmMkLst xmlns:pc2="http://schemas.microsoft.com/office/powerpoint/2019/9/main/command">
                <pc:docMk/>
                <pc:sldMk cId="0" sldId="267"/>
                <pc2:cmMk id="{B12C5B02-8021-417E-B53F-F2E72CB56227}"/>
              </pc2:cmMkLst>
            </pc226:cmChg>
          </p:ext>
        </pc:extLst>
      </pc:sldChg>
      <pc:sldChg chg="delCm modNotesTx">
        <pc:chgData name="Lucy Palmer" userId="863be051-f16e-4a36-a284-299db3d04d4e" providerId="ADAL" clId="{1C376C9F-FA21-4ADE-8742-CAA1FCB7A777}" dt="2023-10-11T14:00:06.885" v="666"/>
        <pc:sldMkLst>
          <pc:docMk/>
          <pc:sldMk cId="0" sldId="30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Lucy Palmer" userId="863be051-f16e-4a36-a284-299db3d04d4e" providerId="ADAL" clId="{1C376C9F-FA21-4ADE-8742-CAA1FCB7A777}" dt="2023-10-11T14:00:06.885" v="666"/>
              <pc2:cmMkLst xmlns:pc2="http://schemas.microsoft.com/office/powerpoint/2019/9/main/command">
                <pc:docMk/>
                <pc:sldMk cId="0" sldId="301"/>
                <pc2:cmMk id="{B6180221-F973-4BE5-87C6-47993EEFD159}"/>
              </pc2:cmMkLst>
            </pc226:cmChg>
          </p:ext>
        </pc:extLst>
      </pc:sldChg>
      <pc:sldChg chg="delSp modSp add mod delAnim modNotesTx">
        <pc:chgData name="Lucy Palmer" userId="863be051-f16e-4a36-a284-299db3d04d4e" providerId="ADAL" clId="{1C376C9F-FA21-4ADE-8742-CAA1FCB7A777}" dt="2023-10-11T13:57:29.173" v="535" actId="20577"/>
        <pc:sldMkLst>
          <pc:docMk/>
          <pc:sldMk cId="1051959066" sldId="302"/>
        </pc:sldMkLst>
        <pc:spChg chg="mod">
          <ac:chgData name="Lucy Palmer" userId="863be051-f16e-4a36-a284-299db3d04d4e" providerId="ADAL" clId="{1C376C9F-FA21-4ADE-8742-CAA1FCB7A777}" dt="2023-10-11T13:55:19.299" v="333" actId="20577"/>
          <ac:spMkLst>
            <pc:docMk/>
            <pc:sldMk cId="1051959066" sldId="302"/>
            <ac:spMk id="5" creationId="{00000000-0000-0000-0000-000000000000}"/>
          </ac:spMkLst>
        </pc:spChg>
        <pc:spChg chg="del">
          <ac:chgData name="Lucy Palmer" userId="863be051-f16e-4a36-a284-299db3d04d4e" providerId="ADAL" clId="{1C376C9F-FA21-4ADE-8742-CAA1FCB7A777}" dt="2023-10-11T13:55:23.197" v="335" actId="478"/>
          <ac:spMkLst>
            <pc:docMk/>
            <pc:sldMk cId="1051959066" sldId="302"/>
            <ac:spMk id="7" creationId="{00000000-0000-0000-0000-000000000000}"/>
          </ac:spMkLst>
        </pc:spChg>
        <pc:spChg chg="del">
          <ac:chgData name="Lucy Palmer" userId="863be051-f16e-4a36-a284-299db3d04d4e" providerId="ADAL" clId="{1C376C9F-FA21-4ADE-8742-CAA1FCB7A777}" dt="2023-10-11T13:55:22.110" v="334" actId="478"/>
          <ac:spMkLst>
            <pc:docMk/>
            <pc:sldMk cId="1051959066" sldId="302"/>
            <ac:spMk id="8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55:27.674" v="336" actId="1076"/>
          <ac:spMkLst>
            <pc:docMk/>
            <pc:sldMk cId="1051959066" sldId="302"/>
            <ac:spMk id="9" creationId="{00000000-0000-0000-0000-000000000000}"/>
          </ac:spMkLst>
        </pc:spChg>
        <pc:spChg chg="mod">
          <ac:chgData name="Lucy Palmer" userId="863be051-f16e-4a36-a284-299db3d04d4e" providerId="ADAL" clId="{1C376C9F-FA21-4ADE-8742-CAA1FCB7A777}" dt="2023-10-11T13:57:29.173" v="535" actId="20577"/>
          <ac:spMkLst>
            <pc:docMk/>
            <pc:sldMk cId="1051959066" sldId="302"/>
            <ac:spMk id="1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 dirty="0">
              <a:latin typeface="Arial" panose="020B0604020202020204" pitchFamily="34" charset="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 dirty="0">
              <a:latin typeface="Arial" panose="020B0604020202020204" pitchFamily="34" charset="0"/>
            </a:endParaRP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 dirty="0">
              <a:latin typeface="Arial" panose="020B0604020202020204" pitchFamily="34" charset="0"/>
            </a:endParaRP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623C619-4E8F-43AB-BA2C-72F457596A70}" type="slidenum">
              <a:rPr lang="en-GB" altLang="en-US">
                <a:latin typeface="Arial" panose="020B0604020202020204" pitchFamily="34" charset="0"/>
              </a:rPr>
              <a:pPr/>
              <a:t>‹#›</a:t>
            </a:fld>
            <a:endParaRPr lang="en-GB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2079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53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97E4EA7-97C1-472F-8CE7-E4DB44111890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668330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itannica.co.uk/trial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itannica.co.uk/trial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E4EA7-97C1-472F-8CE7-E4DB44111890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23445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800" b="0" i="0" kern="1200" dirty="0">
                <a:solidFill>
                  <a:schemeClr val="bg1">
                    <a:lumMod val="50000"/>
                  </a:schemeClr>
                </a:solidFill>
                <a:effectLst/>
                <a:latin typeface="Trebuchet MS" panose="020B0603020202020204" pitchFamily="34" charset="0"/>
                <a:ea typeface="+mn-ea"/>
                <a:cs typeface="+mn-cs"/>
              </a:rPr>
              <a:t>Alessandro</a:t>
            </a:r>
            <a:r>
              <a:rPr lang="en-GB" sz="800" b="0" i="0" kern="1200" baseline="0" dirty="0">
                <a:solidFill>
                  <a:schemeClr val="bg1">
                    <a:lumMod val="50000"/>
                  </a:schemeClr>
                </a:solidFill>
                <a:effectLst/>
                <a:latin typeface="Trebuchet MS" panose="020B0603020202020204" pitchFamily="34" charset="0"/>
                <a:ea typeface="+mn-ea"/>
                <a:cs typeface="+mn-cs"/>
              </a:rPr>
              <a:t> Volta, Italian physicist / Credit: </a:t>
            </a:r>
            <a:r>
              <a:rPr lang="en-GB" sz="800" b="0" i="0" kern="1200" dirty="0">
                <a:solidFill>
                  <a:schemeClr val="bg1">
                    <a:lumMod val="50000"/>
                  </a:schemeClr>
                </a:solidFill>
                <a:effectLst/>
                <a:latin typeface="Trebuchet MS" panose="020B0603020202020204" pitchFamily="34" charset="0"/>
                <a:ea typeface="+mn-ea"/>
                <a:cs typeface="+mn-cs"/>
              </a:rPr>
              <a:t>Sheila Terry / Science Photo Library / Universal Images Group / </a:t>
            </a:r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effectLst/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  <a:t>Copyright © </a:t>
            </a:r>
            <a:r>
              <a:rPr lang="en-GB" sz="800" b="0" i="0" kern="1200" dirty="0">
                <a:solidFill>
                  <a:schemeClr val="bg1">
                    <a:lumMod val="50000"/>
                  </a:schemeClr>
                </a:solidFill>
                <a:effectLst/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  <a:t>Sheila Terry</a:t>
            </a:r>
            <a:r>
              <a:rPr lang="en-GB" sz="800" b="0" i="0" kern="1200" baseline="0" dirty="0">
                <a:solidFill>
                  <a:schemeClr val="bg1">
                    <a:lumMod val="50000"/>
                  </a:schemeClr>
                </a:solidFill>
                <a:effectLst/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  <a:t> / </a:t>
            </a:r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effectLst/>
                <a:latin typeface="Trebuchet MS" panose="020B0603020202020204" pitchFamily="34" charset="0"/>
                <a:ea typeface="+mn-ea"/>
                <a:cs typeface="Arial" panose="020B0604020202020204" pitchFamily="34" charset="0"/>
              </a:rPr>
              <a:t>For Education Use Only. This and millions of other educational images are available through Britannica Image Quest.  For a free trial, please visit </a:t>
            </a:r>
            <a:r>
              <a:rPr lang="en-GB" sz="800" u="sng" kern="1200" dirty="0">
                <a:solidFill>
                  <a:schemeClr val="bg1">
                    <a:lumMod val="50000"/>
                  </a:schemeClr>
                </a:solidFill>
                <a:effectLst/>
                <a:latin typeface="Trebuchet MS" panose="020B0603020202020204" pitchFamily="34" charset="0"/>
                <a:ea typeface="+mn-ea"/>
                <a:cs typeface="Arial" panose="020B0604020202020204" pitchFamily="34" charset="0"/>
                <a:hlinkClick r:id="rId3"/>
              </a:rPr>
              <a:t>www.britannica.co.uk/trial</a:t>
            </a:r>
            <a:endParaRPr lang="en-GB" sz="800" kern="1200" dirty="0">
              <a:solidFill>
                <a:schemeClr val="bg1">
                  <a:lumMod val="50000"/>
                </a:schemeClr>
              </a:solidFill>
              <a:effectLst/>
              <a:latin typeface="Trebuchet MS" panose="020B0603020202020204" pitchFamily="34" charset="0"/>
              <a:ea typeface="+mn-ea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E4EA7-97C1-472F-8CE7-E4DB44111890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12213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E4EA7-97C1-472F-8CE7-E4DB44111890}" type="slidenum">
              <a:rPr lang="en-GB" altLang="en-US" smtClean="0"/>
              <a:pPr/>
              <a:t>10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117297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E4EA7-97C1-472F-8CE7-E4DB44111890}" type="slidenum">
              <a:rPr lang="en-GB" altLang="en-US" smtClean="0"/>
              <a:pPr/>
              <a:t>11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049041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E4EA7-97C1-472F-8CE7-E4DB44111890}" type="slidenum">
              <a:rPr lang="en-GB" altLang="en-US" smtClean="0"/>
              <a:pPr/>
              <a:t>12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999988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Georg Simon Ohm, German physicist / Credit: Sheila Terry / Science Photo Library / Universal Images Group / Copyright © Sheila Terry / For Education Use Only. This and millions of other educational images are available through Britannica Image Quest.  For a free trial, please visit </a:t>
            </a:r>
            <a:r>
              <a:rPr lang="en-GB" sz="1200" u="sng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  <a:hlinkClick r:id="rId3"/>
              </a:rPr>
              <a:t>www.britannica.co.uk/trial</a:t>
            </a:r>
            <a:endParaRPr lang="en-GB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E4EA7-97C1-472F-8CE7-E4DB44111890}" type="slidenum">
              <a:rPr lang="en-GB" altLang="en-US" smtClean="0"/>
              <a:pPr/>
              <a:t>14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216804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Assume that the total resistance of the bulbs in each branch of a parallel circuit is the same.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E4EA7-97C1-472F-8CE7-E4DB44111890}" type="slidenum">
              <a:rPr lang="en-GB" altLang="en-US" smtClean="0"/>
              <a:pPr/>
              <a:t>16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842012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46EB6E-FF5E-493F-AD2E-769D6067C14E}" type="datetime1">
              <a:rPr lang="en-GB" altLang="en-US"/>
              <a:pPr/>
              <a:t>11/10/2023</a:t>
            </a:fld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A1ABFF7-719E-47B7-BAB0-381468EA3C3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1522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text styles</a:t>
            </a:r>
          </a:p>
          <a:p>
            <a:pPr lvl="1"/>
            <a:r>
              <a:rPr lang="en-GB" altLang="en-US" dirty="0"/>
              <a:t>Second level</a:t>
            </a:r>
          </a:p>
          <a:p>
            <a:pPr lvl="2"/>
            <a:r>
              <a:rPr lang="en-GB" altLang="en-US" dirty="0"/>
              <a:t>Third level</a:t>
            </a:r>
          </a:p>
          <a:p>
            <a:pPr lvl="3"/>
            <a:r>
              <a:rPr lang="en-GB" altLang="en-US" dirty="0"/>
              <a:t>Fourth level</a:t>
            </a:r>
          </a:p>
          <a:p>
            <a:pPr lvl="4"/>
            <a:r>
              <a:rPr lang="en-GB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39000" y="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chemeClr val="folHlink"/>
                </a:solidFill>
                <a:latin typeface="Arial" panose="020B0604020202020204" pitchFamily="34" charset="0"/>
              </a:defRPr>
            </a:lvl1pPr>
          </a:lstStyle>
          <a:p>
            <a:fld id="{41C31E03-F70C-4161-8E07-1B1D260CDDDF}" type="datetime1">
              <a:rPr lang="en-GB" altLang="en-US" smtClean="0"/>
              <a:pPr/>
              <a:t>11/10/2023</a:t>
            </a:fld>
            <a:endParaRPr lang="en-GB" altLang="en-US" dirty="0"/>
          </a:p>
        </p:txBody>
      </p:sp>
      <p:sp>
        <p:nvSpPr>
          <p:cNvPr id="7" name="TextBox 7"/>
          <p:cNvSpPr txBox="1">
            <a:spLocks noChangeArrowheads="1"/>
          </p:cNvSpPr>
          <p:nvPr userDrawn="1"/>
        </p:nvSpPr>
        <p:spPr bwMode="auto">
          <a:xfrm>
            <a:off x="0" y="6597650"/>
            <a:ext cx="34925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>
                <a:latin typeface="Arial" pitchFamily="34" charset="0"/>
              </a:rPr>
              <a:t>© www.teachitscience.co.uk 2017</a:t>
            </a:r>
          </a:p>
        </p:txBody>
      </p:sp>
      <p:sp>
        <p:nvSpPr>
          <p:cNvPr id="8" name="TextBox 8"/>
          <p:cNvSpPr txBox="1">
            <a:spLocks noChangeArrowheads="1"/>
          </p:cNvSpPr>
          <p:nvPr userDrawn="1"/>
        </p:nvSpPr>
        <p:spPr bwMode="auto">
          <a:xfrm>
            <a:off x="2916238" y="6619875"/>
            <a:ext cx="349091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Font typeface="+mj-lt"/>
              <a:buNone/>
              <a:defRPr/>
            </a:pPr>
            <a:r>
              <a:rPr lang="en-GB" altLang="en-US" sz="1000" dirty="0">
                <a:latin typeface="Arial" pitchFamily="34" charset="0"/>
              </a:rPr>
              <a:t>28012</a:t>
            </a:r>
          </a:p>
        </p:txBody>
      </p:sp>
      <p:sp>
        <p:nvSpPr>
          <p:cNvPr id="9" name="TextBox 9"/>
          <p:cNvSpPr txBox="1">
            <a:spLocks noChangeArrowheads="1"/>
          </p:cNvSpPr>
          <p:nvPr userDrawn="1"/>
        </p:nvSpPr>
        <p:spPr bwMode="auto">
          <a:xfrm>
            <a:off x="5651500" y="6597650"/>
            <a:ext cx="34925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 eaLnBrk="1" hangingPunct="1">
              <a:buFont typeface="+mj-lt"/>
              <a:buNone/>
              <a:defRPr/>
            </a:pPr>
            <a:fld id="{263AE911-05F4-44CB-B7C9-9EFB06B7164E}" type="slidenum">
              <a:rPr lang="en-GB" altLang="en-US" sz="1000" smtClean="0">
                <a:latin typeface="Arial" pitchFamily="34" charset="0"/>
              </a:rPr>
              <a:pPr algn="r" eaLnBrk="1" hangingPunct="1">
                <a:buFont typeface="+mj-lt"/>
                <a:buNone/>
                <a:defRPr/>
              </a:pPr>
              <a:t>‹#›</a:t>
            </a:fld>
            <a:endParaRPr lang="en-GB" altLang="en-US" sz="1000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hf sldNum="0" hdr="0" ftr="0"/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Arial" panose="020B0604020202020204" pitchFamily="34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effectLst>
            <a:outerShdw blurRad="38100" dist="38100" dir="2700000" algn="tl">
              <a:srgbClr val="808080"/>
            </a:outerShdw>
          </a:effectLst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Arial" panose="020B060402020202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Arial" panose="020B060402020202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Arial" panose="020B060402020202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Arial" panose="020B060402020202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0662" y="1447800"/>
            <a:ext cx="8208168" cy="138096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GB" altLang="en-US" sz="4400">
                <a:latin typeface="Trebuchet MS" panose="020B0603020202020204" pitchFamily="34" charset="0"/>
                <a:cs typeface="Arial" charset="0"/>
              </a:rPr>
              <a:t>Circuits, current</a:t>
            </a:r>
            <a:r>
              <a:rPr lang="en-GB" altLang="en-US" sz="4400" dirty="0">
                <a:latin typeface="Trebuchet MS" panose="020B0603020202020204" pitchFamily="34" charset="0"/>
                <a:cs typeface="Arial" charset="0"/>
              </a:rPr>
              <a:t>, resistance and potential difference</a:t>
            </a:r>
            <a:endParaRPr lang="en-GB" altLang="en-US" sz="44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3352800"/>
            <a:ext cx="7620000" cy="2132127"/>
          </a:xfrm>
          <a:prstGeom prst="rect">
            <a:avLst/>
          </a:prstGeom>
          <a:ln w="28575">
            <a:solidFill>
              <a:schemeClr val="accent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marL="457200" indent="-457200">
              <a:spcBef>
                <a:spcPct val="50000"/>
              </a:spcBef>
              <a:buAutoNum type="arabicPeriod"/>
            </a:pPr>
            <a:r>
              <a:rPr lang="en-GB" altLang="en-US" sz="3200" dirty="0">
                <a:solidFill>
                  <a:sysClr val="windowText" lastClr="000000"/>
                </a:solidFill>
                <a:latin typeface="Trebuchet MS" panose="020B0603020202020204" pitchFamily="34" charset="0"/>
              </a:rPr>
              <a:t>Current and potential difference in series and parallel circuits</a:t>
            </a:r>
          </a:p>
          <a:p>
            <a:pPr marL="457200" indent="-457200">
              <a:spcBef>
                <a:spcPct val="50000"/>
              </a:spcBef>
              <a:buAutoNum type="arabicPeriod"/>
            </a:pPr>
            <a:r>
              <a:rPr lang="en-GB" altLang="en-US" sz="3200" dirty="0">
                <a:solidFill>
                  <a:sysClr val="windowText" lastClr="000000"/>
                </a:solidFill>
                <a:latin typeface="Trebuchet MS" panose="020B0603020202020204" pitchFamily="34" charset="0"/>
              </a:rPr>
              <a:t>Ohm’s Law</a:t>
            </a:r>
            <a:r>
              <a:rPr lang="en-GB" altLang="en-US" sz="3200">
                <a:solidFill>
                  <a:sysClr val="windowText" lastClr="000000"/>
                </a:solidFill>
                <a:latin typeface="Trebuchet MS" panose="020B0603020202020204" pitchFamily="34" charset="0"/>
              </a:rPr>
              <a:t>, </a:t>
            </a:r>
            <a:r>
              <a:rPr lang="en-GB" altLang="en-US" sz="3200" i="1">
                <a:solidFill>
                  <a:sysClr val="windowText" lastClr="000000"/>
                </a:solidFill>
                <a:latin typeface="Trebuchet MS" panose="020B0603020202020204" pitchFamily="34" charset="0"/>
              </a:rPr>
              <a:t>V = </a:t>
            </a:r>
            <a:r>
              <a:rPr lang="en-GB" altLang="en-US" sz="3200" i="1" dirty="0">
                <a:solidFill>
                  <a:sysClr val="windowText" lastClr="000000"/>
                </a:solidFill>
                <a:latin typeface="Trebuchet MS" panose="020B0603020202020204" pitchFamily="34" charset="0"/>
              </a:rPr>
              <a:t>I 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7612" y="502108"/>
            <a:ext cx="8208168" cy="590423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GB" altLang="en-US" sz="3600" dirty="0">
                <a:latin typeface="Trebuchet MS" panose="020B0603020202020204" pitchFamily="34" charset="0"/>
                <a:cs typeface="Arial" charset="0"/>
              </a:rPr>
              <a:t>Summary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2161" y="2076192"/>
            <a:ext cx="8208168" cy="1600200"/>
          </a:xfrm>
          <a:prstGeom prst="rect">
            <a:avLst/>
          </a:prstGeom>
          <a:ln w="28575">
            <a:solidFill>
              <a:schemeClr val="accent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>
              <a:spcBef>
                <a:spcPct val="50000"/>
              </a:spcBef>
            </a:pPr>
            <a:endParaRPr lang="en-GB" altLang="en-US" sz="8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Current is </a:t>
            </a: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the same </a:t>
            </a: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at </a:t>
            </a:r>
            <a:r>
              <a:rPr lang="en-GB" altLang="en-US">
                <a:solidFill>
                  <a:schemeClr val="tx1"/>
                </a:solidFill>
                <a:latin typeface="Trebuchet MS" panose="020B0603020202020204" pitchFamily="34" charset="0"/>
              </a:rPr>
              <a:t>any point.</a:t>
            </a:r>
            <a:endParaRPr lang="en-GB" altLang="en-US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Potential difference </a:t>
            </a:r>
            <a:r>
              <a:rPr lang="en-GB" altLang="en-US">
                <a:solidFill>
                  <a:schemeClr val="tx1"/>
                </a:solidFill>
                <a:latin typeface="Trebuchet MS" panose="020B0603020202020204" pitchFamily="34" charset="0"/>
              </a:rPr>
              <a:t>is </a:t>
            </a:r>
            <a:r>
              <a:rPr lang="en-GB" altLang="en-US" b="1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shared </a:t>
            </a: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between </a:t>
            </a:r>
            <a:r>
              <a:rPr lang="en-GB" altLang="en-US">
                <a:solidFill>
                  <a:schemeClr val="tx1"/>
                </a:solidFill>
                <a:latin typeface="Trebuchet MS" panose="020B0603020202020204" pitchFamily="34" charset="0"/>
              </a:rPr>
              <a:t>each component.</a:t>
            </a:r>
            <a:endParaRPr lang="en-GB" altLang="en-US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7612" y="1390392"/>
            <a:ext cx="2891388" cy="51460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Bef>
                <a:spcPct val="50000"/>
              </a:spcBef>
            </a:pP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In a </a:t>
            </a: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series</a:t>
            </a: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 circuit:</a:t>
            </a:r>
          </a:p>
        </p:txBody>
      </p:sp>
      <p:sp>
        <p:nvSpPr>
          <p:cNvPr id="9" name="Rectangle 8"/>
          <p:cNvSpPr/>
          <p:nvPr/>
        </p:nvSpPr>
        <p:spPr>
          <a:xfrm>
            <a:off x="537612" y="3952488"/>
            <a:ext cx="3424788" cy="514608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Bef>
                <a:spcPct val="50000"/>
              </a:spcBef>
            </a:pPr>
            <a:r>
              <a:rPr lang="en-GB" altLang="en-US" dirty="0">
                <a:solidFill>
                  <a:schemeClr val="bg1"/>
                </a:solidFill>
                <a:latin typeface="Trebuchet MS" panose="020B0603020202020204" pitchFamily="34" charset="0"/>
              </a:rPr>
              <a:t>In a </a:t>
            </a:r>
            <a:r>
              <a:rPr lang="en-GB" altLang="en-US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parallel</a:t>
            </a:r>
            <a:r>
              <a:rPr lang="en-GB" altLang="en-US" dirty="0">
                <a:solidFill>
                  <a:schemeClr val="accent6">
                    <a:lumMod val="20000"/>
                    <a:lumOff val="80000"/>
                  </a:schemeClr>
                </a:solidFill>
                <a:latin typeface="Trebuchet MS" panose="020B0603020202020204" pitchFamily="34" charset="0"/>
              </a:rPr>
              <a:t> </a:t>
            </a:r>
            <a:r>
              <a:rPr lang="en-GB" altLang="en-US" dirty="0">
                <a:solidFill>
                  <a:schemeClr val="bg1"/>
                </a:solidFill>
                <a:latin typeface="Trebuchet MS" panose="020B0603020202020204" pitchFamily="34" charset="0"/>
              </a:rPr>
              <a:t>circuit: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2161" y="4666992"/>
            <a:ext cx="8208168" cy="15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>
              <a:spcBef>
                <a:spcPts val="600"/>
              </a:spcBef>
            </a:pPr>
            <a:endParaRPr lang="en-GB" altLang="en-US" sz="800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GB" altLang="en-US" dirty="0">
                <a:solidFill>
                  <a:schemeClr val="bg1"/>
                </a:solidFill>
                <a:latin typeface="Trebuchet MS" panose="020B0603020202020204" pitchFamily="34" charset="0"/>
              </a:rPr>
              <a:t>The total current </a:t>
            </a:r>
            <a:r>
              <a:rPr lang="en-GB" altLang="en-US" b="1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is split </a:t>
            </a:r>
            <a:r>
              <a:rPr lang="en-GB" altLang="en-US" dirty="0">
                <a:solidFill>
                  <a:schemeClr val="bg1"/>
                </a:solidFill>
                <a:latin typeface="Trebuchet MS" panose="020B0603020202020204" pitchFamily="34" charset="0"/>
              </a:rPr>
              <a:t>between each branch.</a:t>
            </a:r>
          </a:p>
          <a:p>
            <a:pPr algn="ctr">
              <a:spcBef>
                <a:spcPct val="50000"/>
              </a:spcBef>
            </a:pPr>
            <a:r>
              <a:rPr lang="en-GB" altLang="en-US" dirty="0">
                <a:solidFill>
                  <a:schemeClr val="bg1"/>
                </a:solidFill>
                <a:latin typeface="Trebuchet MS" panose="020B0603020202020204" pitchFamily="34" charset="0"/>
              </a:rPr>
              <a:t>Potential difference is </a:t>
            </a:r>
            <a:r>
              <a:rPr lang="en-GB" altLang="en-US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the same </a:t>
            </a:r>
            <a:r>
              <a:rPr lang="en-GB" altLang="en-US" dirty="0">
                <a:solidFill>
                  <a:schemeClr val="bg1"/>
                </a:solidFill>
                <a:latin typeface="Trebuchet MS" panose="020B0603020202020204" pitchFamily="34" charset="0"/>
              </a:rPr>
              <a:t>across </a:t>
            </a:r>
            <a:r>
              <a:rPr lang="en-GB" altLang="en-US">
                <a:solidFill>
                  <a:schemeClr val="bg1"/>
                </a:solidFill>
                <a:latin typeface="Trebuchet MS" panose="020B0603020202020204" pitchFamily="34" charset="0"/>
              </a:rPr>
              <a:t>each branch.</a:t>
            </a:r>
            <a:endParaRPr lang="en-GB" altLang="en-US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85"/>
          <a:stretch/>
        </p:blipFill>
        <p:spPr>
          <a:xfrm rot="20074569">
            <a:off x="7508425" y="341192"/>
            <a:ext cx="961348" cy="15026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7612" y="502108"/>
            <a:ext cx="8208168" cy="590423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GB" altLang="en-US" sz="3600">
                <a:latin typeface="Trebuchet MS" panose="020B0603020202020204" pitchFamily="34" charset="0"/>
                <a:cs typeface="Arial" charset="0"/>
              </a:rPr>
              <a:t>Summary (continued)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7612" y="1387044"/>
            <a:ext cx="3424788" cy="514608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Bef>
                <a:spcPct val="50000"/>
              </a:spcBef>
            </a:pPr>
            <a:r>
              <a:rPr lang="en-GB" altLang="en-US" dirty="0">
                <a:solidFill>
                  <a:schemeClr val="bg1"/>
                </a:solidFill>
                <a:latin typeface="Trebuchet MS" panose="020B0603020202020204" pitchFamily="34" charset="0"/>
              </a:rPr>
              <a:t>In a </a:t>
            </a:r>
            <a:r>
              <a:rPr lang="en-GB" altLang="en-US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parallel</a:t>
            </a:r>
            <a:r>
              <a:rPr lang="en-GB" altLang="en-US" dirty="0">
                <a:solidFill>
                  <a:schemeClr val="accent6">
                    <a:lumMod val="20000"/>
                    <a:lumOff val="80000"/>
                  </a:schemeClr>
                </a:solidFill>
                <a:latin typeface="Trebuchet MS" panose="020B0603020202020204" pitchFamily="34" charset="0"/>
              </a:rPr>
              <a:t> </a:t>
            </a:r>
            <a:r>
              <a:rPr lang="en-GB" altLang="en-US" dirty="0">
                <a:solidFill>
                  <a:schemeClr val="bg1"/>
                </a:solidFill>
                <a:latin typeface="Trebuchet MS" panose="020B0603020202020204" pitchFamily="34" charset="0"/>
              </a:rPr>
              <a:t>circuit:</a:t>
            </a:r>
          </a:p>
        </p:txBody>
      </p:sp>
      <p:sp>
        <p:nvSpPr>
          <p:cNvPr id="10" name="Rectangle 9"/>
          <p:cNvSpPr/>
          <p:nvPr/>
        </p:nvSpPr>
        <p:spPr>
          <a:xfrm>
            <a:off x="537612" y="2282748"/>
            <a:ext cx="8208168" cy="251785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>
              <a:spcBef>
                <a:spcPts val="600"/>
              </a:spcBef>
            </a:pPr>
            <a:endParaRPr lang="en-GB" altLang="en-US" sz="800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GB" altLang="en-US">
                <a:solidFill>
                  <a:schemeClr val="bg1"/>
                </a:solidFill>
                <a:latin typeface="Trebuchet MS" panose="020B0603020202020204" pitchFamily="34" charset="0"/>
              </a:rPr>
              <a:t>The current will always be higher on branches with </a:t>
            </a:r>
            <a:br>
              <a:rPr lang="en-GB" altLang="en-US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altLang="en-US">
                <a:solidFill>
                  <a:schemeClr val="bg1"/>
                </a:solidFill>
                <a:latin typeface="Trebuchet MS" panose="020B0603020202020204" pitchFamily="34" charset="0"/>
              </a:rPr>
              <a:t>lower resistance.</a:t>
            </a:r>
            <a:endParaRPr lang="en-GB" altLang="en-US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GB" altLang="en-US">
                <a:solidFill>
                  <a:schemeClr val="bg1"/>
                </a:solidFill>
                <a:latin typeface="Trebuchet MS" panose="020B0603020202020204" pitchFamily="34" charset="0"/>
              </a:rPr>
              <a:t>The potential difference is shared equally between components on any one branch as these are essentially in series to each other.</a:t>
            </a:r>
            <a:endParaRPr lang="en-GB" altLang="en-US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85"/>
          <a:stretch/>
        </p:blipFill>
        <p:spPr>
          <a:xfrm rot="20074569">
            <a:off x="7508425" y="341192"/>
            <a:ext cx="961348" cy="1502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959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81" name="Line 1093"/>
          <p:cNvSpPr>
            <a:spLocks noChangeShapeType="1"/>
          </p:cNvSpPr>
          <p:nvPr/>
        </p:nvSpPr>
        <p:spPr bwMode="auto">
          <a:xfrm>
            <a:off x="5808663" y="5524500"/>
            <a:ext cx="896937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15" name="Line 1027"/>
          <p:cNvSpPr>
            <a:spLocks noChangeShapeType="1"/>
          </p:cNvSpPr>
          <p:nvPr/>
        </p:nvSpPr>
        <p:spPr bwMode="auto">
          <a:xfrm>
            <a:off x="1830388" y="1784350"/>
            <a:ext cx="0" cy="2930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16" name="Line 1028"/>
          <p:cNvSpPr>
            <a:spLocks noChangeShapeType="1"/>
          </p:cNvSpPr>
          <p:nvPr/>
        </p:nvSpPr>
        <p:spPr bwMode="auto">
          <a:xfrm>
            <a:off x="2516188" y="3663950"/>
            <a:ext cx="912812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17" name="Line 1029"/>
          <p:cNvSpPr>
            <a:spLocks noChangeShapeType="1"/>
          </p:cNvSpPr>
          <p:nvPr/>
        </p:nvSpPr>
        <p:spPr bwMode="auto">
          <a:xfrm>
            <a:off x="3787775" y="3663950"/>
            <a:ext cx="29178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18" name="Line 1030"/>
          <p:cNvSpPr>
            <a:spLocks noChangeShapeType="1"/>
          </p:cNvSpPr>
          <p:nvPr/>
        </p:nvSpPr>
        <p:spPr bwMode="auto">
          <a:xfrm flipV="1">
            <a:off x="7240588" y="1784350"/>
            <a:ext cx="0" cy="2930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19" name="Line 1031"/>
          <p:cNvSpPr>
            <a:spLocks noChangeShapeType="1"/>
          </p:cNvSpPr>
          <p:nvPr/>
        </p:nvSpPr>
        <p:spPr bwMode="auto">
          <a:xfrm>
            <a:off x="1830388" y="1784350"/>
            <a:ext cx="2112962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20" name="Line 1032"/>
          <p:cNvSpPr>
            <a:spLocks noChangeShapeType="1"/>
          </p:cNvSpPr>
          <p:nvPr/>
        </p:nvSpPr>
        <p:spPr bwMode="auto">
          <a:xfrm flipH="1">
            <a:off x="4576763" y="1784350"/>
            <a:ext cx="26638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21" name="Line 1033"/>
          <p:cNvSpPr>
            <a:spLocks noChangeShapeType="1"/>
          </p:cNvSpPr>
          <p:nvPr/>
        </p:nvSpPr>
        <p:spPr bwMode="auto">
          <a:xfrm>
            <a:off x="3943350" y="1470025"/>
            <a:ext cx="0" cy="62706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22" name="Rectangle 1034"/>
          <p:cNvSpPr>
            <a:spLocks noChangeArrowheads="1"/>
          </p:cNvSpPr>
          <p:nvPr/>
        </p:nvSpPr>
        <p:spPr bwMode="auto">
          <a:xfrm>
            <a:off x="4054475" y="1625600"/>
            <a:ext cx="77788" cy="314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27" name="Line 1039"/>
          <p:cNvSpPr>
            <a:spLocks noChangeShapeType="1"/>
          </p:cNvSpPr>
          <p:nvPr/>
        </p:nvSpPr>
        <p:spPr bwMode="auto">
          <a:xfrm>
            <a:off x="4387850" y="1481138"/>
            <a:ext cx="0" cy="627062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28" name="Rectangle 1040"/>
          <p:cNvSpPr>
            <a:spLocks noChangeArrowheads="1"/>
          </p:cNvSpPr>
          <p:nvPr/>
        </p:nvSpPr>
        <p:spPr bwMode="auto">
          <a:xfrm>
            <a:off x="4498975" y="1636713"/>
            <a:ext cx="77788" cy="314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29" name="Line 1041"/>
          <p:cNvSpPr>
            <a:spLocks noChangeShapeType="1"/>
          </p:cNvSpPr>
          <p:nvPr/>
        </p:nvSpPr>
        <p:spPr bwMode="auto">
          <a:xfrm>
            <a:off x="2514600" y="5524500"/>
            <a:ext cx="9144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34" name="Line 1046"/>
          <p:cNvSpPr>
            <a:spLocks noChangeShapeType="1"/>
          </p:cNvSpPr>
          <p:nvPr/>
        </p:nvSpPr>
        <p:spPr bwMode="auto">
          <a:xfrm flipH="1">
            <a:off x="3819525" y="5524500"/>
            <a:ext cx="1674813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36" name="Line 1048"/>
          <p:cNvSpPr>
            <a:spLocks noChangeShapeType="1"/>
          </p:cNvSpPr>
          <p:nvPr/>
        </p:nvSpPr>
        <p:spPr bwMode="auto">
          <a:xfrm>
            <a:off x="2709863" y="3663950"/>
            <a:ext cx="0" cy="7747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37" name="Line 1049"/>
          <p:cNvSpPr>
            <a:spLocks noChangeShapeType="1"/>
          </p:cNvSpPr>
          <p:nvPr/>
        </p:nvSpPr>
        <p:spPr bwMode="auto">
          <a:xfrm>
            <a:off x="4081463" y="3663950"/>
            <a:ext cx="0" cy="7747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38" name="Line 1050"/>
          <p:cNvSpPr>
            <a:spLocks noChangeShapeType="1"/>
          </p:cNvSpPr>
          <p:nvPr/>
        </p:nvSpPr>
        <p:spPr bwMode="auto">
          <a:xfrm>
            <a:off x="2709863" y="4438650"/>
            <a:ext cx="13716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42" name="Line 1054"/>
          <p:cNvSpPr>
            <a:spLocks noChangeShapeType="1"/>
          </p:cNvSpPr>
          <p:nvPr/>
        </p:nvSpPr>
        <p:spPr bwMode="auto">
          <a:xfrm>
            <a:off x="2741613" y="5524500"/>
            <a:ext cx="0" cy="7747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43" name="Line 1055"/>
          <p:cNvSpPr>
            <a:spLocks noChangeShapeType="1"/>
          </p:cNvSpPr>
          <p:nvPr/>
        </p:nvSpPr>
        <p:spPr bwMode="auto">
          <a:xfrm>
            <a:off x="4113213" y="5524500"/>
            <a:ext cx="0" cy="7747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44" name="Line 1056"/>
          <p:cNvSpPr>
            <a:spLocks noChangeShapeType="1"/>
          </p:cNvSpPr>
          <p:nvPr/>
        </p:nvSpPr>
        <p:spPr bwMode="auto">
          <a:xfrm>
            <a:off x="2741613" y="6299200"/>
            <a:ext cx="13716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51" name="Line 1063"/>
          <p:cNvSpPr>
            <a:spLocks noChangeShapeType="1"/>
          </p:cNvSpPr>
          <p:nvPr/>
        </p:nvSpPr>
        <p:spPr bwMode="auto">
          <a:xfrm flipV="1">
            <a:off x="2514600" y="3663950"/>
            <a:ext cx="0" cy="186055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52" name="Line 1064"/>
          <p:cNvSpPr>
            <a:spLocks noChangeShapeType="1"/>
          </p:cNvSpPr>
          <p:nvPr/>
        </p:nvSpPr>
        <p:spPr bwMode="auto">
          <a:xfrm>
            <a:off x="1830388" y="4714875"/>
            <a:ext cx="684212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53" name="Text Box 1065"/>
          <p:cNvSpPr txBox="1">
            <a:spLocks noChangeArrowheads="1"/>
          </p:cNvSpPr>
          <p:nvPr/>
        </p:nvSpPr>
        <p:spPr bwMode="auto">
          <a:xfrm>
            <a:off x="3273425" y="6096000"/>
            <a:ext cx="549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dirty="0">
                <a:latin typeface="Arial" panose="020B0604020202020204" pitchFamily="34" charset="0"/>
              </a:rPr>
              <a:t>V</a:t>
            </a:r>
            <a:r>
              <a:rPr lang="en-GB" altLang="en-US" baseline="-25000" dirty="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3367" name="Line 1079"/>
          <p:cNvSpPr>
            <a:spLocks noChangeShapeType="1"/>
          </p:cNvSpPr>
          <p:nvPr/>
        </p:nvSpPr>
        <p:spPr bwMode="auto">
          <a:xfrm>
            <a:off x="4895850" y="1784350"/>
            <a:ext cx="0" cy="7747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68" name="Line 1080"/>
          <p:cNvSpPr>
            <a:spLocks noChangeShapeType="1"/>
          </p:cNvSpPr>
          <p:nvPr/>
        </p:nvSpPr>
        <p:spPr bwMode="auto">
          <a:xfrm>
            <a:off x="3524250" y="2559050"/>
            <a:ext cx="13716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73" name="Text Box 1085"/>
          <p:cNvSpPr txBox="1">
            <a:spLocks noChangeArrowheads="1"/>
          </p:cNvSpPr>
          <p:nvPr/>
        </p:nvSpPr>
        <p:spPr bwMode="auto">
          <a:xfrm>
            <a:off x="4340225" y="5257800"/>
            <a:ext cx="658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dirty="0">
                <a:latin typeface="Arial" panose="020B0604020202020204" pitchFamily="34" charset="0"/>
              </a:rPr>
              <a:t>A</a:t>
            </a:r>
            <a:r>
              <a:rPr lang="en-GB" altLang="en-US" baseline="-25000" dirty="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3375" name="Line 1087"/>
          <p:cNvSpPr>
            <a:spLocks noChangeShapeType="1"/>
          </p:cNvSpPr>
          <p:nvPr/>
        </p:nvSpPr>
        <p:spPr bwMode="auto">
          <a:xfrm>
            <a:off x="6705600" y="3663950"/>
            <a:ext cx="0" cy="18669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76" name="Line 1088"/>
          <p:cNvSpPr>
            <a:spLocks noChangeShapeType="1"/>
          </p:cNvSpPr>
          <p:nvPr/>
        </p:nvSpPr>
        <p:spPr bwMode="auto">
          <a:xfrm>
            <a:off x="6705600" y="4714875"/>
            <a:ext cx="534988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82" name="Line 1094"/>
          <p:cNvSpPr>
            <a:spLocks noChangeShapeType="1"/>
          </p:cNvSpPr>
          <p:nvPr/>
        </p:nvSpPr>
        <p:spPr bwMode="auto">
          <a:xfrm>
            <a:off x="5153025" y="5530850"/>
            <a:ext cx="0" cy="7747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83" name="Line 1095"/>
          <p:cNvSpPr>
            <a:spLocks noChangeShapeType="1"/>
          </p:cNvSpPr>
          <p:nvPr/>
        </p:nvSpPr>
        <p:spPr bwMode="auto">
          <a:xfrm>
            <a:off x="6524625" y="5530850"/>
            <a:ext cx="0" cy="7747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3384" name="Line 1096"/>
          <p:cNvSpPr>
            <a:spLocks noChangeShapeType="1"/>
          </p:cNvSpPr>
          <p:nvPr/>
        </p:nvSpPr>
        <p:spPr bwMode="auto">
          <a:xfrm>
            <a:off x="5153025" y="6305550"/>
            <a:ext cx="13716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62" name="Text Box 74"/>
          <p:cNvSpPr txBox="1">
            <a:spLocks noChangeArrowheads="1"/>
          </p:cNvSpPr>
          <p:nvPr/>
        </p:nvSpPr>
        <p:spPr bwMode="auto">
          <a:xfrm>
            <a:off x="6083513" y="3615680"/>
            <a:ext cx="939493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2 A</a:t>
            </a:r>
          </a:p>
        </p:txBody>
      </p:sp>
      <p:sp>
        <p:nvSpPr>
          <p:cNvPr id="63" name="Text Box 74"/>
          <p:cNvSpPr txBox="1">
            <a:spLocks noChangeArrowheads="1"/>
          </p:cNvSpPr>
          <p:nvPr/>
        </p:nvSpPr>
        <p:spPr bwMode="auto">
          <a:xfrm>
            <a:off x="5296150" y="4316710"/>
            <a:ext cx="951706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2 A</a:t>
            </a:r>
          </a:p>
        </p:txBody>
      </p:sp>
      <p:grpSp>
        <p:nvGrpSpPr>
          <p:cNvPr id="69" name="Group 68"/>
          <p:cNvGrpSpPr/>
          <p:nvPr/>
        </p:nvGrpSpPr>
        <p:grpSpPr>
          <a:xfrm>
            <a:off x="2459832" y="1143000"/>
            <a:ext cx="6069012" cy="5229225"/>
            <a:chOff x="1500188" y="1470025"/>
            <a:chExt cx="6069012" cy="5229225"/>
          </a:xfrm>
        </p:grpSpPr>
        <p:sp>
          <p:nvSpPr>
            <p:cNvPr id="70" name="Line 1050"/>
            <p:cNvSpPr>
              <a:spLocks noChangeShapeType="1"/>
            </p:cNvSpPr>
            <p:nvPr/>
          </p:nvSpPr>
          <p:spPr bwMode="auto">
            <a:xfrm>
              <a:off x="2709863" y="4438650"/>
              <a:ext cx="1371600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71" name="Group 70"/>
            <p:cNvGrpSpPr/>
            <p:nvPr/>
          </p:nvGrpSpPr>
          <p:grpSpPr>
            <a:xfrm>
              <a:off x="1500188" y="1470025"/>
              <a:ext cx="6069012" cy="5229225"/>
              <a:chOff x="1500188" y="1470025"/>
              <a:chExt cx="6069012" cy="5229225"/>
            </a:xfrm>
          </p:grpSpPr>
          <p:sp>
            <p:nvSpPr>
              <p:cNvPr id="72" name="Line 1093"/>
              <p:cNvSpPr>
                <a:spLocks noChangeShapeType="1"/>
              </p:cNvSpPr>
              <p:nvPr/>
            </p:nvSpPr>
            <p:spPr bwMode="auto">
              <a:xfrm>
                <a:off x="5808663" y="5524500"/>
                <a:ext cx="896937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" name="Line 1027"/>
              <p:cNvSpPr>
                <a:spLocks noChangeShapeType="1"/>
              </p:cNvSpPr>
              <p:nvPr/>
            </p:nvSpPr>
            <p:spPr bwMode="auto">
              <a:xfrm>
                <a:off x="1830388" y="1784350"/>
                <a:ext cx="0" cy="2930525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4" name="Line 1028"/>
              <p:cNvSpPr>
                <a:spLocks noChangeShapeType="1"/>
              </p:cNvSpPr>
              <p:nvPr/>
            </p:nvSpPr>
            <p:spPr bwMode="auto">
              <a:xfrm>
                <a:off x="2516188" y="3663950"/>
                <a:ext cx="912812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5" name="Line 1029"/>
              <p:cNvSpPr>
                <a:spLocks noChangeShapeType="1"/>
              </p:cNvSpPr>
              <p:nvPr/>
            </p:nvSpPr>
            <p:spPr bwMode="auto">
              <a:xfrm>
                <a:off x="3787775" y="3663950"/>
                <a:ext cx="2917825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6" name="Line 1030"/>
              <p:cNvSpPr>
                <a:spLocks noChangeShapeType="1"/>
              </p:cNvSpPr>
              <p:nvPr/>
            </p:nvSpPr>
            <p:spPr bwMode="auto">
              <a:xfrm flipV="1">
                <a:off x="7240588" y="1784350"/>
                <a:ext cx="0" cy="2930525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7" name="Line 1031"/>
              <p:cNvSpPr>
                <a:spLocks noChangeShapeType="1"/>
              </p:cNvSpPr>
              <p:nvPr/>
            </p:nvSpPr>
            <p:spPr bwMode="auto">
              <a:xfrm>
                <a:off x="1830388" y="1784350"/>
                <a:ext cx="2112962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8" name="Line 1032"/>
              <p:cNvSpPr>
                <a:spLocks noChangeShapeType="1"/>
              </p:cNvSpPr>
              <p:nvPr/>
            </p:nvSpPr>
            <p:spPr bwMode="auto">
              <a:xfrm flipH="1">
                <a:off x="4576763" y="1784350"/>
                <a:ext cx="2663825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Line 1033"/>
              <p:cNvSpPr>
                <a:spLocks noChangeShapeType="1"/>
              </p:cNvSpPr>
              <p:nvPr/>
            </p:nvSpPr>
            <p:spPr bwMode="auto">
              <a:xfrm>
                <a:off x="3943350" y="1470025"/>
                <a:ext cx="0" cy="627063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0" name="Rectangle 1034"/>
              <p:cNvSpPr>
                <a:spLocks noChangeArrowheads="1"/>
              </p:cNvSpPr>
              <p:nvPr/>
            </p:nvSpPr>
            <p:spPr bwMode="auto">
              <a:xfrm>
                <a:off x="4054475" y="1625600"/>
                <a:ext cx="77788" cy="314325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grpSp>
            <p:nvGrpSpPr>
              <p:cNvPr id="81" name="Group 1035"/>
              <p:cNvGrpSpPr>
                <a:grpSpLocks/>
              </p:cNvGrpSpPr>
              <p:nvPr/>
            </p:nvGrpSpPr>
            <p:grpSpPr bwMode="auto">
              <a:xfrm>
                <a:off x="3192463" y="3351213"/>
                <a:ext cx="627062" cy="627062"/>
                <a:chOff x="4512" y="3792"/>
                <a:chExt cx="384" cy="384"/>
              </a:xfrm>
            </p:grpSpPr>
            <p:sp>
              <p:nvSpPr>
                <p:cNvPr id="125" name="Oval 1036"/>
                <p:cNvSpPr>
                  <a:spLocks noChangeArrowheads="1"/>
                </p:cNvSpPr>
                <p:nvPr/>
              </p:nvSpPr>
              <p:spPr bwMode="auto">
                <a:xfrm>
                  <a:off x="4512" y="3792"/>
                  <a:ext cx="384" cy="384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126" name="Line 1037"/>
                <p:cNvSpPr>
                  <a:spLocks noChangeShapeType="1"/>
                </p:cNvSpPr>
                <p:nvPr/>
              </p:nvSpPr>
              <p:spPr bwMode="auto">
                <a:xfrm flipV="1">
                  <a:off x="4562" y="3848"/>
                  <a:ext cx="276" cy="272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27" name="Line 1038"/>
                <p:cNvSpPr>
                  <a:spLocks noChangeShapeType="1"/>
                </p:cNvSpPr>
                <p:nvPr/>
              </p:nvSpPr>
              <p:spPr bwMode="auto">
                <a:xfrm>
                  <a:off x="4576" y="3840"/>
                  <a:ext cx="272" cy="280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82" name="Line 1039"/>
              <p:cNvSpPr>
                <a:spLocks noChangeShapeType="1"/>
              </p:cNvSpPr>
              <p:nvPr/>
            </p:nvSpPr>
            <p:spPr bwMode="auto">
              <a:xfrm>
                <a:off x="4387850" y="1481138"/>
                <a:ext cx="0" cy="627062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3" name="Rectangle 1040"/>
              <p:cNvSpPr>
                <a:spLocks noChangeArrowheads="1"/>
              </p:cNvSpPr>
              <p:nvPr/>
            </p:nvSpPr>
            <p:spPr bwMode="auto">
              <a:xfrm>
                <a:off x="4498975" y="1636713"/>
                <a:ext cx="77788" cy="314325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84" name="Line 1041"/>
              <p:cNvSpPr>
                <a:spLocks noChangeShapeType="1"/>
              </p:cNvSpPr>
              <p:nvPr/>
            </p:nvSpPr>
            <p:spPr bwMode="auto">
              <a:xfrm>
                <a:off x="2514600" y="5524500"/>
                <a:ext cx="914400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85" name="Group 1042"/>
              <p:cNvGrpSpPr>
                <a:grpSpLocks/>
              </p:cNvGrpSpPr>
              <p:nvPr/>
            </p:nvGrpSpPr>
            <p:grpSpPr bwMode="auto">
              <a:xfrm>
                <a:off x="3192463" y="5219700"/>
                <a:ext cx="627062" cy="627063"/>
                <a:chOff x="4512" y="3792"/>
                <a:chExt cx="384" cy="384"/>
              </a:xfrm>
            </p:grpSpPr>
            <p:sp>
              <p:nvSpPr>
                <p:cNvPr id="122" name="Oval 1043"/>
                <p:cNvSpPr>
                  <a:spLocks noChangeArrowheads="1"/>
                </p:cNvSpPr>
                <p:nvPr/>
              </p:nvSpPr>
              <p:spPr bwMode="auto">
                <a:xfrm>
                  <a:off x="4512" y="3792"/>
                  <a:ext cx="384" cy="384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123" name="Line 1044"/>
                <p:cNvSpPr>
                  <a:spLocks noChangeShapeType="1"/>
                </p:cNvSpPr>
                <p:nvPr/>
              </p:nvSpPr>
              <p:spPr bwMode="auto">
                <a:xfrm flipV="1">
                  <a:off x="4576" y="3840"/>
                  <a:ext cx="262" cy="282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24" name="Line 1045"/>
                <p:cNvSpPr>
                  <a:spLocks noChangeShapeType="1"/>
                </p:cNvSpPr>
                <p:nvPr/>
              </p:nvSpPr>
              <p:spPr bwMode="auto">
                <a:xfrm>
                  <a:off x="4576" y="3840"/>
                  <a:ext cx="262" cy="282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86" name="Line 1046"/>
              <p:cNvSpPr>
                <a:spLocks noChangeShapeType="1"/>
              </p:cNvSpPr>
              <p:nvPr/>
            </p:nvSpPr>
            <p:spPr bwMode="auto">
              <a:xfrm flipH="1">
                <a:off x="3819525" y="5524500"/>
                <a:ext cx="1674813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7" name="Line 1048"/>
              <p:cNvSpPr>
                <a:spLocks noChangeShapeType="1"/>
              </p:cNvSpPr>
              <p:nvPr/>
            </p:nvSpPr>
            <p:spPr bwMode="auto">
              <a:xfrm>
                <a:off x="2709863" y="3663950"/>
                <a:ext cx="0" cy="77470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8" name="Line 1049"/>
              <p:cNvSpPr>
                <a:spLocks noChangeShapeType="1"/>
              </p:cNvSpPr>
              <p:nvPr/>
            </p:nvSpPr>
            <p:spPr bwMode="auto">
              <a:xfrm>
                <a:off x="4081463" y="3663950"/>
                <a:ext cx="0" cy="77470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9" name="Oval 1051"/>
              <p:cNvSpPr>
                <a:spLocks noChangeArrowheads="1"/>
              </p:cNvSpPr>
              <p:nvPr/>
            </p:nvSpPr>
            <p:spPr bwMode="auto">
              <a:xfrm>
                <a:off x="3128963" y="4173538"/>
                <a:ext cx="658812" cy="65881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90" name="Text Box 1052"/>
              <p:cNvSpPr txBox="1">
                <a:spLocks noChangeArrowheads="1"/>
              </p:cNvSpPr>
              <p:nvPr/>
            </p:nvSpPr>
            <p:spPr bwMode="auto">
              <a:xfrm>
                <a:off x="3206750" y="4257675"/>
                <a:ext cx="549275" cy="457200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GB" altLang="en-US" dirty="0">
                    <a:solidFill>
                      <a:sysClr val="windowText" lastClr="000000"/>
                    </a:solidFill>
                    <a:latin typeface="Trebuchet MS" panose="020B0603020202020204" pitchFamily="34" charset="0"/>
                  </a:rPr>
                  <a:t>V</a:t>
                </a:r>
                <a:r>
                  <a:rPr lang="en-GB" altLang="en-US" baseline="-25000" dirty="0">
                    <a:solidFill>
                      <a:sysClr val="windowText" lastClr="000000"/>
                    </a:solidFill>
                    <a:latin typeface="Trebuchet MS" panose="020B0603020202020204" pitchFamily="34" charset="0"/>
                  </a:rPr>
                  <a:t>1</a:t>
                </a:r>
              </a:p>
            </p:txBody>
          </p:sp>
          <p:sp>
            <p:nvSpPr>
              <p:cNvPr id="91" name="Line 1054"/>
              <p:cNvSpPr>
                <a:spLocks noChangeShapeType="1"/>
              </p:cNvSpPr>
              <p:nvPr/>
            </p:nvSpPr>
            <p:spPr bwMode="auto">
              <a:xfrm>
                <a:off x="2741613" y="5524500"/>
                <a:ext cx="0" cy="77470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2" name="Line 1055"/>
              <p:cNvSpPr>
                <a:spLocks noChangeShapeType="1"/>
              </p:cNvSpPr>
              <p:nvPr/>
            </p:nvSpPr>
            <p:spPr bwMode="auto">
              <a:xfrm>
                <a:off x="4113213" y="5524500"/>
                <a:ext cx="0" cy="77470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3" name="Line 1056"/>
              <p:cNvSpPr>
                <a:spLocks noChangeShapeType="1"/>
              </p:cNvSpPr>
              <p:nvPr/>
            </p:nvSpPr>
            <p:spPr bwMode="auto">
              <a:xfrm>
                <a:off x="2741613" y="6299200"/>
                <a:ext cx="1371600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4" name="Oval 1057"/>
              <p:cNvSpPr>
                <a:spLocks noChangeArrowheads="1"/>
              </p:cNvSpPr>
              <p:nvPr/>
            </p:nvSpPr>
            <p:spPr bwMode="auto">
              <a:xfrm>
                <a:off x="3160713" y="6034088"/>
                <a:ext cx="658812" cy="65881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GB" dirty="0"/>
                  <a:t>VV</a:t>
                </a:r>
              </a:p>
            </p:txBody>
          </p:sp>
          <p:sp>
            <p:nvSpPr>
              <p:cNvPr id="95" name="Line 1063"/>
              <p:cNvSpPr>
                <a:spLocks noChangeShapeType="1"/>
              </p:cNvSpPr>
              <p:nvPr/>
            </p:nvSpPr>
            <p:spPr bwMode="auto">
              <a:xfrm flipV="1">
                <a:off x="2514600" y="3663950"/>
                <a:ext cx="0" cy="186055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6" name="Line 1064"/>
              <p:cNvSpPr>
                <a:spLocks noChangeShapeType="1"/>
              </p:cNvSpPr>
              <p:nvPr/>
            </p:nvSpPr>
            <p:spPr bwMode="auto">
              <a:xfrm>
                <a:off x="1830388" y="4714875"/>
                <a:ext cx="684212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8" name="Oval 1075"/>
              <p:cNvSpPr>
                <a:spLocks noChangeArrowheads="1"/>
              </p:cNvSpPr>
              <p:nvPr/>
            </p:nvSpPr>
            <p:spPr bwMode="auto">
              <a:xfrm>
                <a:off x="4271963" y="5187950"/>
                <a:ext cx="658812" cy="658813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99" name="Oval 1076"/>
              <p:cNvSpPr>
                <a:spLocks noChangeArrowheads="1"/>
              </p:cNvSpPr>
              <p:nvPr/>
            </p:nvSpPr>
            <p:spPr bwMode="auto">
              <a:xfrm>
                <a:off x="1500188" y="2770188"/>
                <a:ext cx="658812" cy="65881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0" name="Oval 1077"/>
              <p:cNvSpPr>
                <a:spLocks noChangeArrowheads="1"/>
              </p:cNvSpPr>
              <p:nvPr/>
            </p:nvSpPr>
            <p:spPr bwMode="auto">
              <a:xfrm>
                <a:off x="4387850" y="3351213"/>
                <a:ext cx="658813" cy="65881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1" name="Line 1078"/>
              <p:cNvSpPr>
                <a:spLocks noChangeShapeType="1"/>
              </p:cNvSpPr>
              <p:nvPr/>
            </p:nvSpPr>
            <p:spPr bwMode="auto">
              <a:xfrm>
                <a:off x="3524250" y="1784350"/>
                <a:ext cx="0" cy="77470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2" name="Line 1079"/>
              <p:cNvSpPr>
                <a:spLocks noChangeShapeType="1"/>
              </p:cNvSpPr>
              <p:nvPr/>
            </p:nvSpPr>
            <p:spPr bwMode="auto">
              <a:xfrm>
                <a:off x="4895850" y="1784350"/>
                <a:ext cx="0" cy="77470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3" name="Line 1080"/>
              <p:cNvSpPr>
                <a:spLocks noChangeShapeType="1"/>
              </p:cNvSpPr>
              <p:nvPr/>
            </p:nvSpPr>
            <p:spPr bwMode="auto">
              <a:xfrm>
                <a:off x="3524250" y="2559050"/>
                <a:ext cx="1371600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4" name="Oval 1081"/>
              <p:cNvSpPr>
                <a:spLocks noChangeArrowheads="1"/>
              </p:cNvSpPr>
              <p:nvPr/>
            </p:nvSpPr>
            <p:spPr bwMode="auto">
              <a:xfrm>
                <a:off x="3943350" y="2293938"/>
                <a:ext cx="658813" cy="65881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5" name="Text Box 1082"/>
              <p:cNvSpPr txBox="1">
                <a:spLocks noChangeArrowheads="1"/>
              </p:cNvSpPr>
              <p:nvPr/>
            </p:nvSpPr>
            <p:spPr bwMode="auto">
              <a:xfrm>
                <a:off x="3943350" y="2378075"/>
                <a:ext cx="627063" cy="457200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GB" altLang="en-US" dirty="0">
                    <a:solidFill>
                      <a:sysClr val="windowText" lastClr="000000"/>
                    </a:solidFill>
                    <a:latin typeface="Trebuchet MS" panose="020B0603020202020204" pitchFamily="34" charset="0"/>
                  </a:rPr>
                  <a:t>6V</a:t>
                </a:r>
                <a:endParaRPr lang="en-GB" altLang="en-US" baseline="-25000" dirty="0">
                  <a:solidFill>
                    <a:sysClr val="windowText" lastClr="000000"/>
                  </a:solidFill>
                  <a:latin typeface="Trebuchet MS" panose="020B0603020202020204" pitchFamily="34" charset="0"/>
                </a:endParaRPr>
              </a:p>
            </p:txBody>
          </p:sp>
          <p:sp>
            <p:nvSpPr>
              <p:cNvPr id="106" name="Text Box 1083"/>
              <p:cNvSpPr txBox="1">
                <a:spLocks noChangeArrowheads="1"/>
              </p:cNvSpPr>
              <p:nvPr/>
            </p:nvSpPr>
            <p:spPr bwMode="auto">
              <a:xfrm>
                <a:off x="1544087" y="2851151"/>
                <a:ext cx="658813" cy="457200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altLang="en-US" dirty="0">
                    <a:solidFill>
                      <a:sysClr val="windowText" lastClr="000000"/>
                    </a:solidFill>
                    <a:latin typeface="Trebuchet MS" panose="020B0603020202020204" pitchFamily="34" charset="0"/>
                  </a:rPr>
                  <a:t>A</a:t>
                </a:r>
                <a:r>
                  <a:rPr lang="en-GB" altLang="en-US" sz="1800" dirty="0">
                    <a:solidFill>
                      <a:sysClr val="windowText" lastClr="000000"/>
                    </a:solidFill>
                    <a:latin typeface="Trebuchet MS" panose="020B0603020202020204" pitchFamily="34" charset="0"/>
                  </a:rPr>
                  <a:t>4</a:t>
                </a:r>
                <a:endParaRPr lang="en-GB" altLang="en-US" dirty="0">
                  <a:solidFill>
                    <a:sysClr val="windowText" lastClr="000000"/>
                  </a:solidFill>
                  <a:latin typeface="Trebuchet MS" panose="020B0603020202020204" pitchFamily="34" charset="0"/>
                </a:endParaRPr>
              </a:p>
            </p:txBody>
          </p:sp>
          <p:sp>
            <p:nvSpPr>
              <p:cNvPr id="107" name="Text Box 1084"/>
              <p:cNvSpPr txBox="1">
                <a:spLocks noChangeArrowheads="1"/>
              </p:cNvSpPr>
              <p:nvPr/>
            </p:nvSpPr>
            <p:spPr bwMode="auto">
              <a:xfrm>
                <a:off x="4456113" y="3429000"/>
                <a:ext cx="658812" cy="457200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altLang="en-US" dirty="0">
                    <a:solidFill>
                      <a:sysClr val="windowText" lastClr="000000"/>
                    </a:solidFill>
                    <a:latin typeface="Trebuchet MS" panose="020B0603020202020204" pitchFamily="34" charset="0"/>
                  </a:rPr>
                  <a:t>A</a:t>
                </a:r>
                <a:r>
                  <a:rPr lang="en-GB" altLang="en-US" baseline="-25000" dirty="0">
                    <a:solidFill>
                      <a:sysClr val="windowText" lastClr="000000"/>
                    </a:solidFill>
                    <a:latin typeface="Trebuchet MS" panose="020B0603020202020204" pitchFamily="34" charset="0"/>
                  </a:rPr>
                  <a:t>1</a:t>
                </a:r>
              </a:p>
            </p:txBody>
          </p:sp>
          <p:sp>
            <p:nvSpPr>
              <p:cNvPr id="108" name="Text Box 1085"/>
              <p:cNvSpPr txBox="1">
                <a:spLocks noChangeArrowheads="1"/>
              </p:cNvSpPr>
              <p:nvPr/>
            </p:nvSpPr>
            <p:spPr bwMode="auto">
              <a:xfrm>
                <a:off x="4340225" y="5257800"/>
                <a:ext cx="658813" cy="457200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altLang="en-US" dirty="0">
                    <a:solidFill>
                      <a:sysClr val="windowText" lastClr="000000"/>
                    </a:solidFill>
                    <a:latin typeface="Trebuchet MS" panose="020B0603020202020204" pitchFamily="34" charset="0"/>
                  </a:rPr>
                  <a:t>A</a:t>
                </a:r>
                <a:r>
                  <a:rPr lang="en-GB" altLang="en-US" baseline="-25000" dirty="0">
                    <a:solidFill>
                      <a:sysClr val="windowText" lastClr="000000"/>
                    </a:solidFill>
                    <a:latin typeface="Trebuchet MS" panose="020B0603020202020204" pitchFamily="34" charset="0"/>
                  </a:rPr>
                  <a:t>2</a:t>
                </a:r>
              </a:p>
            </p:txBody>
          </p:sp>
          <p:sp>
            <p:nvSpPr>
              <p:cNvPr id="109" name="Line 1087"/>
              <p:cNvSpPr>
                <a:spLocks noChangeShapeType="1"/>
              </p:cNvSpPr>
              <p:nvPr/>
            </p:nvSpPr>
            <p:spPr bwMode="auto">
              <a:xfrm>
                <a:off x="6705600" y="3663950"/>
                <a:ext cx="0" cy="186690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0" name="Line 1088"/>
              <p:cNvSpPr>
                <a:spLocks noChangeShapeType="1"/>
              </p:cNvSpPr>
              <p:nvPr/>
            </p:nvSpPr>
            <p:spPr bwMode="auto">
              <a:xfrm>
                <a:off x="6705600" y="4714875"/>
                <a:ext cx="534988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111" name="Group 1089"/>
              <p:cNvGrpSpPr>
                <a:grpSpLocks/>
              </p:cNvGrpSpPr>
              <p:nvPr/>
            </p:nvGrpSpPr>
            <p:grpSpPr bwMode="auto">
              <a:xfrm>
                <a:off x="5494338" y="5210175"/>
                <a:ext cx="627062" cy="627063"/>
                <a:chOff x="4512" y="3792"/>
                <a:chExt cx="384" cy="384"/>
              </a:xfrm>
            </p:grpSpPr>
            <p:sp>
              <p:nvSpPr>
                <p:cNvPr id="119" name="Oval 1090"/>
                <p:cNvSpPr>
                  <a:spLocks noChangeArrowheads="1"/>
                </p:cNvSpPr>
                <p:nvPr/>
              </p:nvSpPr>
              <p:spPr bwMode="auto">
                <a:xfrm>
                  <a:off x="4512" y="3792"/>
                  <a:ext cx="384" cy="384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120" name="Line 1091"/>
                <p:cNvSpPr>
                  <a:spLocks noChangeShapeType="1"/>
                </p:cNvSpPr>
                <p:nvPr/>
              </p:nvSpPr>
              <p:spPr bwMode="auto">
                <a:xfrm flipV="1">
                  <a:off x="4575" y="3846"/>
                  <a:ext cx="269" cy="282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21" name="Line 1092"/>
                <p:cNvSpPr>
                  <a:spLocks noChangeShapeType="1"/>
                </p:cNvSpPr>
                <p:nvPr/>
              </p:nvSpPr>
              <p:spPr bwMode="auto">
                <a:xfrm>
                  <a:off x="4575" y="3835"/>
                  <a:ext cx="252" cy="293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112" name="Line 1094"/>
              <p:cNvSpPr>
                <a:spLocks noChangeShapeType="1"/>
              </p:cNvSpPr>
              <p:nvPr/>
            </p:nvSpPr>
            <p:spPr bwMode="auto">
              <a:xfrm>
                <a:off x="5153025" y="5530850"/>
                <a:ext cx="0" cy="77470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3" name="Line 1095"/>
              <p:cNvSpPr>
                <a:spLocks noChangeShapeType="1"/>
              </p:cNvSpPr>
              <p:nvPr/>
            </p:nvSpPr>
            <p:spPr bwMode="auto">
              <a:xfrm>
                <a:off x="6524625" y="5530850"/>
                <a:ext cx="0" cy="77470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4" name="Line 1096"/>
              <p:cNvSpPr>
                <a:spLocks noChangeShapeType="1"/>
              </p:cNvSpPr>
              <p:nvPr/>
            </p:nvSpPr>
            <p:spPr bwMode="auto">
              <a:xfrm>
                <a:off x="5153025" y="6305550"/>
                <a:ext cx="1371600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" name="Oval 1097"/>
              <p:cNvSpPr>
                <a:spLocks noChangeArrowheads="1"/>
              </p:cNvSpPr>
              <p:nvPr/>
            </p:nvSpPr>
            <p:spPr bwMode="auto">
              <a:xfrm>
                <a:off x="5572125" y="6040438"/>
                <a:ext cx="658813" cy="65881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16" name="Text Box 1098"/>
              <p:cNvSpPr txBox="1">
                <a:spLocks noChangeArrowheads="1"/>
              </p:cNvSpPr>
              <p:nvPr/>
            </p:nvSpPr>
            <p:spPr bwMode="auto">
              <a:xfrm>
                <a:off x="5684838" y="6102350"/>
                <a:ext cx="549275" cy="457200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GB" altLang="en-US" dirty="0">
                    <a:solidFill>
                      <a:sysClr val="windowText" lastClr="000000"/>
                    </a:solidFill>
                    <a:latin typeface="Trebuchet MS" panose="020B0603020202020204" pitchFamily="34" charset="0"/>
                  </a:rPr>
                  <a:t>V</a:t>
                </a:r>
                <a:r>
                  <a:rPr lang="en-GB" altLang="en-US" baseline="-25000" dirty="0">
                    <a:solidFill>
                      <a:sysClr val="windowText" lastClr="000000"/>
                    </a:solidFill>
                    <a:latin typeface="Trebuchet MS" panose="020B0603020202020204" pitchFamily="34" charset="0"/>
                  </a:rPr>
                  <a:t>2</a:t>
                </a:r>
              </a:p>
            </p:txBody>
          </p:sp>
          <p:sp>
            <p:nvSpPr>
              <p:cNvPr id="117" name="Oval 1099"/>
              <p:cNvSpPr>
                <a:spLocks noChangeArrowheads="1"/>
              </p:cNvSpPr>
              <p:nvPr/>
            </p:nvSpPr>
            <p:spPr bwMode="auto">
              <a:xfrm>
                <a:off x="6842125" y="2646363"/>
                <a:ext cx="658813" cy="658812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18" name="Text Box 1100"/>
              <p:cNvSpPr txBox="1">
                <a:spLocks noChangeArrowheads="1"/>
              </p:cNvSpPr>
              <p:nvPr/>
            </p:nvSpPr>
            <p:spPr bwMode="auto">
              <a:xfrm>
                <a:off x="6910388" y="2724150"/>
                <a:ext cx="658812" cy="457200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altLang="en-US" dirty="0">
                    <a:solidFill>
                      <a:sysClr val="windowText" lastClr="000000"/>
                    </a:solidFill>
                    <a:latin typeface="Trebuchet MS" panose="020B0603020202020204" pitchFamily="34" charset="0"/>
                  </a:rPr>
                  <a:t>A</a:t>
                </a:r>
                <a:r>
                  <a:rPr lang="en-GB" altLang="en-US" baseline="-25000" dirty="0">
                    <a:solidFill>
                      <a:sysClr val="windowText" lastClr="000000"/>
                    </a:solidFill>
                    <a:latin typeface="Trebuchet MS" panose="020B0603020202020204" pitchFamily="34" charset="0"/>
                  </a:rPr>
                  <a:t>3</a:t>
                </a:r>
              </a:p>
            </p:txBody>
          </p:sp>
        </p:grpSp>
      </p:grpSp>
      <p:sp>
        <p:nvSpPr>
          <p:cNvPr id="61" name="Text Box 74"/>
          <p:cNvSpPr txBox="1">
            <a:spLocks noChangeArrowheads="1"/>
          </p:cNvSpPr>
          <p:nvPr/>
        </p:nvSpPr>
        <p:spPr bwMode="auto">
          <a:xfrm>
            <a:off x="7808132" y="3055937"/>
            <a:ext cx="951706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4 A</a:t>
            </a:r>
          </a:p>
        </p:txBody>
      </p:sp>
      <p:sp>
        <p:nvSpPr>
          <p:cNvPr id="64" name="Text Box 74"/>
          <p:cNvSpPr txBox="1">
            <a:spLocks noChangeArrowheads="1"/>
          </p:cNvSpPr>
          <p:nvPr/>
        </p:nvSpPr>
        <p:spPr bwMode="auto">
          <a:xfrm>
            <a:off x="3627835" y="4366022"/>
            <a:ext cx="95170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6 V</a:t>
            </a:r>
          </a:p>
        </p:txBody>
      </p:sp>
      <p:sp>
        <p:nvSpPr>
          <p:cNvPr id="66" name="Text Box 74"/>
          <p:cNvSpPr txBox="1">
            <a:spLocks noChangeArrowheads="1"/>
          </p:cNvSpPr>
          <p:nvPr/>
        </p:nvSpPr>
        <p:spPr bwMode="auto">
          <a:xfrm>
            <a:off x="7311066" y="5782616"/>
            <a:ext cx="95170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3V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537612" y="502108"/>
            <a:ext cx="8208168" cy="590423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GB" altLang="en-US" sz="3600" dirty="0">
                <a:latin typeface="Trebuchet MS" panose="020B0603020202020204" pitchFamily="34" charset="0"/>
                <a:cs typeface="Arial" charset="0"/>
              </a:rPr>
              <a:t>What are the readings in this circuit?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  <p:sp>
        <p:nvSpPr>
          <p:cNvPr id="3" name="Text Box 1065">
            <a:extLst>
              <a:ext uri="{FF2B5EF4-FFF2-40B4-BE49-F238E27FC236}">
                <a16:creationId xmlns:a16="http://schemas.microsoft.com/office/drawing/2014/main" id="{4D5D8474-4F67-7195-72BB-D315C7D12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9732" y="5788718"/>
            <a:ext cx="531811" cy="46166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dirty="0">
                <a:solidFill>
                  <a:sysClr val="windowText" lastClr="000000"/>
                </a:solidFill>
                <a:latin typeface="Trebuchet MS" panose="020B0603020202020204" pitchFamily="34" charset="0"/>
              </a:rPr>
              <a:t>V</a:t>
            </a:r>
            <a:r>
              <a:rPr lang="en-GB" altLang="en-US" sz="1800" dirty="0">
                <a:solidFill>
                  <a:sysClr val="windowText" lastClr="000000"/>
                </a:solidFill>
                <a:latin typeface="Trebuchet MS" panose="020B0603020202020204" pitchFamily="34" charset="0"/>
              </a:rPr>
              <a:t>3</a:t>
            </a:r>
            <a:endParaRPr lang="en-GB" altLang="en-US" baseline="-25000" dirty="0">
              <a:solidFill>
                <a:sysClr val="windowText" lastClr="0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Text Box 74">
            <a:extLst>
              <a:ext uri="{FF2B5EF4-FFF2-40B4-BE49-F238E27FC236}">
                <a16:creationId xmlns:a16="http://schemas.microsoft.com/office/drawing/2014/main" id="{4ADA2FBD-98C5-5DC0-DC4A-F27EFE61A6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7" y="5756274"/>
            <a:ext cx="95170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3V</a:t>
            </a:r>
          </a:p>
        </p:txBody>
      </p:sp>
      <p:sp>
        <p:nvSpPr>
          <p:cNvPr id="5" name="Text Box 74">
            <a:extLst>
              <a:ext uri="{FF2B5EF4-FFF2-40B4-BE49-F238E27FC236}">
                <a16:creationId xmlns:a16="http://schemas.microsoft.com/office/drawing/2014/main" id="{BC3AFC11-7BE5-E7A2-1409-18FA0DC443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6049" y="3243560"/>
            <a:ext cx="951706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4 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B75076-093C-D8A7-9B8F-8EB080D03A1E}"/>
              </a:ext>
            </a:extLst>
          </p:cNvPr>
          <p:cNvSpPr txBox="1"/>
          <p:nvPr/>
        </p:nvSpPr>
        <p:spPr>
          <a:xfrm>
            <a:off x="379086" y="4372312"/>
            <a:ext cx="228235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rPr>
              <a:t>Assume that the total resistance of the bulbs in each branch of the parallel circuit is the same.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 autoUpdateAnimBg="0"/>
      <p:bldP spid="63" grpId="0" animBg="1" autoUpdateAnimBg="0"/>
      <p:bldP spid="61" grpId="0" animBg="1" autoUpdateAnimBg="0"/>
      <p:bldP spid="64" grpId="0" animBg="1" autoUpdateAnimBg="0"/>
      <p:bldP spid="66" grpId="0" animBg="1" autoUpdateAnimBg="0"/>
      <p:bldP spid="4" grpId="0" animBg="1" autoUpdateAnimBg="0"/>
      <p:bldP spid="5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26318" y="1653654"/>
            <a:ext cx="8149188" cy="914400"/>
          </a:xfrm>
          <a:prstGeom prst="rect">
            <a:avLst/>
          </a:prstGeom>
          <a:solidFill>
            <a:schemeClr val="accent6"/>
          </a:solidFill>
          <a:ln w="28575">
            <a:solidFill>
              <a:schemeClr val="accent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Bef>
                <a:spcPct val="50000"/>
              </a:spcBef>
            </a:pP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There are two main reasons why parallel circuits are used more commonly than series circuits:</a:t>
            </a:r>
          </a:p>
        </p:txBody>
      </p:sp>
      <p:sp>
        <p:nvSpPr>
          <p:cNvPr id="6" name="Rectangle 5"/>
          <p:cNvSpPr/>
          <p:nvPr/>
        </p:nvSpPr>
        <p:spPr>
          <a:xfrm>
            <a:off x="526318" y="3896436"/>
            <a:ext cx="8208168" cy="990600"/>
          </a:xfrm>
          <a:prstGeom prst="rect">
            <a:avLst/>
          </a:prstGeom>
          <a:ln w="28575">
            <a:solidFill>
              <a:schemeClr val="accent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Bef>
                <a:spcPct val="50000"/>
              </a:spcBef>
              <a:buFontTx/>
              <a:buAutoNum type="arabicParenR"/>
            </a:pP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 Extra appliances (like bulbs) can be </a:t>
            </a:r>
            <a:r>
              <a:rPr lang="en-GB" altLang="en-US">
                <a:solidFill>
                  <a:schemeClr val="tx1"/>
                </a:solidFill>
                <a:latin typeface="Trebuchet MS" panose="020B0603020202020204" pitchFamily="34" charset="0"/>
              </a:rPr>
              <a:t>added without </a:t>
            </a:r>
            <a:br>
              <a:rPr lang="en-GB" altLang="en-US">
                <a:solidFill>
                  <a:schemeClr val="tx1"/>
                </a:solidFill>
                <a:latin typeface="Trebuchet MS" panose="020B0603020202020204" pitchFamily="34" charset="0"/>
              </a:rPr>
            </a:br>
            <a:r>
              <a:rPr lang="en-GB" altLang="en-US">
                <a:solidFill>
                  <a:schemeClr val="tx1"/>
                </a:solidFill>
                <a:latin typeface="Trebuchet MS" panose="020B0603020202020204" pitchFamily="34" charset="0"/>
              </a:rPr>
              <a:t>    </a:t>
            </a: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affecting the output of </a:t>
            </a:r>
            <a:r>
              <a:rPr lang="en-GB" altLang="en-US">
                <a:solidFill>
                  <a:schemeClr val="tx1"/>
                </a:solidFill>
                <a:latin typeface="Trebuchet MS" panose="020B0603020202020204" pitchFamily="34" charset="0"/>
              </a:rPr>
              <a:t>the others.</a:t>
            </a:r>
            <a:endParaRPr lang="en-GB" altLang="en-US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6318" y="5186556"/>
            <a:ext cx="8208167" cy="92431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marL="457200" indent="-457200">
              <a:spcBef>
                <a:spcPct val="50000"/>
              </a:spcBef>
              <a:buFont typeface="+mj-lt"/>
              <a:buAutoNum type="arabicParenR" startAt="2"/>
            </a:pPr>
            <a:r>
              <a:rPr lang="en-GB" altLang="en-US" dirty="0">
                <a:solidFill>
                  <a:schemeClr val="bg1"/>
                </a:solidFill>
                <a:latin typeface="Trebuchet MS" panose="020B0603020202020204" pitchFamily="34" charset="0"/>
              </a:rPr>
              <a:t>If one </a:t>
            </a:r>
            <a:r>
              <a:rPr lang="en-GB" altLang="en-US">
                <a:solidFill>
                  <a:schemeClr val="bg1"/>
                </a:solidFill>
                <a:latin typeface="Trebuchet MS" panose="020B0603020202020204" pitchFamily="34" charset="0"/>
              </a:rPr>
              <a:t>appliance breaks, </a:t>
            </a:r>
            <a:r>
              <a:rPr lang="en-GB" altLang="en-US" dirty="0">
                <a:solidFill>
                  <a:schemeClr val="bg1"/>
                </a:solidFill>
                <a:latin typeface="Trebuchet MS" panose="020B0603020202020204" pitchFamily="34" charset="0"/>
              </a:rPr>
              <a:t>it won’t affect the </a:t>
            </a:r>
            <a:r>
              <a:rPr lang="en-GB" altLang="en-US">
                <a:solidFill>
                  <a:schemeClr val="bg1"/>
                </a:solidFill>
                <a:latin typeface="Trebuchet MS" panose="020B0603020202020204" pitchFamily="34" charset="0"/>
              </a:rPr>
              <a:t>others either.</a:t>
            </a:r>
            <a:endParaRPr lang="en-GB" altLang="en-US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7612" y="502108"/>
            <a:ext cx="8208168" cy="590423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GB" altLang="en-US" sz="3600" dirty="0">
                <a:latin typeface="Trebuchet MS" panose="020B0603020202020204" pitchFamily="34" charset="0"/>
                <a:cs typeface="Arial" charset="0"/>
              </a:rPr>
              <a:t>Advantages of parallel circuits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85"/>
          <a:stretch/>
        </p:blipFill>
        <p:spPr>
          <a:xfrm rot="20074569">
            <a:off x="2338394" y="2678158"/>
            <a:ext cx="725510" cy="113403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815"/>
          <a:stretch/>
        </p:blipFill>
        <p:spPr>
          <a:xfrm rot="20123782">
            <a:off x="3552271" y="2671065"/>
            <a:ext cx="741622" cy="113164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85"/>
          <a:stretch/>
        </p:blipFill>
        <p:spPr>
          <a:xfrm rot="20074569">
            <a:off x="4704097" y="2668877"/>
            <a:ext cx="725510" cy="113403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815"/>
          <a:stretch/>
        </p:blipFill>
        <p:spPr>
          <a:xfrm rot="20123782">
            <a:off x="5839810" y="2669086"/>
            <a:ext cx="741622" cy="11316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714" y="1241046"/>
            <a:ext cx="1864320" cy="2226054"/>
          </a:xfrm>
          <a:prstGeom prst="rect">
            <a:avLst/>
          </a:prstGeom>
        </p:spPr>
      </p:pic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6607175" y="3481316"/>
            <a:ext cx="23844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sz="2000" dirty="0">
                <a:solidFill>
                  <a:schemeClr val="tx1"/>
                </a:solidFill>
                <a:latin typeface="Trebuchet MS" panose="020B0603020202020204" pitchFamily="34" charset="0"/>
              </a:rPr>
              <a:t>Georg Simon Ohm 1789-1854</a:t>
            </a:r>
          </a:p>
        </p:txBody>
      </p:sp>
      <p:grpSp>
        <p:nvGrpSpPr>
          <p:cNvPr id="14349" name="Group 13"/>
          <p:cNvGrpSpPr>
            <a:grpSpLocks/>
          </p:cNvGrpSpPr>
          <p:nvPr/>
        </p:nvGrpSpPr>
        <p:grpSpPr bwMode="auto">
          <a:xfrm>
            <a:off x="537612" y="1447800"/>
            <a:ext cx="6184899" cy="1392238"/>
            <a:chOff x="339" y="776"/>
            <a:chExt cx="3676" cy="877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4347" name="AutoShape 11"/>
            <p:cNvSpPr>
              <a:spLocks noChangeArrowheads="1"/>
            </p:cNvSpPr>
            <p:nvPr/>
          </p:nvSpPr>
          <p:spPr bwMode="auto">
            <a:xfrm>
              <a:off x="339" y="776"/>
              <a:ext cx="3643" cy="877"/>
            </a:xfrm>
            <a:prstGeom prst="wedgeRoundRectCallout">
              <a:avLst>
                <a:gd name="adj1" fmla="val 55922"/>
                <a:gd name="adj2" fmla="val -20540"/>
                <a:gd name="adj3" fmla="val 16667"/>
              </a:avLst>
            </a:prstGeom>
            <a:grpFill/>
            <a:ln w="190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14339" name="Text Box 3"/>
            <p:cNvSpPr txBox="1">
              <a:spLocks noChangeArrowheads="1"/>
            </p:cNvSpPr>
            <p:nvPr/>
          </p:nvSpPr>
          <p:spPr bwMode="auto">
            <a:xfrm>
              <a:off x="380" y="807"/>
              <a:ext cx="3635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altLang="en-US" b="1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Resistance is anything that will </a:t>
              </a:r>
              <a:r>
                <a:rPr lang="en-GB" altLang="en-US" b="1" dirty="0">
                  <a:solidFill>
                    <a:schemeClr val="accent6">
                      <a:lumMod val="75000"/>
                    </a:schemeClr>
                  </a:solidFill>
                  <a:latin typeface="Trebuchet MS" panose="020B0603020202020204" pitchFamily="34" charset="0"/>
                </a:rPr>
                <a:t>resist</a:t>
              </a:r>
              <a:r>
                <a:rPr lang="en-GB" altLang="en-US" b="1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 a current. It is measured in ohms, a unit named after me.</a:t>
              </a:r>
            </a:p>
          </p:txBody>
        </p:sp>
      </p:grp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37612" y="3216654"/>
            <a:ext cx="584993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The resistance of a component can be calculated using Ohm’s Law:</a:t>
            </a:r>
          </a:p>
        </p:txBody>
      </p:sp>
      <p:grpSp>
        <p:nvGrpSpPr>
          <p:cNvPr id="14363" name="Group 27"/>
          <p:cNvGrpSpPr>
            <a:grpSpLocks/>
          </p:cNvGrpSpPr>
          <p:nvPr/>
        </p:nvGrpSpPr>
        <p:grpSpPr bwMode="auto">
          <a:xfrm>
            <a:off x="537723" y="4183465"/>
            <a:ext cx="6552705" cy="977900"/>
            <a:chOff x="118" y="3105"/>
            <a:chExt cx="3972" cy="616"/>
          </a:xfrm>
          <a:noFill/>
        </p:grpSpPr>
        <p:sp>
          <p:nvSpPr>
            <p:cNvPr id="14348" name="Text Box 12"/>
            <p:cNvSpPr txBox="1">
              <a:spLocks noChangeArrowheads="1"/>
            </p:cNvSpPr>
            <p:nvPr/>
          </p:nvSpPr>
          <p:spPr bwMode="auto">
            <a:xfrm>
              <a:off x="118" y="3105"/>
              <a:ext cx="3972" cy="616"/>
            </a:xfrm>
            <a:prstGeom prst="rect">
              <a:avLst/>
            </a:prstGeom>
            <a:grpFill/>
            <a:ln w="28575">
              <a:solidFill>
                <a:schemeClr val="accent6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300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resistance (in </a:t>
              </a:r>
              <a:r>
                <a:rPr lang="en-GB" altLang="en-US" sz="2300" dirty="0">
                  <a:solidFill>
                    <a:schemeClr val="tx1"/>
                  </a:solidFill>
                  <a:latin typeface="Trebuchet MS" panose="020B0603020202020204" pitchFamily="34" charset="0"/>
                  <a:sym typeface="Symbol" pitchFamily="18" charset="2"/>
                </a:rPr>
                <a:t>)  </a:t>
              </a:r>
              <a:r>
                <a:rPr lang="en-GB" altLang="en-US" sz="2300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=    potential difference (in V)</a:t>
              </a:r>
            </a:p>
            <a:p>
              <a:pPr>
                <a:spcBef>
                  <a:spcPct val="50000"/>
                </a:spcBef>
              </a:pPr>
              <a:r>
                <a:rPr lang="en-GB" altLang="en-US" sz="2300" dirty="0">
                  <a:solidFill>
                    <a:schemeClr val="tx1"/>
                  </a:solidFill>
                  <a:latin typeface="Trebuchet MS" panose="020B0603020202020204" pitchFamily="34" charset="0"/>
                  <a:sym typeface="Symbol" pitchFamily="18" charset="2"/>
                </a:rPr>
                <a:t>	                               current (in A)</a:t>
              </a:r>
              <a:endParaRPr lang="en-GB" altLang="en-US" sz="2300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4351" name="Line 15"/>
            <p:cNvSpPr>
              <a:spLocks noChangeShapeType="1"/>
            </p:cNvSpPr>
            <p:nvPr/>
          </p:nvSpPr>
          <p:spPr bwMode="auto">
            <a:xfrm flipV="1">
              <a:off x="1891" y="3413"/>
              <a:ext cx="2058" cy="0"/>
            </a:xfrm>
            <a:prstGeom prst="line">
              <a:avLst/>
            </a:prstGeom>
            <a:grp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4362" name="Group 26"/>
          <p:cNvGrpSpPr>
            <a:grpSpLocks/>
          </p:cNvGrpSpPr>
          <p:nvPr/>
        </p:nvGrpSpPr>
        <p:grpSpPr bwMode="auto">
          <a:xfrm>
            <a:off x="6607488" y="4487421"/>
            <a:ext cx="2191252" cy="2037705"/>
            <a:chOff x="3936" y="2614"/>
            <a:chExt cx="1824" cy="1550"/>
          </a:xfrm>
        </p:grpSpPr>
        <p:sp>
          <p:nvSpPr>
            <p:cNvPr id="14355" name="AutoShape 19"/>
            <p:cNvSpPr>
              <a:spLocks noChangeArrowheads="1"/>
            </p:cNvSpPr>
            <p:nvPr/>
          </p:nvSpPr>
          <p:spPr bwMode="auto">
            <a:xfrm>
              <a:off x="3936" y="2614"/>
              <a:ext cx="1824" cy="1536"/>
            </a:xfrm>
            <a:prstGeom prst="flowChartExtra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14356" name="Text Box 20"/>
            <p:cNvSpPr txBox="1">
              <a:spLocks noChangeArrowheads="1"/>
            </p:cNvSpPr>
            <p:nvPr/>
          </p:nvSpPr>
          <p:spPr bwMode="auto">
            <a:xfrm>
              <a:off x="4704" y="2902"/>
              <a:ext cx="576" cy="3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800" i="1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V</a:t>
              </a:r>
            </a:p>
          </p:txBody>
        </p:sp>
        <p:sp>
          <p:nvSpPr>
            <p:cNvPr id="14357" name="Text Box 21"/>
            <p:cNvSpPr txBox="1">
              <a:spLocks noChangeArrowheads="1"/>
            </p:cNvSpPr>
            <p:nvPr/>
          </p:nvSpPr>
          <p:spPr bwMode="auto">
            <a:xfrm>
              <a:off x="5136" y="3766"/>
              <a:ext cx="576" cy="3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800" i="1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R</a:t>
              </a:r>
            </a:p>
          </p:txBody>
        </p:sp>
        <p:sp>
          <p:nvSpPr>
            <p:cNvPr id="14358" name="Text Box 22"/>
            <p:cNvSpPr txBox="1">
              <a:spLocks noChangeArrowheads="1"/>
            </p:cNvSpPr>
            <p:nvPr/>
          </p:nvSpPr>
          <p:spPr bwMode="auto">
            <a:xfrm>
              <a:off x="4338" y="3766"/>
              <a:ext cx="576" cy="3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800" i="1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I</a:t>
              </a:r>
            </a:p>
          </p:txBody>
        </p:sp>
        <p:sp>
          <p:nvSpPr>
            <p:cNvPr id="14359" name="Line 23"/>
            <p:cNvSpPr>
              <a:spLocks noChangeShapeType="1"/>
            </p:cNvSpPr>
            <p:nvPr/>
          </p:nvSpPr>
          <p:spPr bwMode="auto">
            <a:xfrm>
              <a:off x="4416" y="3478"/>
              <a:ext cx="816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14360" name="Line 24"/>
            <p:cNvSpPr>
              <a:spLocks noChangeShapeType="1"/>
            </p:cNvSpPr>
            <p:nvPr/>
          </p:nvSpPr>
          <p:spPr bwMode="auto">
            <a:xfrm flipV="1">
              <a:off x="4704" y="3766"/>
              <a:ext cx="24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14361" name="Line 25"/>
            <p:cNvSpPr>
              <a:spLocks noChangeShapeType="1"/>
            </p:cNvSpPr>
            <p:nvPr/>
          </p:nvSpPr>
          <p:spPr bwMode="auto">
            <a:xfrm flipH="1" flipV="1">
              <a:off x="4704" y="3766"/>
              <a:ext cx="240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sp>
        <p:nvSpPr>
          <p:cNvPr id="23" name="Rectangle 22"/>
          <p:cNvSpPr/>
          <p:nvPr/>
        </p:nvSpPr>
        <p:spPr>
          <a:xfrm>
            <a:off x="537612" y="502108"/>
            <a:ext cx="8208168" cy="590423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GB" altLang="en-US" sz="3600" dirty="0">
                <a:latin typeface="Trebuchet MS" panose="020B0603020202020204" pitchFamily="34" charset="0"/>
                <a:cs typeface="Arial" charset="0"/>
              </a:rPr>
              <a:t>Resistance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  <p:sp>
        <p:nvSpPr>
          <p:cNvPr id="21" name="Text Box 12"/>
          <p:cNvSpPr txBox="1">
            <a:spLocks noChangeArrowheads="1"/>
          </p:cNvSpPr>
          <p:nvPr/>
        </p:nvSpPr>
        <p:spPr bwMode="auto">
          <a:xfrm>
            <a:off x="536475" y="5324797"/>
            <a:ext cx="2663057" cy="1200329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I</a:t>
            </a:r>
            <a:r>
              <a:rPr lang="en-GB" altLang="en-US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= current</a:t>
            </a:r>
          </a:p>
          <a:p>
            <a:pPr>
              <a:spcBef>
                <a:spcPct val="50000"/>
              </a:spcBef>
            </a:pPr>
            <a:r>
              <a:rPr lang="en-GB" altLang="en-US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V</a:t>
            </a:r>
            <a:r>
              <a:rPr lang="en-GB" altLang="en-US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= potential difference</a:t>
            </a:r>
          </a:p>
          <a:p>
            <a:pPr>
              <a:spcBef>
                <a:spcPct val="50000"/>
              </a:spcBef>
            </a:pPr>
            <a:r>
              <a:rPr lang="en-GB" altLang="en-US" sz="1800" i="1" dirty="0">
                <a:solidFill>
                  <a:schemeClr val="tx1"/>
                </a:solidFill>
                <a:latin typeface="Trebuchet MS" panose="020B0603020202020204" pitchFamily="34" charset="0"/>
              </a:rPr>
              <a:t>R</a:t>
            </a:r>
            <a:r>
              <a:rPr lang="en-GB" altLang="en-US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= resistance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utoUpdateAnimBg="0"/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99" name="Text Box 39"/>
          <p:cNvSpPr txBox="1">
            <a:spLocks noChangeArrowheads="1"/>
          </p:cNvSpPr>
          <p:nvPr/>
        </p:nvSpPr>
        <p:spPr bwMode="auto">
          <a:xfrm>
            <a:off x="3422011" y="4154785"/>
            <a:ext cx="5507037" cy="22852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arenR"/>
            </a:pPr>
            <a:r>
              <a:rPr lang="en-GB" altLang="en-US" i="1" dirty="0">
                <a:latin typeface="Trebuchet MS" panose="020B0603020202020204" pitchFamily="34" charset="0"/>
              </a:rPr>
              <a:t>What is the resistance across this bulb?</a:t>
            </a:r>
          </a:p>
          <a:p>
            <a:pPr>
              <a:spcBef>
                <a:spcPct val="50000"/>
              </a:spcBef>
              <a:buFontTx/>
              <a:buAutoNum type="arabicParenR"/>
            </a:pPr>
            <a:r>
              <a:rPr lang="en-GB" altLang="en-US" i="1" dirty="0">
                <a:latin typeface="Trebuchet MS" panose="020B0603020202020204" pitchFamily="34" charset="0"/>
              </a:rPr>
              <a:t>Assuming all the bulbs are </a:t>
            </a:r>
            <a:r>
              <a:rPr lang="en-GB" altLang="en-US" i="1">
                <a:latin typeface="Trebuchet MS" panose="020B0603020202020204" pitchFamily="34" charset="0"/>
              </a:rPr>
              <a:t>the same, </a:t>
            </a:r>
            <a:r>
              <a:rPr lang="en-GB" altLang="en-US" i="1" dirty="0">
                <a:latin typeface="Trebuchet MS" panose="020B0603020202020204" pitchFamily="34" charset="0"/>
              </a:rPr>
              <a:t>what is the total resistance in this circuit?</a:t>
            </a:r>
          </a:p>
          <a:p>
            <a:pPr marL="0" indent="0">
              <a:spcBef>
                <a:spcPct val="50000"/>
              </a:spcBef>
            </a:pPr>
            <a:endParaRPr lang="en-GB" altLang="en-US" sz="700" i="1" dirty="0">
              <a:latin typeface="Trebuchet MS" panose="020B0603020202020204" pitchFamily="34" charset="0"/>
            </a:endParaRPr>
          </a:p>
        </p:txBody>
      </p:sp>
      <p:grpSp>
        <p:nvGrpSpPr>
          <p:cNvPr id="15404" name="Group 44"/>
          <p:cNvGrpSpPr>
            <a:grpSpLocks/>
          </p:cNvGrpSpPr>
          <p:nvPr/>
        </p:nvGrpSpPr>
        <p:grpSpPr bwMode="auto">
          <a:xfrm>
            <a:off x="744004" y="5134250"/>
            <a:ext cx="1798638" cy="1381126"/>
            <a:chOff x="194" y="3264"/>
            <a:chExt cx="1133" cy="870"/>
          </a:xfrm>
        </p:grpSpPr>
        <p:sp>
          <p:nvSpPr>
            <p:cNvPr id="15397" name="Text Box 37"/>
            <p:cNvSpPr txBox="1">
              <a:spLocks noChangeArrowheads="1"/>
            </p:cNvSpPr>
            <p:nvPr/>
          </p:nvSpPr>
          <p:spPr bwMode="auto">
            <a:xfrm>
              <a:off x="194" y="3611"/>
              <a:ext cx="1133" cy="523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dirty="0">
                  <a:latin typeface="Trebuchet MS" panose="020B0603020202020204" pitchFamily="34" charset="0"/>
                </a:rPr>
                <a:t>V</a:t>
              </a:r>
              <a:r>
                <a:rPr lang="en-GB" altLang="en-US">
                  <a:latin typeface="Trebuchet MS" panose="020B0603020202020204" pitchFamily="34" charset="0"/>
                </a:rPr>
                <a:t>oltmeter </a:t>
              </a:r>
              <a:r>
                <a:rPr lang="en-GB" altLang="en-US" dirty="0">
                  <a:latin typeface="Trebuchet MS" panose="020B0603020202020204" pitchFamily="34" charset="0"/>
                </a:rPr>
                <a:t>reads 10V</a:t>
              </a:r>
            </a:p>
          </p:txBody>
        </p:sp>
        <p:sp>
          <p:nvSpPr>
            <p:cNvPr id="15401" name="Line 41"/>
            <p:cNvSpPr>
              <a:spLocks noChangeShapeType="1"/>
            </p:cNvSpPr>
            <p:nvPr/>
          </p:nvSpPr>
          <p:spPr bwMode="auto">
            <a:xfrm flipH="1" flipV="1">
              <a:off x="730" y="3264"/>
              <a:ext cx="0" cy="384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15403" name="Group 43"/>
          <p:cNvGrpSpPr>
            <a:grpSpLocks/>
          </p:cNvGrpSpPr>
          <p:nvPr/>
        </p:nvGrpSpPr>
        <p:grpSpPr bwMode="auto">
          <a:xfrm>
            <a:off x="6115050" y="1368425"/>
            <a:ext cx="2343150" cy="860425"/>
            <a:chOff x="3852" y="862"/>
            <a:chExt cx="1476" cy="542"/>
          </a:xfrm>
        </p:grpSpPr>
        <p:sp>
          <p:nvSpPr>
            <p:cNvPr id="15398" name="Text Box 38"/>
            <p:cNvSpPr txBox="1">
              <a:spLocks noChangeArrowheads="1"/>
            </p:cNvSpPr>
            <p:nvPr/>
          </p:nvSpPr>
          <p:spPr bwMode="auto">
            <a:xfrm>
              <a:off x="4308" y="862"/>
              <a:ext cx="1020" cy="523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dirty="0">
                  <a:latin typeface="Trebuchet MS" panose="020B0603020202020204" pitchFamily="34" charset="0"/>
                </a:rPr>
                <a:t>A</a:t>
              </a:r>
              <a:r>
                <a:rPr lang="en-GB" altLang="en-US">
                  <a:latin typeface="Trebuchet MS" panose="020B0603020202020204" pitchFamily="34" charset="0"/>
                </a:rPr>
                <a:t>mmeter </a:t>
              </a:r>
              <a:r>
                <a:rPr lang="en-GB" altLang="en-US" dirty="0">
                  <a:latin typeface="Trebuchet MS" panose="020B0603020202020204" pitchFamily="34" charset="0"/>
                </a:rPr>
                <a:t>reads 2A</a:t>
              </a:r>
            </a:p>
          </p:txBody>
        </p:sp>
        <p:sp>
          <p:nvSpPr>
            <p:cNvPr id="15402" name="Line 42"/>
            <p:cNvSpPr>
              <a:spLocks noChangeShapeType="1"/>
            </p:cNvSpPr>
            <p:nvPr/>
          </p:nvSpPr>
          <p:spPr bwMode="auto">
            <a:xfrm flipH="1">
              <a:off x="3852" y="1152"/>
              <a:ext cx="504" cy="252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sp>
        <p:nvSpPr>
          <p:cNvPr id="45" name="Text Box 74"/>
          <p:cNvSpPr txBox="1">
            <a:spLocks noChangeArrowheads="1"/>
          </p:cNvSpPr>
          <p:nvPr/>
        </p:nvSpPr>
        <p:spPr bwMode="auto">
          <a:xfrm>
            <a:off x="6038737" y="4672585"/>
            <a:ext cx="951706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dirty="0">
                <a:latin typeface="Trebuchet MS" panose="020B0603020202020204" pitchFamily="34" charset="0"/>
              </a:rPr>
              <a:t>5</a:t>
            </a:r>
            <a:r>
              <a:rPr lang="en-GB" altLang="en-US" dirty="0">
                <a:latin typeface="Trebuchet MS" panose="020B0603020202020204" pitchFamily="34" charset="0"/>
                <a:sym typeface="Symbol" pitchFamily="18" charset="2"/>
              </a:rPr>
              <a:t> </a:t>
            </a:r>
            <a:r>
              <a:rPr lang="en-GB" altLang="en-US" dirty="0">
                <a:latin typeface="Trebuchet MS" panose="020B0603020202020204" pitchFamily="34" charset="0"/>
              </a:rPr>
              <a:t> </a:t>
            </a:r>
          </a:p>
        </p:txBody>
      </p:sp>
      <p:sp>
        <p:nvSpPr>
          <p:cNvPr id="46" name="Text Box 74"/>
          <p:cNvSpPr txBox="1">
            <a:spLocks noChangeArrowheads="1"/>
          </p:cNvSpPr>
          <p:nvPr/>
        </p:nvSpPr>
        <p:spPr bwMode="auto">
          <a:xfrm>
            <a:off x="6039247" y="5869411"/>
            <a:ext cx="951706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dirty="0">
                <a:latin typeface="Trebuchet MS" panose="020B0603020202020204" pitchFamily="34" charset="0"/>
                <a:sym typeface="Symbol" pitchFamily="18" charset="2"/>
              </a:rPr>
              <a:t>15 </a:t>
            </a:r>
            <a:r>
              <a:rPr lang="en-GB" altLang="en-US" dirty="0">
                <a:latin typeface="Trebuchet MS" panose="020B0603020202020204" pitchFamily="34" charset="0"/>
              </a:rPr>
              <a:t> </a:t>
            </a:r>
          </a:p>
        </p:txBody>
      </p:sp>
      <p:grpSp>
        <p:nvGrpSpPr>
          <p:cNvPr id="48" name="Group 36"/>
          <p:cNvGrpSpPr>
            <a:grpSpLocks/>
          </p:cNvGrpSpPr>
          <p:nvPr/>
        </p:nvGrpSpPr>
        <p:grpSpPr bwMode="auto">
          <a:xfrm>
            <a:off x="608800" y="1498499"/>
            <a:ext cx="5529262" cy="3592512"/>
            <a:chOff x="1171" y="1461"/>
            <a:chExt cx="3483" cy="2263"/>
          </a:xfrm>
        </p:grpSpPr>
        <p:grpSp>
          <p:nvGrpSpPr>
            <p:cNvPr id="49" name="Group 3"/>
            <p:cNvGrpSpPr>
              <a:grpSpLocks/>
            </p:cNvGrpSpPr>
            <p:nvPr/>
          </p:nvGrpSpPr>
          <p:grpSpPr bwMode="auto">
            <a:xfrm>
              <a:off x="1171" y="1461"/>
              <a:ext cx="3216" cy="1526"/>
              <a:chOff x="1152" y="1008"/>
              <a:chExt cx="3216" cy="1526"/>
            </a:xfrm>
          </p:grpSpPr>
          <p:sp>
            <p:nvSpPr>
              <p:cNvPr id="59" name="Line 4"/>
              <p:cNvSpPr>
                <a:spLocks noChangeShapeType="1"/>
              </p:cNvSpPr>
              <p:nvPr/>
            </p:nvSpPr>
            <p:spPr bwMode="auto">
              <a:xfrm>
                <a:off x="1152" y="1279"/>
                <a:ext cx="0" cy="977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0" name="Line 5"/>
              <p:cNvSpPr>
                <a:spLocks noChangeShapeType="1"/>
              </p:cNvSpPr>
              <p:nvPr/>
            </p:nvSpPr>
            <p:spPr bwMode="auto">
              <a:xfrm>
                <a:off x="1152" y="2256"/>
                <a:ext cx="1318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1" name="Line 6"/>
              <p:cNvSpPr>
                <a:spLocks noChangeShapeType="1"/>
              </p:cNvSpPr>
              <p:nvPr/>
            </p:nvSpPr>
            <p:spPr bwMode="auto">
              <a:xfrm>
                <a:off x="4028" y="2256"/>
                <a:ext cx="340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2" name="Line 7"/>
              <p:cNvSpPr>
                <a:spLocks noChangeShapeType="1"/>
              </p:cNvSpPr>
              <p:nvPr/>
            </p:nvSpPr>
            <p:spPr bwMode="auto">
              <a:xfrm flipV="1">
                <a:off x="4367" y="1279"/>
                <a:ext cx="0" cy="977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3" name="Line 8"/>
              <p:cNvSpPr>
                <a:spLocks noChangeShapeType="1"/>
              </p:cNvSpPr>
              <p:nvPr/>
            </p:nvSpPr>
            <p:spPr bwMode="auto">
              <a:xfrm>
                <a:off x="1152" y="1279"/>
                <a:ext cx="1104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4" name="Line 9"/>
              <p:cNvSpPr>
                <a:spLocks noChangeShapeType="1"/>
              </p:cNvSpPr>
              <p:nvPr/>
            </p:nvSpPr>
            <p:spPr bwMode="auto">
              <a:xfrm flipH="1">
                <a:off x="2736" y="1279"/>
                <a:ext cx="1631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5" name="Line 10"/>
              <p:cNvSpPr>
                <a:spLocks noChangeShapeType="1"/>
              </p:cNvSpPr>
              <p:nvPr/>
            </p:nvSpPr>
            <p:spPr bwMode="auto">
              <a:xfrm>
                <a:off x="2256" y="1008"/>
                <a:ext cx="0" cy="542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6" name="Rectangle 11"/>
              <p:cNvSpPr>
                <a:spLocks noChangeArrowheads="1"/>
              </p:cNvSpPr>
              <p:nvPr/>
            </p:nvSpPr>
            <p:spPr bwMode="auto">
              <a:xfrm>
                <a:off x="2352" y="1143"/>
                <a:ext cx="67" cy="271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grpSp>
            <p:nvGrpSpPr>
              <p:cNvPr id="67" name="Group 12"/>
              <p:cNvGrpSpPr>
                <a:grpSpLocks/>
              </p:cNvGrpSpPr>
              <p:nvPr/>
            </p:nvGrpSpPr>
            <p:grpSpPr bwMode="auto">
              <a:xfrm>
                <a:off x="2470" y="1985"/>
                <a:ext cx="542" cy="542"/>
                <a:chOff x="4512" y="3792"/>
                <a:chExt cx="384" cy="384"/>
              </a:xfrm>
            </p:grpSpPr>
            <p:sp>
              <p:nvSpPr>
                <p:cNvPr id="79" name="Oval 13"/>
                <p:cNvSpPr>
                  <a:spLocks noChangeArrowheads="1"/>
                </p:cNvSpPr>
                <p:nvPr/>
              </p:nvSpPr>
              <p:spPr bwMode="auto">
                <a:xfrm>
                  <a:off x="4512" y="3792"/>
                  <a:ext cx="384" cy="384"/>
                </a:xfrm>
                <a:prstGeom prst="ellips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0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4565" y="3845"/>
                  <a:ext cx="269" cy="273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81" name="Line 15"/>
                <p:cNvSpPr>
                  <a:spLocks noChangeShapeType="1"/>
                </p:cNvSpPr>
                <p:nvPr/>
              </p:nvSpPr>
              <p:spPr bwMode="auto">
                <a:xfrm>
                  <a:off x="4560" y="3850"/>
                  <a:ext cx="274" cy="268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grpSp>
            <p:nvGrpSpPr>
              <p:cNvPr id="68" name="Group 16"/>
              <p:cNvGrpSpPr>
                <a:grpSpLocks/>
              </p:cNvGrpSpPr>
              <p:nvPr/>
            </p:nvGrpSpPr>
            <p:grpSpPr bwMode="auto">
              <a:xfrm>
                <a:off x="3486" y="1985"/>
                <a:ext cx="542" cy="542"/>
                <a:chOff x="4512" y="3792"/>
                <a:chExt cx="384" cy="384"/>
              </a:xfrm>
            </p:grpSpPr>
            <p:sp>
              <p:nvSpPr>
                <p:cNvPr id="76" name="Oval 17"/>
                <p:cNvSpPr>
                  <a:spLocks noChangeArrowheads="1"/>
                </p:cNvSpPr>
                <p:nvPr/>
              </p:nvSpPr>
              <p:spPr bwMode="auto">
                <a:xfrm>
                  <a:off x="4512" y="3792"/>
                  <a:ext cx="384" cy="384"/>
                </a:xfrm>
                <a:prstGeom prst="ellips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77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4576" y="3850"/>
                  <a:ext cx="255" cy="283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78" name="Line 19"/>
                <p:cNvSpPr>
                  <a:spLocks noChangeShapeType="1"/>
                </p:cNvSpPr>
                <p:nvPr/>
              </p:nvSpPr>
              <p:spPr bwMode="auto">
                <a:xfrm>
                  <a:off x="4567" y="3840"/>
                  <a:ext cx="272" cy="278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69" name="Line 20"/>
              <p:cNvSpPr>
                <a:spLocks noChangeShapeType="1"/>
              </p:cNvSpPr>
              <p:nvPr/>
            </p:nvSpPr>
            <p:spPr bwMode="auto">
              <a:xfrm>
                <a:off x="3012" y="2256"/>
                <a:ext cx="474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0" name="Line 21"/>
              <p:cNvSpPr>
                <a:spLocks noChangeShapeType="1"/>
              </p:cNvSpPr>
              <p:nvPr/>
            </p:nvSpPr>
            <p:spPr bwMode="auto">
              <a:xfrm>
                <a:off x="2640" y="1017"/>
                <a:ext cx="0" cy="542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" name="Rectangle 22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67" cy="271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grpSp>
            <p:nvGrpSpPr>
              <p:cNvPr id="72" name="Group 23"/>
              <p:cNvGrpSpPr>
                <a:grpSpLocks/>
              </p:cNvGrpSpPr>
              <p:nvPr/>
            </p:nvGrpSpPr>
            <p:grpSpPr bwMode="auto">
              <a:xfrm>
                <a:off x="1536" y="1992"/>
                <a:ext cx="542" cy="542"/>
                <a:chOff x="4512" y="3792"/>
                <a:chExt cx="384" cy="384"/>
              </a:xfrm>
            </p:grpSpPr>
            <p:sp>
              <p:nvSpPr>
                <p:cNvPr id="73" name="Oval 24"/>
                <p:cNvSpPr>
                  <a:spLocks noChangeArrowheads="1"/>
                </p:cNvSpPr>
                <p:nvPr/>
              </p:nvSpPr>
              <p:spPr bwMode="auto">
                <a:xfrm>
                  <a:off x="4512" y="3792"/>
                  <a:ext cx="384" cy="384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74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4565" y="3845"/>
                  <a:ext cx="274" cy="268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75" name="Line 26"/>
                <p:cNvSpPr>
                  <a:spLocks noChangeShapeType="1"/>
                </p:cNvSpPr>
                <p:nvPr/>
              </p:nvSpPr>
              <p:spPr bwMode="auto">
                <a:xfrm>
                  <a:off x="4574" y="3845"/>
                  <a:ext cx="265" cy="268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  <p:grpSp>
          <p:nvGrpSpPr>
            <p:cNvPr id="50" name="Group 27"/>
            <p:cNvGrpSpPr>
              <a:grpSpLocks/>
            </p:cNvGrpSpPr>
            <p:nvPr/>
          </p:nvGrpSpPr>
          <p:grpSpPr bwMode="auto">
            <a:xfrm>
              <a:off x="1273" y="2709"/>
              <a:ext cx="1002" cy="1015"/>
              <a:chOff x="1254" y="2553"/>
              <a:chExt cx="1002" cy="1015"/>
            </a:xfrm>
          </p:grpSpPr>
          <p:sp>
            <p:nvSpPr>
              <p:cNvPr id="53" name="Line 28"/>
              <p:cNvSpPr>
                <a:spLocks noChangeShapeType="1"/>
              </p:cNvSpPr>
              <p:nvPr/>
            </p:nvSpPr>
            <p:spPr bwMode="auto">
              <a:xfrm flipV="1">
                <a:off x="1254" y="255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4" name="Line 29"/>
              <p:cNvSpPr>
                <a:spLocks noChangeShapeType="1"/>
              </p:cNvSpPr>
              <p:nvPr/>
            </p:nvSpPr>
            <p:spPr bwMode="auto">
              <a:xfrm flipV="1">
                <a:off x="2256" y="255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1254" y="3040"/>
                <a:ext cx="1002" cy="528"/>
                <a:chOff x="1371" y="3064"/>
                <a:chExt cx="1002" cy="528"/>
              </a:xfrm>
            </p:grpSpPr>
            <p:sp>
              <p:nvSpPr>
                <p:cNvPr id="56" name="Line 31"/>
                <p:cNvSpPr>
                  <a:spLocks noChangeShapeType="1"/>
                </p:cNvSpPr>
                <p:nvPr/>
              </p:nvSpPr>
              <p:spPr bwMode="auto">
                <a:xfrm>
                  <a:off x="1371" y="3304"/>
                  <a:ext cx="1002" cy="0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7" name="Oval 32"/>
                <p:cNvSpPr>
                  <a:spLocks noChangeArrowheads="1"/>
                </p:cNvSpPr>
                <p:nvPr/>
              </p:nvSpPr>
              <p:spPr bwMode="auto">
                <a:xfrm>
                  <a:off x="1626" y="3064"/>
                  <a:ext cx="528" cy="52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8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1741" y="3160"/>
                  <a:ext cx="317" cy="288"/>
                </a:xfrm>
                <a:prstGeom prst="rect">
                  <a:avLst/>
                </a:prstGeom>
                <a:noFill/>
                <a:ln w="19050">
                  <a:noFill/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GB" altLang="en-US" dirty="0">
                      <a:solidFill>
                        <a:sysClr val="windowText" lastClr="000000"/>
                      </a:solidFill>
                      <a:latin typeface="Trebuchet MS" panose="020B0603020202020204" pitchFamily="34" charset="0"/>
                    </a:rPr>
                    <a:t>V</a:t>
                  </a:r>
                </a:p>
              </p:txBody>
            </p:sp>
          </p:grpSp>
        </p:grpSp>
        <p:sp>
          <p:nvSpPr>
            <p:cNvPr id="51" name="Oval 34"/>
            <p:cNvSpPr>
              <a:spLocks noChangeArrowheads="1"/>
            </p:cNvSpPr>
            <p:nvPr/>
          </p:nvSpPr>
          <p:spPr bwMode="auto">
            <a:xfrm>
              <a:off x="4117" y="1908"/>
              <a:ext cx="537" cy="53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2" name="Text Box 35"/>
            <p:cNvSpPr txBox="1">
              <a:spLocks noChangeArrowheads="1"/>
            </p:cNvSpPr>
            <p:nvPr/>
          </p:nvSpPr>
          <p:spPr bwMode="auto">
            <a:xfrm>
              <a:off x="4117" y="2003"/>
              <a:ext cx="537" cy="28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altLang="en-US" dirty="0">
                  <a:solidFill>
                    <a:sysClr val="windowText" lastClr="000000"/>
                  </a:solidFill>
                  <a:latin typeface="Trebuchet MS" panose="020B0603020202020204" pitchFamily="34" charset="0"/>
                </a:rPr>
                <a:t>A</a:t>
              </a:r>
            </a:p>
          </p:txBody>
        </p:sp>
      </p:grpSp>
      <p:sp>
        <p:nvSpPr>
          <p:cNvPr id="82" name="Rectangle 81"/>
          <p:cNvSpPr/>
          <p:nvPr/>
        </p:nvSpPr>
        <p:spPr>
          <a:xfrm>
            <a:off x="537612" y="502108"/>
            <a:ext cx="8208168" cy="590423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GB" altLang="en-US" sz="3600" dirty="0">
                <a:latin typeface="Trebuchet MS" panose="020B0603020202020204" pitchFamily="34" charset="0"/>
                <a:cs typeface="Arial" charset="0"/>
              </a:rPr>
              <a:t>What is the resistance?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 autoUpdateAnimBg="0"/>
      <p:bldP spid="46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9" name="Line 1053"/>
          <p:cNvSpPr>
            <a:spLocks noChangeShapeType="1"/>
          </p:cNvSpPr>
          <p:nvPr/>
        </p:nvSpPr>
        <p:spPr bwMode="auto">
          <a:xfrm flipV="1">
            <a:off x="234950" y="2265363"/>
            <a:ext cx="1588" cy="7747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51232" name="Line 1056"/>
          <p:cNvSpPr>
            <a:spLocks noChangeShapeType="1"/>
          </p:cNvSpPr>
          <p:nvPr/>
        </p:nvSpPr>
        <p:spPr bwMode="auto">
          <a:xfrm>
            <a:off x="236538" y="3040063"/>
            <a:ext cx="1141412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51236" name="Text Box 1060"/>
          <p:cNvSpPr txBox="1">
            <a:spLocks noChangeArrowheads="1"/>
          </p:cNvSpPr>
          <p:nvPr/>
        </p:nvSpPr>
        <p:spPr bwMode="auto">
          <a:xfrm>
            <a:off x="3671891" y="1397001"/>
            <a:ext cx="668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dirty="0">
                <a:latin typeface="Arial" panose="020B0604020202020204" pitchFamily="34" charset="0"/>
              </a:rPr>
              <a:t>3A</a:t>
            </a:r>
          </a:p>
        </p:txBody>
      </p:sp>
      <p:sp>
        <p:nvSpPr>
          <p:cNvPr id="51238" name="Line 1062"/>
          <p:cNvSpPr>
            <a:spLocks noChangeShapeType="1"/>
          </p:cNvSpPr>
          <p:nvPr/>
        </p:nvSpPr>
        <p:spPr bwMode="auto">
          <a:xfrm>
            <a:off x="6475413" y="1085850"/>
            <a:ext cx="0" cy="319087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51239" name="Line 1063"/>
          <p:cNvSpPr>
            <a:spLocks noChangeShapeType="1"/>
          </p:cNvSpPr>
          <p:nvPr/>
        </p:nvSpPr>
        <p:spPr bwMode="auto">
          <a:xfrm>
            <a:off x="6477000" y="2965450"/>
            <a:ext cx="912813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51240" name="Line 1064"/>
          <p:cNvSpPr>
            <a:spLocks noChangeShapeType="1"/>
          </p:cNvSpPr>
          <p:nvPr/>
        </p:nvSpPr>
        <p:spPr bwMode="auto">
          <a:xfrm>
            <a:off x="7999413" y="2965450"/>
            <a:ext cx="9747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51241" name="Line 1065"/>
          <p:cNvSpPr>
            <a:spLocks noChangeShapeType="1"/>
          </p:cNvSpPr>
          <p:nvPr/>
        </p:nvSpPr>
        <p:spPr bwMode="auto">
          <a:xfrm flipV="1">
            <a:off x="8974138" y="1085850"/>
            <a:ext cx="0" cy="319087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51242" name="Line 1066"/>
          <p:cNvSpPr>
            <a:spLocks noChangeShapeType="1"/>
          </p:cNvSpPr>
          <p:nvPr/>
        </p:nvSpPr>
        <p:spPr bwMode="auto">
          <a:xfrm>
            <a:off x="6475413" y="1085850"/>
            <a:ext cx="8890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51243" name="Line 1067"/>
          <p:cNvSpPr>
            <a:spLocks noChangeShapeType="1"/>
          </p:cNvSpPr>
          <p:nvPr/>
        </p:nvSpPr>
        <p:spPr bwMode="auto">
          <a:xfrm flipH="1">
            <a:off x="7939088" y="1085850"/>
            <a:ext cx="103505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51244" name="Line 1068"/>
          <p:cNvSpPr>
            <a:spLocks noChangeShapeType="1"/>
          </p:cNvSpPr>
          <p:nvPr/>
        </p:nvSpPr>
        <p:spPr bwMode="auto">
          <a:xfrm>
            <a:off x="7364413" y="771525"/>
            <a:ext cx="0" cy="62706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51245" name="Rectangle 1069"/>
          <p:cNvSpPr>
            <a:spLocks noChangeArrowheads="1"/>
          </p:cNvSpPr>
          <p:nvPr/>
        </p:nvSpPr>
        <p:spPr bwMode="auto">
          <a:xfrm>
            <a:off x="7475538" y="927100"/>
            <a:ext cx="77787" cy="314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grpSp>
        <p:nvGrpSpPr>
          <p:cNvPr id="51246" name="Group 1070"/>
          <p:cNvGrpSpPr>
            <a:grpSpLocks/>
          </p:cNvGrpSpPr>
          <p:nvPr/>
        </p:nvGrpSpPr>
        <p:grpSpPr bwMode="auto">
          <a:xfrm>
            <a:off x="7389813" y="2652713"/>
            <a:ext cx="627062" cy="627062"/>
            <a:chOff x="4512" y="3792"/>
            <a:chExt cx="384" cy="384"/>
          </a:xfrm>
        </p:grpSpPr>
        <p:sp>
          <p:nvSpPr>
            <p:cNvPr id="51247" name="Oval 1071"/>
            <p:cNvSpPr>
              <a:spLocks noChangeArrowheads="1"/>
            </p:cNvSpPr>
            <p:nvPr/>
          </p:nvSpPr>
          <p:spPr bwMode="auto">
            <a:xfrm>
              <a:off x="4512" y="3792"/>
              <a:ext cx="384" cy="384"/>
            </a:xfrm>
            <a:prstGeom prst="ellips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248" name="Line 1072"/>
            <p:cNvSpPr>
              <a:spLocks noChangeShapeType="1"/>
            </p:cNvSpPr>
            <p:nvPr/>
          </p:nvSpPr>
          <p:spPr bwMode="auto">
            <a:xfrm flipV="1">
              <a:off x="4560" y="3840"/>
              <a:ext cx="288" cy="28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249" name="Line 1073"/>
            <p:cNvSpPr>
              <a:spLocks noChangeShapeType="1"/>
            </p:cNvSpPr>
            <p:nvPr/>
          </p:nvSpPr>
          <p:spPr bwMode="auto">
            <a:xfrm>
              <a:off x="4560" y="3840"/>
              <a:ext cx="288" cy="28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sp>
        <p:nvSpPr>
          <p:cNvPr id="51250" name="Line 1074"/>
          <p:cNvSpPr>
            <a:spLocks noChangeShapeType="1"/>
          </p:cNvSpPr>
          <p:nvPr/>
        </p:nvSpPr>
        <p:spPr bwMode="auto">
          <a:xfrm>
            <a:off x="7808913" y="782638"/>
            <a:ext cx="0" cy="627062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51251" name="Rectangle 1075"/>
          <p:cNvSpPr>
            <a:spLocks noChangeArrowheads="1"/>
          </p:cNvSpPr>
          <p:nvPr/>
        </p:nvSpPr>
        <p:spPr bwMode="auto">
          <a:xfrm>
            <a:off x="7920038" y="938213"/>
            <a:ext cx="77787" cy="314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51252" name="Line 1076"/>
          <p:cNvSpPr>
            <a:spLocks noChangeShapeType="1"/>
          </p:cNvSpPr>
          <p:nvPr/>
        </p:nvSpPr>
        <p:spPr bwMode="auto">
          <a:xfrm>
            <a:off x="6475413" y="4276725"/>
            <a:ext cx="9144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grpSp>
        <p:nvGrpSpPr>
          <p:cNvPr id="51253" name="Group 1077"/>
          <p:cNvGrpSpPr>
            <a:grpSpLocks/>
          </p:cNvGrpSpPr>
          <p:nvPr/>
        </p:nvGrpSpPr>
        <p:grpSpPr bwMode="auto">
          <a:xfrm>
            <a:off x="7389813" y="3971925"/>
            <a:ext cx="627062" cy="627063"/>
            <a:chOff x="4512" y="3792"/>
            <a:chExt cx="384" cy="384"/>
          </a:xfrm>
        </p:grpSpPr>
        <p:sp>
          <p:nvSpPr>
            <p:cNvPr id="51254" name="Oval 1078"/>
            <p:cNvSpPr>
              <a:spLocks noChangeArrowheads="1"/>
            </p:cNvSpPr>
            <p:nvPr/>
          </p:nvSpPr>
          <p:spPr bwMode="auto">
            <a:xfrm>
              <a:off x="4512" y="3792"/>
              <a:ext cx="384" cy="384"/>
            </a:xfrm>
            <a:prstGeom prst="ellips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255" name="Line 1079"/>
            <p:cNvSpPr>
              <a:spLocks noChangeShapeType="1"/>
            </p:cNvSpPr>
            <p:nvPr/>
          </p:nvSpPr>
          <p:spPr bwMode="auto">
            <a:xfrm flipV="1">
              <a:off x="4560" y="3840"/>
              <a:ext cx="288" cy="28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256" name="Line 1080"/>
            <p:cNvSpPr>
              <a:spLocks noChangeShapeType="1"/>
            </p:cNvSpPr>
            <p:nvPr/>
          </p:nvSpPr>
          <p:spPr bwMode="auto">
            <a:xfrm>
              <a:off x="4560" y="3840"/>
              <a:ext cx="288" cy="28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sp>
        <p:nvSpPr>
          <p:cNvPr id="51257" name="Line 1081"/>
          <p:cNvSpPr>
            <a:spLocks noChangeShapeType="1"/>
          </p:cNvSpPr>
          <p:nvPr/>
        </p:nvSpPr>
        <p:spPr bwMode="auto">
          <a:xfrm flipH="1">
            <a:off x="7999413" y="4276725"/>
            <a:ext cx="9747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51265" name="Line 1089"/>
          <p:cNvSpPr>
            <a:spLocks noChangeShapeType="1"/>
          </p:cNvSpPr>
          <p:nvPr/>
        </p:nvSpPr>
        <p:spPr bwMode="auto">
          <a:xfrm>
            <a:off x="6946900" y="2209800"/>
            <a:ext cx="0" cy="7747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51266" name="Line 1090"/>
          <p:cNvSpPr>
            <a:spLocks noChangeShapeType="1"/>
          </p:cNvSpPr>
          <p:nvPr/>
        </p:nvSpPr>
        <p:spPr bwMode="auto">
          <a:xfrm>
            <a:off x="8318500" y="2209800"/>
            <a:ext cx="0" cy="7747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12" name="Text Box 74"/>
          <p:cNvSpPr txBox="1">
            <a:spLocks noChangeArrowheads="1"/>
          </p:cNvSpPr>
          <p:nvPr/>
        </p:nvSpPr>
        <p:spPr bwMode="auto">
          <a:xfrm>
            <a:off x="887593" y="1927373"/>
            <a:ext cx="95170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sym typeface="Symbol" pitchFamily="18" charset="2"/>
              </a:rPr>
              <a:t>2 </a:t>
            </a: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 </a:t>
            </a:r>
          </a:p>
        </p:txBody>
      </p:sp>
      <p:sp>
        <p:nvSpPr>
          <p:cNvPr id="113" name="Text Box 74"/>
          <p:cNvSpPr txBox="1">
            <a:spLocks noChangeArrowheads="1"/>
          </p:cNvSpPr>
          <p:nvPr/>
        </p:nvSpPr>
        <p:spPr bwMode="auto">
          <a:xfrm>
            <a:off x="1500187" y="6124338"/>
            <a:ext cx="95170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sym typeface="Symbol" pitchFamily="18" charset="2"/>
              </a:rPr>
              <a:t>1</a:t>
            </a: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 </a:t>
            </a:r>
          </a:p>
        </p:txBody>
      </p:sp>
      <p:sp>
        <p:nvSpPr>
          <p:cNvPr id="114" name="Text Box 74"/>
          <p:cNvSpPr txBox="1">
            <a:spLocks noChangeArrowheads="1"/>
          </p:cNvSpPr>
          <p:nvPr/>
        </p:nvSpPr>
        <p:spPr bwMode="auto">
          <a:xfrm>
            <a:off x="7065169" y="3793345"/>
            <a:ext cx="95170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sym typeface="Symbol" pitchFamily="18" charset="2"/>
              </a:rPr>
              <a:t>2 </a:t>
            </a: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 </a:t>
            </a:r>
          </a:p>
        </p:txBody>
      </p:sp>
      <p:grpSp>
        <p:nvGrpSpPr>
          <p:cNvPr id="116" name="Group 115"/>
          <p:cNvGrpSpPr/>
          <p:nvPr/>
        </p:nvGrpSpPr>
        <p:grpSpPr>
          <a:xfrm>
            <a:off x="568108" y="1279525"/>
            <a:ext cx="4341813" cy="2635250"/>
            <a:chOff x="0" y="709613"/>
            <a:chExt cx="4341813" cy="2635250"/>
          </a:xfrm>
        </p:grpSpPr>
        <p:sp>
          <p:nvSpPr>
            <p:cNvPr id="117" name="Line 1056"/>
            <p:cNvSpPr>
              <a:spLocks noChangeShapeType="1"/>
            </p:cNvSpPr>
            <p:nvPr/>
          </p:nvSpPr>
          <p:spPr bwMode="auto">
            <a:xfrm>
              <a:off x="236538" y="3040063"/>
              <a:ext cx="1141412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18" name="Group 117"/>
            <p:cNvGrpSpPr/>
            <p:nvPr/>
          </p:nvGrpSpPr>
          <p:grpSpPr>
            <a:xfrm>
              <a:off x="0" y="709613"/>
              <a:ext cx="4341813" cy="2635250"/>
              <a:chOff x="0" y="709613"/>
              <a:chExt cx="4341813" cy="2635250"/>
            </a:xfrm>
          </p:grpSpPr>
          <p:grpSp>
            <p:nvGrpSpPr>
              <p:cNvPr id="119" name="Group 1082"/>
              <p:cNvGrpSpPr>
                <a:grpSpLocks/>
              </p:cNvGrpSpPr>
              <p:nvPr/>
            </p:nvGrpSpPr>
            <p:grpSpPr bwMode="auto">
              <a:xfrm>
                <a:off x="0" y="709613"/>
                <a:ext cx="4008438" cy="1901825"/>
                <a:chOff x="355" y="933"/>
                <a:chExt cx="2525" cy="1198"/>
              </a:xfrm>
            </p:grpSpPr>
            <p:sp>
              <p:nvSpPr>
                <p:cNvPr id="127" name="Line 1029"/>
                <p:cNvSpPr>
                  <a:spLocks noChangeShapeType="1"/>
                </p:cNvSpPr>
                <p:nvPr/>
              </p:nvSpPr>
              <p:spPr bwMode="auto">
                <a:xfrm>
                  <a:off x="355" y="1146"/>
                  <a:ext cx="0" cy="767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28" name="Line 1030"/>
                <p:cNvSpPr>
                  <a:spLocks noChangeShapeType="1"/>
                </p:cNvSpPr>
                <p:nvPr/>
              </p:nvSpPr>
              <p:spPr bwMode="auto">
                <a:xfrm>
                  <a:off x="355" y="1913"/>
                  <a:ext cx="1035" cy="0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29" name="Line 1031"/>
                <p:cNvSpPr>
                  <a:spLocks noChangeShapeType="1"/>
                </p:cNvSpPr>
                <p:nvPr/>
              </p:nvSpPr>
              <p:spPr bwMode="auto">
                <a:xfrm>
                  <a:off x="2613" y="1913"/>
                  <a:ext cx="267" cy="0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0" name="Line 1032"/>
                <p:cNvSpPr>
                  <a:spLocks noChangeShapeType="1"/>
                </p:cNvSpPr>
                <p:nvPr/>
              </p:nvSpPr>
              <p:spPr bwMode="auto">
                <a:xfrm flipV="1">
                  <a:off x="2879" y="1146"/>
                  <a:ext cx="0" cy="767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1" name="Line 1033"/>
                <p:cNvSpPr>
                  <a:spLocks noChangeShapeType="1"/>
                </p:cNvSpPr>
                <p:nvPr/>
              </p:nvSpPr>
              <p:spPr bwMode="auto">
                <a:xfrm>
                  <a:off x="355" y="1146"/>
                  <a:ext cx="867" cy="0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2" name="Line 1034"/>
                <p:cNvSpPr>
                  <a:spLocks noChangeShapeType="1"/>
                </p:cNvSpPr>
                <p:nvPr/>
              </p:nvSpPr>
              <p:spPr bwMode="auto">
                <a:xfrm flipH="1">
                  <a:off x="1599" y="1146"/>
                  <a:ext cx="1280" cy="0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3" name="Line 1035"/>
                <p:cNvSpPr>
                  <a:spLocks noChangeShapeType="1"/>
                </p:cNvSpPr>
                <p:nvPr/>
              </p:nvSpPr>
              <p:spPr bwMode="auto">
                <a:xfrm>
                  <a:off x="1222" y="933"/>
                  <a:ext cx="0" cy="426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4" name="Rectangle 1036"/>
                <p:cNvSpPr>
                  <a:spLocks noChangeArrowheads="1"/>
                </p:cNvSpPr>
                <p:nvPr/>
              </p:nvSpPr>
              <p:spPr bwMode="auto">
                <a:xfrm>
                  <a:off x="1297" y="1039"/>
                  <a:ext cx="53" cy="213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accent6">
                      <a:lumMod val="75000"/>
                    </a:schemeClr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grpSp>
              <p:nvGrpSpPr>
                <p:cNvPr id="135" name="Group 1037"/>
                <p:cNvGrpSpPr>
                  <a:grpSpLocks/>
                </p:cNvGrpSpPr>
                <p:nvPr/>
              </p:nvGrpSpPr>
              <p:grpSpPr bwMode="auto">
                <a:xfrm>
                  <a:off x="1390" y="1700"/>
                  <a:ext cx="425" cy="426"/>
                  <a:chOff x="4512" y="3792"/>
                  <a:chExt cx="384" cy="384"/>
                </a:xfrm>
              </p:grpSpPr>
              <p:sp>
                <p:nvSpPr>
                  <p:cNvPr id="147" name="Oval 1038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3792"/>
                    <a:ext cx="384" cy="384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accent6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GB"/>
                  </a:p>
                </p:txBody>
              </p:sp>
              <p:sp>
                <p:nvSpPr>
                  <p:cNvPr id="148" name="Line 103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574" y="3854"/>
                    <a:ext cx="274" cy="269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6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GB"/>
                  </a:p>
                </p:txBody>
              </p:sp>
              <p:sp>
                <p:nvSpPr>
                  <p:cNvPr id="149" name="Line 1040"/>
                  <p:cNvSpPr>
                    <a:spLocks noChangeShapeType="1"/>
                  </p:cNvSpPr>
                  <p:nvPr/>
                </p:nvSpPr>
                <p:spPr bwMode="auto">
                  <a:xfrm>
                    <a:off x="4574" y="3844"/>
                    <a:ext cx="265" cy="279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6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GB"/>
                  </a:p>
                </p:txBody>
              </p:sp>
            </p:grpSp>
            <p:grpSp>
              <p:nvGrpSpPr>
                <p:cNvPr id="136" name="Group 1041"/>
                <p:cNvGrpSpPr>
                  <a:grpSpLocks/>
                </p:cNvGrpSpPr>
                <p:nvPr/>
              </p:nvGrpSpPr>
              <p:grpSpPr bwMode="auto">
                <a:xfrm>
                  <a:off x="2188" y="1700"/>
                  <a:ext cx="425" cy="426"/>
                  <a:chOff x="4512" y="3792"/>
                  <a:chExt cx="384" cy="384"/>
                </a:xfrm>
              </p:grpSpPr>
              <p:sp>
                <p:nvSpPr>
                  <p:cNvPr id="144" name="Oval 104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3792"/>
                    <a:ext cx="384" cy="384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accent6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GB"/>
                  </a:p>
                </p:txBody>
              </p:sp>
              <p:sp>
                <p:nvSpPr>
                  <p:cNvPr id="145" name="Line 104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577" y="3844"/>
                    <a:ext cx="253" cy="279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6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GB"/>
                  </a:p>
                </p:txBody>
              </p:sp>
              <p:sp>
                <p:nvSpPr>
                  <p:cNvPr id="146" name="Line 1044"/>
                  <p:cNvSpPr>
                    <a:spLocks noChangeShapeType="1"/>
                  </p:cNvSpPr>
                  <p:nvPr/>
                </p:nvSpPr>
                <p:spPr bwMode="auto">
                  <a:xfrm>
                    <a:off x="4577" y="3839"/>
                    <a:ext cx="253" cy="28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6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GB"/>
                  </a:p>
                </p:txBody>
              </p:sp>
            </p:grpSp>
            <p:sp>
              <p:nvSpPr>
                <p:cNvPr id="137" name="Line 1045"/>
                <p:cNvSpPr>
                  <a:spLocks noChangeShapeType="1"/>
                </p:cNvSpPr>
                <p:nvPr/>
              </p:nvSpPr>
              <p:spPr bwMode="auto">
                <a:xfrm>
                  <a:off x="1815" y="1913"/>
                  <a:ext cx="373" cy="0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8" name="Line 1046"/>
                <p:cNvSpPr>
                  <a:spLocks noChangeShapeType="1"/>
                </p:cNvSpPr>
                <p:nvPr/>
              </p:nvSpPr>
              <p:spPr bwMode="auto">
                <a:xfrm>
                  <a:off x="1523" y="940"/>
                  <a:ext cx="0" cy="426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39" name="Rectangle 1047"/>
                <p:cNvSpPr>
                  <a:spLocks noChangeArrowheads="1"/>
                </p:cNvSpPr>
                <p:nvPr/>
              </p:nvSpPr>
              <p:spPr bwMode="auto">
                <a:xfrm>
                  <a:off x="1599" y="1046"/>
                  <a:ext cx="52" cy="213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accent6">
                      <a:lumMod val="75000"/>
                    </a:schemeClr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grpSp>
              <p:nvGrpSpPr>
                <p:cNvPr id="140" name="Group 1048"/>
                <p:cNvGrpSpPr>
                  <a:grpSpLocks/>
                </p:cNvGrpSpPr>
                <p:nvPr/>
              </p:nvGrpSpPr>
              <p:grpSpPr bwMode="auto">
                <a:xfrm>
                  <a:off x="656" y="1705"/>
                  <a:ext cx="426" cy="426"/>
                  <a:chOff x="4512" y="3792"/>
                  <a:chExt cx="384" cy="384"/>
                </a:xfrm>
              </p:grpSpPr>
              <p:sp>
                <p:nvSpPr>
                  <p:cNvPr id="141" name="Oval 1049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3792"/>
                    <a:ext cx="384" cy="384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accent6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GB"/>
                  </a:p>
                </p:txBody>
              </p:sp>
              <p:sp>
                <p:nvSpPr>
                  <p:cNvPr id="142" name="Line 105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572" y="3849"/>
                    <a:ext cx="276" cy="27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6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GB"/>
                  </a:p>
                </p:txBody>
              </p:sp>
              <p:sp>
                <p:nvSpPr>
                  <p:cNvPr id="143" name="Line 1051"/>
                  <p:cNvSpPr>
                    <a:spLocks noChangeShapeType="1"/>
                  </p:cNvSpPr>
                  <p:nvPr/>
                </p:nvSpPr>
                <p:spPr bwMode="auto">
                  <a:xfrm>
                    <a:off x="4572" y="3849"/>
                    <a:ext cx="276" cy="27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6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GB"/>
                  </a:p>
                </p:txBody>
              </p:sp>
            </p:grpSp>
          </p:grpSp>
          <p:sp>
            <p:nvSpPr>
              <p:cNvPr id="120" name="Line 1053"/>
              <p:cNvSpPr>
                <a:spLocks noChangeShapeType="1"/>
              </p:cNvSpPr>
              <p:nvPr/>
            </p:nvSpPr>
            <p:spPr bwMode="auto">
              <a:xfrm flipV="1">
                <a:off x="234950" y="2265363"/>
                <a:ext cx="1588" cy="77470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1" name="Line 1054"/>
              <p:cNvSpPr>
                <a:spLocks noChangeShapeType="1"/>
              </p:cNvSpPr>
              <p:nvPr/>
            </p:nvSpPr>
            <p:spPr bwMode="auto">
              <a:xfrm flipV="1">
                <a:off x="1376363" y="2265363"/>
                <a:ext cx="1587" cy="77470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2" name="Oval 1057"/>
              <p:cNvSpPr>
                <a:spLocks noChangeArrowheads="1"/>
              </p:cNvSpPr>
              <p:nvPr/>
            </p:nvSpPr>
            <p:spPr bwMode="auto">
              <a:xfrm>
                <a:off x="477838" y="2686050"/>
                <a:ext cx="658812" cy="658813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23" name="Text Box 1058"/>
              <p:cNvSpPr txBox="1">
                <a:spLocks noChangeArrowheads="1"/>
              </p:cNvSpPr>
              <p:nvPr/>
            </p:nvSpPr>
            <p:spPr bwMode="auto">
              <a:xfrm>
                <a:off x="414338" y="2794000"/>
                <a:ext cx="762000" cy="457200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GB" altLang="en-US" dirty="0">
                    <a:solidFill>
                      <a:sysClr val="windowText" lastClr="000000"/>
                    </a:solidFill>
                    <a:latin typeface="Trebuchet MS" panose="020B0603020202020204" pitchFamily="34" charset="0"/>
                  </a:rPr>
                  <a:t>2V</a:t>
                </a:r>
              </a:p>
            </p:txBody>
          </p:sp>
          <p:grpSp>
            <p:nvGrpSpPr>
              <p:cNvPr id="124" name="Group 1084"/>
              <p:cNvGrpSpPr>
                <a:grpSpLocks/>
              </p:cNvGrpSpPr>
              <p:nvPr/>
            </p:nvGrpSpPr>
            <p:grpSpPr bwMode="auto">
              <a:xfrm>
                <a:off x="3671888" y="1246188"/>
                <a:ext cx="669925" cy="669925"/>
                <a:chOff x="2313" y="951"/>
                <a:chExt cx="422" cy="422"/>
              </a:xfrm>
            </p:grpSpPr>
            <p:sp>
              <p:nvSpPr>
                <p:cNvPr id="125" name="Oval 1059"/>
                <p:cNvSpPr>
                  <a:spLocks noChangeArrowheads="1"/>
                </p:cNvSpPr>
                <p:nvPr/>
              </p:nvSpPr>
              <p:spPr bwMode="auto">
                <a:xfrm>
                  <a:off x="2313" y="951"/>
                  <a:ext cx="422" cy="422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6" name="Text Box 1060"/>
                <p:cNvSpPr txBox="1">
                  <a:spLocks noChangeArrowheads="1"/>
                </p:cNvSpPr>
                <p:nvPr/>
              </p:nvSpPr>
              <p:spPr bwMode="auto">
                <a:xfrm>
                  <a:off x="2313" y="1007"/>
                  <a:ext cx="421" cy="288"/>
                </a:xfrm>
                <a:prstGeom prst="rect">
                  <a:avLst/>
                </a:prstGeom>
                <a:noFill/>
                <a:ln w="19050">
                  <a:noFill/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GB" altLang="en-US" dirty="0">
                      <a:solidFill>
                        <a:sysClr val="windowText" lastClr="000000"/>
                      </a:solidFill>
                      <a:latin typeface="Trebuchet MS" panose="020B0603020202020204" pitchFamily="34" charset="0"/>
                    </a:rPr>
                    <a:t>1A</a:t>
                  </a:r>
                </a:p>
              </p:txBody>
            </p:sp>
          </p:grpSp>
        </p:grpSp>
      </p:grpSp>
      <p:sp>
        <p:nvSpPr>
          <p:cNvPr id="51331" name="Freeform 1155"/>
          <p:cNvSpPr>
            <a:spLocks/>
          </p:cNvSpPr>
          <p:nvPr/>
        </p:nvSpPr>
        <p:spPr bwMode="auto">
          <a:xfrm>
            <a:off x="1637687" y="3088010"/>
            <a:ext cx="4610713" cy="2322190"/>
          </a:xfrm>
          <a:custGeom>
            <a:avLst/>
            <a:gdLst>
              <a:gd name="T0" fmla="*/ 3168 w 3168"/>
              <a:gd name="T1" fmla="*/ 1824 h 1824"/>
              <a:gd name="T2" fmla="*/ 2352 w 3168"/>
              <a:gd name="T3" fmla="*/ 768 h 1824"/>
              <a:gd name="T4" fmla="*/ 0 w 3168"/>
              <a:gd name="T5" fmla="*/ 0 h 18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68" h="1824">
                <a:moveTo>
                  <a:pt x="3168" y="1824"/>
                </a:moveTo>
                <a:cubicBezTo>
                  <a:pt x="3024" y="1448"/>
                  <a:pt x="2880" y="1072"/>
                  <a:pt x="2352" y="768"/>
                </a:cubicBezTo>
                <a:cubicBezTo>
                  <a:pt x="1824" y="464"/>
                  <a:pt x="912" y="232"/>
                  <a:pt x="0" y="0"/>
                </a:cubicBezTo>
              </a:path>
            </a:pathLst>
          </a:custGeom>
          <a:noFill/>
          <a:ln w="63500" cap="flat" cmpd="sng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537612" y="502108"/>
            <a:ext cx="8208168" cy="590423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GB" altLang="en-US" sz="3600">
                <a:latin typeface="Trebuchet MS" panose="020B0603020202020204" pitchFamily="34" charset="0"/>
                <a:cs typeface="Arial" charset="0"/>
              </a:rPr>
              <a:t>Resistance – </a:t>
            </a:r>
            <a:r>
              <a:rPr lang="en-GB" altLang="en-US" sz="3600" dirty="0">
                <a:latin typeface="Trebuchet MS" panose="020B0603020202020204" pitchFamily="34" charset="0"/>
                <a:cs typeface="Arial" charset="0"/>
              </a:rPr>
              <a:t>more examples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  <p:grpSp>
        <p:nvGrpSpPr>
          <p:cNvPr id="151" name="Group 150"/>
          <p:cNvGrpSpPr/>
          <p:nvPr/>
        </p:nvGrpSpPr>
        <p:grpSpPr>
          <a:xfrm>
            <a:off x="6247055" y="1157610"/>
            <a:ext cx="2498725" cy="3860800"/>
            <a:chOff x="6475413" y="771525"/>
            <a:chExt cx="2498725" cy="3860800"/>
          </a:xfrm>
        </p:grpSpPr>
        <p:sp>
          <p:nvSpPr>
            <p:cNvPr id="152" name="Line 1076"/>
            <p:cNvSpPr>
              <a:spLocks noChangeShapeType="1"/>
            </p:cNvSpPr>
            <p:nvPr/>
          </p:nvSpPr>
          <p:spPr bwMode="auto">
            <a:xfrm>
              <a:off x="6475413" y="4276725"/>
              <a:ext cx="914400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53" name="Group 152"/>
            <p:cNvGrpSpPr/>
            <p:nvPr/>
          </p:nvGrpSpPr>
          <p:grpSpPr>
            <a:xfrm>
              <a:off x="6475413" y="771525"/>
              <a:ext cx="2498725" cy="3860800"/>
              <a:chOff x="6475413" y="771525"/>
              <a:chExt cx="2498725" cy="3860800"/>
            </a:xfrm>
          </p:grpSpPr>
          <p:sp>
            <p:nvSpPr>
              <p:cNvPr id="154" name="Line 1064"/>
              <p:cNvSpPr>
                <a:spLocks noChangeShapeType="1"/>
              </p:cNvSpPr>
              <p:nvPr/>
            </p:nvSpPr>
            <p:spPr bwMode="auto">
              <a:xfrm>
                <a:off x="8016875" y="2965428"/>
                <a:ext cx="957263" cy="22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155" name="Group 154"/>
              <p:cNvGrpSpPr/>
              <p:nvPr/>
            </p:nvGrpSpPr>
            <p:grpSpPr>
              <a:xfrm>
                <a:off x="6475413" y="771525"/>
                <a:ext cx="2498725" cy="3860800"/>
                <a:chOff x="6475413" y="771525"/>
                <a:chExt cx="2498725" cy="3860800"/>
              </a:xfrm>
            </p:grpSpPr>
            <p:sp>
              <p:nvSpPr>
                <p:cNvPr id="156" name="Line 1062"/>
                <p:cNvSpPr>
                  <a:spLocks noChangeShapeType="1"/>
                </p:cNvSpPr>
                <p:nvPr/>
              </p:nvSpPr>
              <p:spPr bwMode="auto">
                <a:xfrm>
                  <a:off x="6475413" y="1085850"/>
                  <a:ext cx="0" cy="3190875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57" name="Line 1063"/>
                <p:cNvSpPr>
                  <a:spLocks noChangeShapeType="1"/>
                </p:cNvSpPr>
                <p:nvPr/>
              </p:nvSpPr>
              <p:spPr bwMode="auto">
                <a:xfrm>
                  <a:off x="6477000" y="2965450"/>
                  <a:ext cx="912813" cy="0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58" name="Line 1065"/>
                <p:cNvSpPr>
                  <a:spLocks noChangeShapeType="1"/>
                </p:cNvSpPr>
                <p:nvPr/>
              </p:nvSpPr>
              <p:spPr bwMode="auto">
                <a:xfrm flipV="1">
                  <a:off x="8974138" y="1085850"/>
                  <a:ext cx="0" cy="3190875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59" name="Line 1066"/>
                <p:cNvSpPr>
                  <a:spLocks noChangeShapeType="1"/>
                </p:cNvSpPr>
                <p:nvPr/>
              </p:nvSpPr>
              <p:spPr bwMode="auto">
                <a:xfrm>
                  <a:off x="6475413" y="1085850"/>
                  <a:ext cx="889000" cy="0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60" name="Line 1067"/>
                <p:cNvSpPr>
                  <a:spLocks noChangeShapeType="1"/>
                </p:cNvSpPr>
                <p:nvPr/>
              </p:nvSpPr>
              <p:spPr bwMode="auto">
                <a:xfrm flipH="1">
                  <a:off x="7939088" y="1085850"/>
                  <a:ext cx="1035050" cy="0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61" name="Line 1068"/>
                <p:cNvSpPr>
                  <a:spLocks noChangeShapeType="1"/>
                </p:cNvSpPr>
                <p:nvPr/>
              </p:nvSpPr>
              <p:spPr bwMode="auto">
                <a:xfrm>
                  <a:off x="7364413" y="771525"/>
                  <a:ext cx="0" cy="627063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62" name="Rectangle 1069"/>
                <p:cNvSpPr>
                  <a:spLocks noChangeArrowheads="1"/>
                </p:cNvSpPr>
                <p:nvPr/>
              </p:nvSpPr>
              <p:spPr bwMode="auto">
                <a:xfrm>
                  <a:off x="7475538" y="927100"/>
                  <a:ext cx="77787" cy="314325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accent6">
                      <a:lumMod val="75000"/>
                    </a:schemeClr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grpSp>
              <p:nvGrpSpPr>
                <p:cNvPr id="163" name="Group 1070"/>
                <p:cNvGrpSpPr>
                  <a:grpSpLocks/>
                </p:cNvGrpSpPr>
                <p:nvPr/>
              </p:nvGrpSpPr>
              <p:grpSpPr bwMode="auto">
                <a:xfrm>
                  <a:off x="7389813" y="2652713"/>
                  <a:ext cx="627062" cy="627062"/>
                  <a:chOff x="4512" y="3792"/>
                  <a:chExt cx="384" cy="384"/>
                </a:xfrm>
              </p:grpSpPr>
              <p:sp>
                <p:nvSpPr>
                  <p:cNvPr id="179" name="Oval 1071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3792"/>
                    <a:ext cx="384" cy="384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accent6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GB"/>
                  </a:p>
                </p:txBody>
              </p:sp>
              <p:sp>
                <p:nvSpPr>
                  <p:cNvPr id="180" name="Line 107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588" y="3840"/>
                    <a:ext cx="256" cy="2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6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GB"/>
                  </a:p>
                </p:txBody>
              </p:sp>
              <p:sp>
                <p:nvSpPr>
                  <p:cNvPr id="181" name="Line 1073"/>
                  <p:cNvSpPr>
                    <a:spLocks noChangeShapeType="1"/>
                  </p:cNvSpPr>
                  <p:nvPr/>
                </p:nvSpPr>
                <p:spPr bwMode="auto">
                  <a:xfrm>
                    <a:off x="4588" y="3840"/>
                    <a:ext cx="249" cy="2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6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GB"/>
                  </a:p>
                </p:txBody>
              </p:sp>
            </p:grpSp>
            <p:sp>
              <p:nvSpPr>
                <p:cNvPr id="164" name="Line 1074"/>
                <p:cNvSpPr>
                  <a:spLocks noChangeShapeType="1"/>
                </p:cNvSpPr>
                <p:nvPr/>
              </p:nvSpPr>
              <p:spPr bwMode="auto">
                <a:xfrm>
                  <a:off x="7808913" y="782638"/>
                  <a:ext cx="0" cy="627062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65" name="Rectangle 1075"/>
                <p:cNvSpPr>
                  <a:spLocks noChangeArrowheads="1"/>
                </p:cNvSpPr>
                <p:nvPr/>
              </p:nvSpPr>
              <p:spPr bwMode="auto">
                <a:xfrm>
                  <a:off x="7920038" y="938213"/>
                  <a:ext cx="77787" cy="314325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accent6">
                      <a:lumMod val="75000"/>
                    </a:schemeClr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grpSp>
              <p:nvGrpSpPr>
                <p:cNvPr id="166" name="Group 1077"/>
                <p:cNvGrpSpPr>
                  <a:grpSpLocks/>
                </p:cNvGrpSpPr>
                <p:nvPr/>
              </p:nvGrpSpPr>
              <p:grpSpPr bwMode="auto">
                <a:xfrm>
                  <a:off x="7389813" y="3971925"/>
                  <a:ext cx="627062" cy="627063"/>
                  <a:chOff x="4512" y="3792"/>
                  <a:chExt cx="384" cy="384"/>
                </a:xfrm>
              </p:grpSpPr>
              <p:sp>
                <p:nvSpPr>
                  <p:cNvPr id="176" name="Oval 1078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3792"/>
                    <a:ext cx="384" cy="384"/>
                  </a:xfrm>
                  <a:prstGeom prst="ellipse">
                    <a:avLst/>
                  </a:prstGeom>
                  <a:noFill/>
                  <a:ln w="19050">
                    <a:solidFill>
                      <a:schemeClr val="accent6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GB"/>
                  </a:p>
                </p:txBody>
              </p:sp>
              <p:sp>
                <p:nvSpPr>
                  <p:cNvPr id="177" name="Line 107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588" y="3840"/>
                    <a:ext cx="249" cy="289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6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GB"/>
                  </a:p>
                </p:txBody>
              </p:sp>
              <p:sp>
                <p:nvSpPr>
                  <p:cNvPr id="178" name="Line 1080"/>
                  <p:cNvSpPr>
                    <a:spLocks noChangeShapeType="1"/>
                  </p:cNvSpPr>
                  <p:nvPr/>
                </p:nvSpPr>
                <p:spPr bwMode="auto">
                  <a:xfrm>
                    <a:off x="4588" y="3840"/>
                    <a:ext cx="249" cy="289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6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GB"/>
                  </a:p>
                </p:txBody>
              </p:sp>
            </p:grpSp>
            <p:sp>
              <p:nvSpPr>
                <p:cNvPr id="167" name="Line 1081"/>
                <p:cNvSpPr>
                  <a:spLocks noChangeShapeType="1"/>
                </p:cNvSpPr>
                <p:nvPr/>
              </p:nvSpPr>
              <p:spPr bwMode="auto">
                <a:xfrm flipH="1">
                  <a:off x="8024812" y="4276725"/>
                  <a:ext cx="949325" cy="0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grpSp>
              <p:nvGrpSpPr>
                <p:cNvPr id="168" name="Group 1085"/>
                <p:cNvGrpSpPr>
                  <a:grpSpLocks/>
                </p:cNvGrpSpPr>
                <p:nvPr/>
              </p:nvGrpSpPr>
              <p:grpSpPr bwMode="auto">
                <a:xfrm>
                  <a:off x="6611938" y="3962400"/>
                  <a:ext cx="669925" cy="669925"/>
                  <a:chOff x="2313" y="951"/>
                  <a:chExt cx="422" cy="422"/>
                </a:xfrm>
              </p:grpSpPr>
              <p:sp>
                <p:nvSpPr>
                  <p:cNvPr id="174" name="Oval 1086"/>
                  <p:cNvSpPr>
                    <a:spLocks noChangeArrowheads="1"/>
                  </p:cNvSpPr>
                  <p:nvPr/>
                </p:nvSpPr>
                <p:spPr bwMode="auto">
                  <a:xfrm>
                    <a:off x="2313" y="951"/>
                    <a:ext cx="422" cy="422"/>
                  </a:xfrm>
                  <a:prstGeom prst="ellips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accent6">
                        <a:lumMod val="75000"/>
                      </a:schemeClr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GB">
                      <a:solidFill>
                        <a:sysClr val="windowText" lastClr="000000"/>
                      </a:solidFill>
                    </a:endParaRPr>
                  </a:p>
                </p:txBody>
              </p:sp>
              <p:sp>
                <p:nvSpPr>
                  <p:cNvPr id="175" name="Text Box 108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13" y="1046"/>
                    <a:ext cx="421" cy="288"/>
                  </a:xfrm>
                  <a:prstGeom prst="rect">
                    <a:avLst/>
                  </a:prstGeom>
                  <a:noFill/>
                  <a:ln w="19050">
                    <a:noFill/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 algn="ctr">
                      <a:spcBef>
                        <a:spcPct val="50000"/>
                      </a:spcBef>
                    </a:pPr>
                    <a:r>
                      <a:rPr lang="en-GB" altLang="en-US" dirty="0">
                        <a:solidFill>
                          <a:sysClr val="windowText" lastClr="000000"/>
                        </a:solidFill>
                      </a:rPr>
                      <a:t>3A</a:t>
                    </a:r>
                  </a:p>
                </p:txBody>
              </p:sp>
            </p:grpSp>
            <p:sp>
              <p:nvSpPr>
                <p:cNvPr id="169" name="Line 1089"/>
                <p:cNvSpPr>
                  <a:spLocks noChangeShapeType="1"/>
                </p:cNvSpPr>
                <p:nvPr/>
              </p:nvSpPr>
              <p:spPr bwMode="auto">
                <a:xfrm>
                  <a:off x="6946900" y="2209800"/>
                  <a:ext cx="0" cy="756444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0" name="Line 1090"/>
                <p:cNvSpPr>
                  <a:spLocks noChangeShapeType="1"/>
                </p:cNvSpPr>
                <p:nvPr/>
              </p:nvSpPr>
              <p:spPr bwMode="auto">
                <a:xfrm>
                  <a:off x="8318500" y="2209800"/>
                  <a:ext cx="0" cy="755650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1" name="Line 1091"/>
                <p:cNvSpPr>
                  <a:spLocks noChangeShapeType="1"/>
                </p:cNvSpPr>
                <p:nvPr/>
              </p:nvSpPr>
              <p:spPr bwMode="auto">
                <a:xfrm>
                  <a:off x="6946900" y="2204715"/>
                  <a:ext cx="1371600" cy="0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2" name="Oval 1092"/>
                <p:cNvSpPr>
                  <a:spLocks noChangeArrowheads="1"/>
                </p:cNvSpPr>
                <p:nvPr/>
              </p:nvSpPr>
              <p:spPr bwMode="auto">
                <a:xfrm>
                  <a:off x="7366000" y="1828800"/>
                  <a:ext cx="658813" cy="658813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173" name="Text Box 1093"/>
                <p:cNvSpPr txBox="1">
                  <a:spLocks noChangeArrowheads="1"/>
                </p:cNvSpPr>
                <p:nvPr/>
              </p:nvSpPr>
              <p:spPr bwMode="auto">
                <a:xfrm>
                  <a:off x="7391400" y="1981200"/>
                  <a:ext cx="636588" cy="457200"/>
                </a:xfrm>
                <a:prstGeom prst="rect">
                  <a:avLst/>
                </a:prstGeom>
                <a:noFill/>
                <a:ln w="19050">
                  <a:noFill/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GB" altLang="en-US" dirty="0">
                      <a:solidFill>
                        <a:sysClr val="windowText" lastClr="000000"/>
                      </a:solidFill>
                    </a:rPr>
                    <a:t>6V</a:t>
                  </a:r>
                  <a:endParaRPr lang="en-GB" altLang="en-US" baseline="-25000" dirty="0">
                    <a:solidFill>
                      <a:sysClr val="windowText" lastClr="000000"/>
                    </a:solidFill>
                  </a:endParaRPr>
                </a:p>
              </p:txBody>
            </p:sp>
          </p:grpSp>
        </p:grpSp>
      </p:grpSp>
      <p:sp>
        <p:nvSpPr>
          <p:cNvPr id="51333" name="Freeform 1157"/>
          <p:cNvSpPr>
            <a:spLocks/>
          </p:cNvSpPr>
          <p:nvPr/>
        </p:nvSpPr>
        <p:spPr bwMode="auto">
          <a:xfrm>
            <a:off x="7499350" y="4545033"/>
            <a:ext cx="841375" cy="857250"/>
          </a:xfrm>
          <a:custGeom>
            <a:avLst/>
            <a:gdLst>
              <a:gd name="T0" fmla="*/ 0 w 530"/>
              <a:gd name="T1" fmla="*/ 456 h 456"/>
              <a:gd name="T2" fmla="*/ 444 w 530"/>
              <a:gd name="T3" fmla="*/ 276 h 456"/>
              <a:gd name="T4" fmla="*/ 516 w 530"/>
              <a:gd name="T5" fmla="*/ 180 h 456"/>
              <a:gd name="T6" fmla="*/ 480 w 530"/>
              <a:gd name="T7" fmla="*/ 0 h 4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30" h="456">
                <a:moveTo>
                  <a:pt x="0" y="456"/>
                </a:moveTo>
                <a:cubicBezTo>
                  <a:pt x="74" y="426"/>
                  <a:pt x="358" y="322"/>
                  <a:pt x="444" y="276"/>
                </a:cubicBezTo>
                <a:cubicBezTo>
                  <a:pt x="530" y="230"/>
                  <a:pt x="510" y="226"/>
                  <a:pt x="516" y="180"/>
                </a:cubicBezTo>
                <a:cubicBezTo>
                  <a:pt x="522" y="134"/>
                  <a:pt x="487" y="37"/>
                  <a:pt x="480" y="0"/>
                </a:cubicBezTo>
              </a:path>
            </a:pathLst>
          </a:custGeom>
          <a:noFill/>
          <a:ln w="63500" cap="flat" cmpd="sng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grpSp>
        <p:nvGrpSpPr>
          <p:cNvPr id="182" name="Group 1153"/>
          <p:cNvGrpSpPr>
            <a:grpSpLocks/>
          </p:cNvGrpSpPr>
          <p:nvPr/>
        </p:nvGrpSpPr>
        <p:grpSpPr bwMode="auto">
          <a:xfrm>
            <a:off x="1850231" y="3590540"/>
            <a:ext cx="3697287" cy="2989263"/>
            <a:chOff x="1244" y="2103"/>
            <a:chExt cx="2329" cy="1883"/>
          </a:xfrm>
        </p:grpSpPr>
        <p:sp>
          <p:nvSpPr>
            <p:cNvPr id="183" name="Line 1094"/>
            <p:cNvSpPr>
              <a:spLocks noChangeShapeType="1"/>
            </p:cNvSpPr>
            <p:nvPr/>
          </p:nvSpPr>
          <p:spPr bwMode="auto">
            <a:xfrm>
              <a:off x="2957" y="3848"/>
              <a:ext cx="386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4" name="Line 1095"/>
            <p:cNvSpPr>
              <a:spLocks noChangeShapeType="1"/>
            </p:cNvSpPr>
            <p:nvPr/>
          </p:nvSpPr>
          <p:spPr bwMode="auto">
            <a:xfrm>
              <a:off x="1244" y="2238"/>
              <a:ext cx="0" cy="1262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5" name="Line 1096"/>
            <p:cNvSpPr>
              <a:spLocks noChangeShapeType="1"/>
            </p:cNvSpPr>
            <p:nvPr/>
          </p:nvSpPr>
          <p:spPr bwMode="auto">
            <a:xfrm>
              <a:off x="1539" y="3047"/>
              <a:ext cx="394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6" name="Line 1097"/>
            <p:cNvSpPr>
              <a:spLocks noChangeShapeType="1"/>
            </p:cNvSpPr>
            <p:nvPr/>
          </p:nvSpPr>
          <p:spPr bwMode="auto">
            <a:xfrm>
              <a:off x="2087" y="3047"/>
              <a:ext cx="1256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7" name="Line 1098"/>
            <p:cNvSpPr>
              <a:spLocks noChangeShapeType="1"/>
            </p:cNvSpPr>
            <p:nvPr/>
          </p:nvSpPr>
          <p:spPr bwMode="auto">
            <a:xfrm flipV="1">
              <a:off x="3573" y="2238"/>
              <a:ext cx="0" cy="1262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8" name="Line 1099"/>
            <p:cNvSpPr>
              <a:spLocks noChangeShapeType="1"/>
            </p:cNvSpPr>
            <p:nvPr/>
          </p:nvSpPr>
          <p:spPr bwMode="auto">
            <a:xfrm>
              <a:off x="1244" y="2238"/>
              <a:ext cx="910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9" name="Line 1100"/>
            <p:cNvSpPr>
              <a:spLocks noChangeShapeType="1"/>
            </p:cNvSpPr>
            <p:nvPr/>
          </p:nvSpPr>
          <p:spPr bwMode="auto">
            <a:xfrm flipH="1">
              <a:off x="2427" y="2238"/>
              <a:ext cx="1146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0" name="Line 1101"/>
            <p:cNvSpPr>
              <a:spLocks noChangeShapeType="1"/>
            </p:cNvSpPr>
            <p:nvPr/>
          </p:nvSpPr>
          <p:spPr bwMode="auto">
            <a:xfrm>
              <a:off x="2154" y="2103"/>
              <a:ext cx="0" cy="27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1" name="Rectangle 1102"/>
            <p:cNvSpPr>
              <a:spLocks noChangeArrowheads="1"/>
            </p:cNvSpPr>
            <p:nvPr/>
          </p:nvSpPr>
          <p:spPr bwMode="auto">
            <a:xfrm>
              <a:off x="2202" y="2170"/>
              <a:ext cx="33" cy="13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6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grpSp>
          <p:nvGrpSpPr>
            <p:cNvPr id="192" name="Group 1103"/>
            <p:cNvGrpSpPr>
              <a:grpSpLocks/>
            </p:cNvGrpSpPr>
            <p:nvPr/>
          </p:nvGrpSpPr>
          <p:grpSpPr bwMode="auto">
            <a:xfrm>
              <a:off x="1830" y="2913"/>
              <a:ext cx="271" cy="270"/>
              <a:chOff x="4512" y="3792"/>
              <a:chExt cx="384" cy="384"/>
            </a:xfrm>
          </p:grpSpPr>
          <p:sp>
            <p:nvSpPr>
              <p:cNvPr id="223" name="Oval 1104"/>
              <p:cNvSpPr>
                <a:spLocks noChangeArrowheads="1"/>
              </p:cNvSpPr>
              <p:nvPr/>
            </p:nvSpPr>
            <p:spPr bwMode="auto">
              <a:xfrm>
                <a:off x="4512" y="3792"/>
                <a:ext cx="384" cy="384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4" name="Line 1105"/>
              <p:cNvSpPr>
                <a:spLocks noChangeShapeType="1"/>
              </p:cNvSpPr>
              <p:nvPr/>
            </p:nvSpPr>
            <p:spPr bwMode="auto">
              <a:xfrm flipV="1">
                <a:off x="4560" y="3840"/>
                <a:ext cx="288" cy="288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" name="Line 1106"/>
              <p:cNvSpPr>
                <a:spLocks noChangeShapeType="1"/>
              </p:cNvSpPr>
              <p:nvPr/>
            </p:nvSpPr>
            <p:spPr bwMode="auto">
              <a:xfrm>
                <a:off x="4560" y="3840"/>
                <a:ext cx="288" cy="288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93" name="Line 1107"/>
            <p:cNvSpPr>
              <a:spLocks noChangeShapeType="1"/>
            </p:cNvSpPr>
            <p:nvPr/>
          </p:nvSpPr>
          <p:spPr bwMode="auto">
            <a:xfrm>
              <a:off x="2345" y="2107"/>
              <a:ext cx="0" cy="27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4" name="Rectangle 1108"/>
            <p:cNvSpPr>
              <a:spLocks noChangeArrowheads="1"/>
            </p:cNvSpPr>
            <p:nvPr/>
          </p:nvSpPr>
          <p:spPr bwMode="auto">
            <a:xfrm>
              <a:off x="2393" y="2175"/>
              <a:ext cx="34" cy="13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6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5" name="Line 1109"/>
            <p:cNvSpPr>
              <a:spLocks noChangeShapeType="1"/>
            </p:cNvSpPr>
            <p:nvPr/>
          </p:nvSpPr>
          <p:spPr bwMode="auto">
            <a:xfrm>
              <a:off x="1539" y="3848"/>
              <a:ext cx="394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96" name="Group 1110"/>
            <p:cNvGrpSpPr>
              <a:grpSpLocks/>
            </p:cNvGrpSpPr>
            <p:nvPr/>
          </p:nvGrpSpPr>
          <p:grpSpPr bwMode="auto">
            <a:xfrm>
              <a:off x="1830" y="3717"/>
              <a:ext cx="271" cy="269"/>
              <a:chOff x="4512" y="3792"/>
              <a:chExt cx="384" cy="384"/>
            </a:xfrm>
          </p:grpSpPr>
          <p:sp>
            <p:nvSpPr>
              <p:cNvPr id="220" name="Oval 1111"/>
              <p:cNvSpPr>
                <a:spLocks noChangeArrowheads="1"/>
              </p:cNvSpPr>
              <p:nvPr/>
            </p:nvSpPr>
            <p:spPr bwMode="auto">
              <a:xfrm>
                <a:off x="4512" y="3792"/>
                <a:ext cx="384" cy="384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21" name="Line 1112"/>
              <p:cNvSpPr>
                <a:spLocks noChangeShapeType="1"/>
              </p:cNvSpPr>
              <p:nvPr/>
            </p:nvSpPr>
            <p:spPr bwMode="auto">
              <a:xfrm flipV="1">
                <a:off x="4560" y="3840"/>
                <a:ext cx="288" cy="288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2" name="Line 1113"/>
              <p:cNvSpPr>
                <a:spLocks noChangeShapeType="1"/>
              </p:cNvSpPr>
              <p:nvPr/>
            </p:nvSpPr>
            <p:spPr bwMode="auto">
              <a:xfrm>
                <a:off x="4560" y="3840"/>
                <a:ext cx="288" cy="288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97" name="Line 1114"/>
            <p:cNvSpPr>
              <a:spLocks noChangeShapeType="1"/>
            </p:cNvSpPr>
            <p:nvPr/>
          </p:nvSpPr>
          <p:spPr bwMode="auto">
            <a:xfrm flipH="1">
              <a:off x="2101" y="3848"/>
              <a:ext cx="720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8" name="Line 1115"/>
            <p:cNvSpPr>
              <a:spLocks noChangeShapeType="1"/>
            </p:cNvSpPr>
            <p:nvPr/>
          </p:nvSpPr>
          <p:spPr bwMode="auto">
            <a:xfrm>
              <a:off x="1623" y="3047"/>
              <a:ext cx="0" cy="334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9" name="Line 1116"/>
            <p:cNvSpPr>
              <a:spLocks noChangeShapeType="1"/>
            </p:cNvSpPr>
            <p:nvPr/>
          </p:nvSpPr>
          <p:spPr bwMode="auto">
            <a:xfrm>
              <a:off x="2214" y="3047"/>
              <a:ext cx="0" cy="334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0" name="Line 1117"/>
            <p:cNvSpPr>
              <a:spLocks noChangeShapeType="1"/>
            </p:cNvSpPr>
            <p:nvPr/>
          </p:nvSpPr>
          <p:spPr bwMode="auto">
            <a:xfrm>
              <a:off x="1623" y="3381"/>
              <a:ext cx="591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1" name="Oval 1118"/>
            <p:cNvSpPr>
              <a:spLocks noChangeArrowheads="1"/>
            </p:cNvSpPr>
            <p:nvPr/>
          </p:nvSpPr>
          <p:spPr bwMode="auto">
            <a:xfrm>
              <a:off x="1803" y="3267"/>
              <a:ext cx="284" cy="28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2" name="Text Box 1119"/>
            <p:cNvSpPr txBox="1">
              <a:spLocks noChangeArrowheads="1"/>
            </p:cNvSpPr>
            <p:nvPr/>
          </p:nvSpPr>
          <p:spPr bwMode="auto">
            <a:xfrm>
              <a:off x="1763" y="3303"/>
              <a:ext cx="358" cy="25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altLang="en-US" sz="2000" dirty="0">
                  <a:solidFill>
                    <a:sysClr val="windowText" lastClr="000000"/>
                  </a:solidFill>
                </a:rPr>
                <a:t>4V</a:t>
              </a:r>
              <a:endParaRPr lang="en-GB" altLang="en-US" sz="2000" baseline="-250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3" name="Line 1124"/>
            <p:cNvSpPr>
              <a:spLocks noChangeShapeType="1"/>
            </p:cNvSpPr>
            <p:nvPr/>
          </p:nvSpPr>
          <p:spPr bwMode="auto">
            <a:xfrm flipV="1">
              <a:off x="1539" y="3047"/>
              <a:ext cx="0" cy="801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4" name="Line 1125"/>
            <p:cNvSpPr>
              <a:spLocks noChangeShapeType="1"/>
            </p:cNvSpPr>
            <p:nvPr/>
          </p:nvSpPr>
          <p:spPr bwMode="auto">
            <a:xfrm>
              <a:off x="1244" y="3500"/>
              <a:ext cx="295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5" name="Oval 1127"/>
            <p:cNvSpPr>
              <a:spLocks noChangeArrowheads="1"/>
            </p:cNvSpPr>
            <p:nvPr/>
          </p:nvSpPr>
          <p:spPr bwMode="auto">
            <a:xfrm>
              <a:off x="2296" y="3703"/>
              <a:ext cx="283" cy="28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6" name="Oval 1129"/>
            <p:cNvSpPr>
              <a:spLocks noChangeArrowheads="1"/>
            </p:cNvSpPr>
            <p:nvPr/>
          </p:nvSpPr>
          <p:spPr bwMode="auto">
            <a:xfrm>
              <a:off x="2345" y="2913"/>
              <a:ext cx="284" cy="28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" name="Text Box 1136"/>
            <p:cNvSpPr txBox="1">
              <a:spLocks noChangeArrowheads="1"/>
            </p:cNvSpPr>
            <p:nvPr/>
          </p:nvSpPr>
          <p:spPr bwMode="auto">
            <a:xfrm>
              <a:off x="2324" y="2933"/>
              <a:ext cx="390" cy="25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000" dirty="0">
                  <a:solidFill>
                    <a:sysClr val="windowText" lastClr="000000"/>
                  </a:solidFill>
                </a:rPr>
                <a:t>2A</a:t>
              </a:r>
              <a:endParaRPr lang="en-GB" altLang="en-US" sz="2000" baseline="-250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8" name="Text Box 1137"/>
            <p:cNvSpPr txBox="1">
              <a:spLocks noChangeArrowheads="1"/>
            </p:cNvSpPr>
            <p:nvPr/>
          </p:nvSpPr>
          <p:spPr bwMode="auto">
            <a:xfrm>
              <a:off x="2296" y="3732"/>
              <a:ext cx="350" cy="25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sz="2000" dirty="0">
                  <a:solidFill>
                    <a:sysClr val="windowText" lastClr="000000"/>
                  </a:solidFill>
                </a:rPr>
                <a:t>2A</a:t>
              </a:r>
              <a:endParaRPr lang="en-GB" altLang="en-US" sz="2000" baseline="-250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9" name="Line 1138"/>
            <p:cNvSpPr>
              <a:spLocks noChangeShapeType="1"/>
            </p:cNvSpPr>
            <p:nvPr/>
          </p:nvSpPr>
          <p:spPr bwMode="auto">
            <a:xfrm>
              <a:off x="3343" y="3047"/>
              <a:ext cx="0" cy="803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0" name="Line 1139"/>
            <p:cNvSpPr>
              <a:spLocks noChangeShapeType="1"/>
            </p:cNvSpPr>
            <p:nvPr/>
          </p:nvSpPr>
          <p:spPr bwMode="auto">
            <a:xfrm>
              <a:off x="3343" y="3500"/>
              <a:ext cx="230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211" name="Group 1140"/>
            <p:cNvGrpSpPr>
              <a:grpSpLocks/>
            </p:cNvGrpSpPr>
            <p:nvPr/>
          </p:nvGrpSpPr>
          <p:grpSpPr bwMode="auto">
            <a:xfrm>
              <a:off x="2821" y="3713"/>
              <a:ext cx="270" cy="270"/>
              <a:chOff x="4512" y="3792"/>
              <a:chExt cx="384" cy="384"/>
            </a:xfrm>
          </p:grpSpPr>
          <p:sp>
            <p:nvSpPr>
              <p:cNvPr id="217" name="Oval 1141"/>
              <p:cNvSpPr>
                <a:spLocks noChangeArrowheads="1"/>
              </p:cNvSpPr>
              <p:nvPr/>
            </p:nvSpPr>
            <p:spPr bwMode="auto">
              <a:xfrm>
                <a:off x="4512" y="3792"/>
                <a:ext cx="384" cy="384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18" name="Line 1142"/>
              <p:cNvSpPr>
                <a:spLocks noChangeShapeType="1"/>
              </p:cNvSpPr>
              <p:nvPr/>
            </p:nvSpPr>
            <p:spPr bwMode="auto">
              <a:xfrm flipV="1">
                <a:off x="4560" y="3840"/>
                <a:ext cx="288" cy="288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19" name="Line 1143"/>
              <p:cNvSpPr>
                <a:spLocks noChangeShapeType="1"/>
              </p:cNvSpPr>
              <p:nvPr/>
            </p:nvSpPr>
            <p:spPr bwMode="auto">
              <a:xfrm>
                <a:off x="4560" y="3840"/>
                <a:ext cx="288" cy="288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12" name="Line 1144"/>
            <p:cNvSpPr>
              <a:spLocks noChangeShapeType="1"/>
            </p:cNvSpPr>
            <p:nvPr/>
          </p:nvSpPr>
          <p:spPr bwMode="auto">
            <a:xfrm>
              <a:off x="2674" y="3514"/>
              <a:ext cx="0" cy="334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3" name="Line 1145"/>
            <p:cNvSpPr>
              <a:spLocks noChangeShapeType="1"/>
            </p:cNvSpPr>
            <p:nvPr/>
          </p:nvSpPr>
          <p:spPr bwMode="auto">
            <a:xfrm>
              <a:off x="3265" y="3514"/>
              <a:ext cx="0" cy="334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4" name="Line 1146"/>
            <p:cNvSpPr>
              <a:spLocks noChangeShapeType="1"/>
            </p:cNvSpPr>
            <p:nvPr/>
          </p:nvSpPr>
          <p:spPr bwMode="auto">
            <a:xfrm>
              <a:off x="2671" y="3515"/>
              <a:ext cx="591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" name="Oval 1147"/>
            <p:cNvSpPr>
              <a:spLocks noChangeArrowheads="1"/>
            </p:cNvSpPr>
            <p:nvPr/>
          </p:nvSpPr>
          <p:spPr bwMode="auto">
            <a:xfrm>
              <a:off x="2855" y="3387"/>
              <a:ext cx="283" cy="28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16" name="Text Box 1148"/>
            <p:cNvSpPr txBox="1">
              <a:spLocks noChangeArrowheads="1"/>
            </p:cNvSpPr>
            <p:nvPr/>
          </p:nvSpPr>
          <p:spPr bwMode="auto">
            <a:xfrm>
              <a:off x="2821" y="3420"/>
              <a:ext cx="385" cy="25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altLang="en-US" sz="2000" dirty="0">
                  <a:solidFill>
                    <a:sysClr val="windowText" lastClr="000000"/>
                  </a:solidFill>
                </a:rPr>
                <a:t>2V</a:t>
              </a:r>
              <a:endParaRPr lang="en-GB" altLang="en-US" sz="2000" baseline="-25000" dirty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51332" name="Freeform 1156"/>
          <p:cNvSpPr>
            <a:spLocks/>
          </p:cNvSpPr>
          <p:nvPr/>
        </p:nvSpPr>
        <p:spPr bwMode="auto">
          <a:xfrm>
            <a:off x="3242468" y="4781550"/>
            <a:ext cx="2929732" cy="1348990"/>
          </a:xfrm>
          <a:custGeom>
            <a:avLst/>
            <a:gdLst>
              <a:gd name="T0" fmla="*/ 2256 w 2256"/>
              <a:gd name="T1" fmla="*/ 684 h 972"/>
              <a:gd name="T2" fmla="*/ 1248 w 2256"/>
              <a:gd name="T3" fmla="*/ 48 h 972"/>
              <a:gd name="T4" fmla="*/ 0 w 2256"/>
              <a:gd name="T5" fmla="*/ 972 h 9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56" h="972">
                <a:moveTo>
                  <a:pt x="2256" y="684"/>
                </a:moveTo>
                <a:cubicBezTo>
                  <a:pt x="2088" y="578"/>
                  <a:pt x="1624" y="0"/>
                  <a:pt x="1248" y="48"/>
                </a:cubicBezTo>
                <a:cubicBezTo>
                  <a:pt x="872" y="96"/>
                  <a:pt x="260" y="780"/>
                  <a:pt x="0" y="972"/>
                </a:cubicBezTo>
              </a:path>
            </a:pathLst>
          </a:custGeom>
          <a:noFill/>
          <a:ln w="63500" cap="flat" cmpd="sng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51330" name="Text Box 1154"/>
          <p:cNvSpPr txBox="1">
            <a:spLocks noChangeArrowheads="1"/>
          </p:cNvSpPr>
          <p:nvPr/>
        </p:nvSpPr>
        <p:spPr bwMode="auto">
          <a:xfrm>
            <a:off x="6092944" y="5370253"/>
            <a:ext cx="2465387" cy="120032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What is the resistance of these bulbs?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 animBg="1" autoUpdateAnimBg="0"/>
      <p:bldP spid="113" grpId="0" animBg="1" autoUpdateAnimBg="0"/>
      <p:bldP spid="114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5029200" y="4114800"/>
            <a:ext cx="2057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48599" y="1199536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</a:rPr>
              <a:t>amps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7612" y="502108"/>
            <a:ext cx="8208168" cy="590423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GB" altLang="en-US" sz="3600" dirty="0">
                <a:latin typeface="Trebuchet MS" panose="020B0603020202020204" pitchFamily="34" charset="0"/>
                <a:cs typeface="Arial" charset="0"/>
              </a:rPr>
              <a:t>Basic ideas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61326" y="1295400"/>
            <a:ext cx="8208168" cy="1334016"/>
          </a:xfrm>
          <a:prstGeom prst="rect">
            <a:avLst/>
          </a:prstGeom>
          <a:ln w="28575">
            <a:solidFill>
              <a:schemeClr val="accent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Bef>
                <a:spcPct val="50000"/>
              </a:spcBef>
            </a:pPr>
            <a:r>
              <a:rPr lang="en-GB" altLang="en-US" dirty="0">
                <a:solidFill>
                  <a:sysClr val="windowText" lastClr="000000"/>
                </a:solidFill>
                <a:latin typeface="Trebuchet MS" panose="020B0603020202020204" pitchFamily="34" charset="0"/>
                <a:cs typeface="Times New Roman" pitchFamily="18" charset="0"/>
              </a:rPr>
              <a:t>Electric current is when electrons start to flow around a circuit. We use an </a:t>
            </a:r>
            <a:r>
              <a:rPr lang="en-GB" altLang="en-US" u="sng" dirty="0">
                <a:solidFill>
                  <a:sysClr val="windowText" lastClr="000000"/>
                </a:solidFill>
                <a:latin typeface="Trebuchet MS" panose="020B0603020202020204" pitchFamily="34" charset="0"/>
                <a:cs typeface="Times New Roman" pitchFamily="18" charset="0"/>
              </a:rPr>
              <a:t>              </a:t>
            </a:r>
            <a:r>
              <a:rPr lang="en-GB" altLang="en-US" dirty="0">
                <a:solidFill>
                  <a:sysClr val="windowText" lastClr="000000"/>
                </a:solidFill>
                <a:latin typeface="Trebuchet MS" panose="020B0603020202020204" pitchFamily="34" charset="0"/>
                <a:cs typeface="Times New Roman" pitchFamily="18" charset="0"/>
              </a:rPr>
              <a:t> to measure it and it is measured in </a:t>
            </a:r>
            <a:r>
              <a:rPr lang="en-GB" altLang="en-US" u="sng" dirty="0">
                <a:solidFill>
                  <a:sysClr val="windowText" lastClr="000000"/>
                </a:solidFill>
                <a:latin typeface="Trebuchet MS" panose="020B0603020202020204" pitchFamily="34" charset="0"/>
                <a:cs typeface="Times New Roman" pitchFamily="18" charset="0"/>
              </a:rPr>
              <a:t>             </a:t>
            </a:r>
            <a:r>
              <a:rPr lang="en-GB" altLang="en-US" dirty="0">
                <a:solidFill>
                  <a:sysClr val="windowText" lastClr="000000"/>
                </a:solidFill>
                <a:latin typeface="Trebuchet MS" panose="020B0603020202020204" pitchFamily="34" charset="0"/>
                <a:cs typeface="Times New Roman" pitchFamily="18" charset="0"/>
              </a:rPr>
              <a:t> .</a:t>
            </a:r>
          </a:p>
        </p:txBody>
      </p:sp>
      <p:sp>
        <p:nvSpPr>
          <p:cNvPr id="9" name="Rectangle 8"/>
          <p:cNvSpPr/>
          <p:nvPr/>
        </p:nvSpPr>
        <p:spPr>
          <a:xfrm>
            <a:off x="3124200" y="1660289"/>
            <a:ext cx="14350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cs typeface="Times New Roman" pitchFamily="18" charset="0"/>
              </a:rPr>
              <a:t>ammeter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62200" y="2009121"/>
            <a:ext cx="1354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en-US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  <a:cs typeface="Times New Roman" pitchFamily="18" charset="0"/>
              </a:rPr>
              <a:t>amperes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61326" y="2786100"/>
            <a:ext cx="8208168" cy="14877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Bef>
                <a:spcPct val="50000"/>
              </a:spcBef>
            </a:pPr>
            <a:r>
              <a:rPr lang="en-GB" altLang="en-US" dirty="0">
                <a:solidFill>
                  <a:sysClr val="windowText" lastClr="000000"/>
                </a:solidFill>
                <a:latin typeface="Trebuchet MS" panose="020B0603020202020204" pitchFamily="34" charset="0"/>
                <a:cs typeface="Times New Roman" pitchFamily="18" charset="0"/>
              </a:rPr>
              <a:t>Potential difference (also called ______) is how big the push on the electrons is. We use a ________ to measure it and it is measured in ____, a unit named after Alessandro Volta.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34606" y="2743200"/>
            <a:ext cx="12137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voltage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05200" y="3505200"/>
            <a:ext cx="838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volts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10782" y="3124200"/>
            <a:ext cx="1547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voltmeter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12451" y="4441086"/>
            <a:ext cx="6068074" cy="992832"/>
          </a:xfrm>
          <a:prstGeom prst="rect">
            <a:avLst/>
          </a:prstGeom>
          <a:ln w="28575">
            <a:solidFill>
              <a:schemeClr val="accent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Bef>
                <a:spcPct val="50000"/>
              </a:spcBef>
            </a:pP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  <a:cs typeface="Times New Roman" pitchFamily="18" charset="0"/>
              </a:rPr>
              <a:t>Resistance is anything that resists an electric current. It is measured in _____.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7800" y="4801906"/>
            <a:ext cx="8980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ohms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12451" y="5603120"/>
            <a:ext cx="6116949" cy="84043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Bef>
                <a:spcPct val="50000"/>
              </a:spcBef>
            </a:pPr>
            <a:r>
              <a:rPr lang="en-GB" altLang="en-US" sz="2000" i="1" dirty="0">
                <a:solidFill>
                  <a:schemeClr val="bg1"/>
                </a:solidFill>
                <a:latin typeface="Trebuchet MS" panose="020B0603020202020204" pitchFamily="34" charset="0"/>
                <a:cs typeface="Times New Roman" pitchFamily="18" charset="0"/>
              </a:rPr>
              <a:t>Keywords: volts   amps   ohms                   potential difference      ammeter   voltmeter</a:t>
            </a:r>
            <a:r>
              <a:rPr lang="en-GB" altLang="en-US" sz="20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GB" altLang="en-US" sz="20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3826" y="4441086"/>
            <a:ext cx="1761954" cy="20024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0" grpId="0" animBg="1"/>
      <p:bldP spid="4" grpId="0"/>
      <p:bldP spid="6" grpId="0"/>
      <p:bldP spid="5" grpId="0"/>
      <p:bldP spid="21" grpId="0" animBg="1"/>
      <p:bldP spid="7" grpId="0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48" name="Group 52"/>
          <p:cNvGrpSpPr>
            <a:grpSpLocks/>
          </p:cNvGrpSpPr>
          <p:nvPr/>
        </p:nvGrpSpPr>
        <p:grpSpPr bwMode="auto">
          <a:xfrm>
            <a:off x="228600" y="4191000"/>
            <a:ext cx="2592388" cy="2438400"/>
            <a:chOff x="144" y="2640"/>
            <a:chExt cx="1633" cy="1536"/>
          </a:xfrm>
        </p:grpSpPr>
        <p:sp>
          <p:nvSpPr>
            <p:cNvPr id="4124" name="Line 28"/>
            <p:cNvSpPr>
              <a:spLocks noChangeShapeType="1"/>
            </p:cNvSpPr>
            <p:nvPr/>
          </p:nvSpPr>
          <p:spPr bwMode="auto">
            <a:xfrm>
              <a:off x="144" y="2832"/>
              <a:ext cx="0" cy="1153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4125" name="Line 29"/>
            <p:cNvSpPr>
              <a:spLocks noChangeShapeType="1"/>
            </p:cNvSpPr>
            <p:nvPr/>
          </p:nvSpPr>
          <p:spPr bwMode="auto">
            <a:xfrm>
              <a:off x="145" y="3984"/>
              <a:ext cx="528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4126" name="Line 30"/>
            <p:cNvSpPr>
              <a:spLocks noChangeShapeType="1"/>
            </p:cNvSpPr>
            <p:nvPr/>
          </p:nvSpPr>
          <p:spPr bwMode="auto">
            <a:xfrm>
              <a:off x="1056" y="3984"/>
              <a:ext cx="721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4127" name="Line 31"/>
            <p:cNvSpPr>
              <a:spLocks noChangeShapeType="1"/>
            </p:cNvSpPr>
            <p:nvPr/>
          </p:nvSpPr>
          <p:spPr bwMode="auto">
            <a:xfrm flipV="1">
              <a:off x="1776" y="2832"/>
              <a:ext cx="0" cy="1152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4128" name="Line 32"/>
            <p:cNvSpPr>
              <a:spLocks noChangeShapeType="1"/>
            </p:cNvSpPr>
            <p:nvPr/>
          </p:nvSpPr>
          <p:spPr bwMode="auto">
            <a:xfrm>
              <a:off x="144" y="2832"/>
              <a:ext cx="672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4129" name="Line 33"/>
            <p:cNvSpPr>
              <a:spLocks noChangeShapeType="1"/>
            </p:cNvSpPr>
            <p:nvPr/>
          </p:nvSpPr>
          <p:spPr bwMode="auto">
            <a:xfrm flipH="1">
              <a:off x="960" y="2832"/>
              <a:ext cx="816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4130" name="Line 34"/>
            <p:cNvSpPr>
              <a:spLocks noChangeShapeType="1"/>
            </p:cNvSpPr>
            <p:nvPr/>
          </p:nvSpPr>
          <p:spPr bwMode="auto">
            <a:xfrm>
              <a:off x="816" y="2640"/>
              <a:ext cx="0" cy="384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4131" name="Rectangle 35"/>
            <p:cNvSpPr>
              <a:spLocks noChangeArrowheads="1"/>
            </p:cNvSpPr>
            <p:nvPr/>
          </p:nvSpPr>
          <p:spPr bwMode="auto">
            <a:xfrm>
              <a:off x="912" y="2736"/>
              <a:ext cx="48" cy="19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4132" name="Oval 36"/>
            <p:cNvSpPr>
              <a:spLocks noChangeArrowheads="1"/>
            </p:cNvSpPr>
            <p:nvPr/>
          </p:nvSpPr>
          <p:spPr bwMode="auto">
            <a:xfrm>
              <a:off x="672" y="3792"/>
              <a:ext cx="384" cy="384"/>
            </a:xfrm>
            <a:prstGeom prst="ellips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4133" name="Line 37"/>
            <p:cNvSpPr>
              <a:spLocks noChangeShapeType="1"/>
            </p:cNvSpPr>
            <p:nvPr/>
          </p:nvSpPr>
          <p:spPr bwMode="auto">
            <a:xfrm flipV="1">
              <a:off x="720" y="3840"/>
              <a:ext cx="288" cy="28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4134" name="Line 38"/>
            <p:cNvSpPr>
              <a:spLocks noChangeShapeType="1"/>
            </p:cNvSpPr>
            <p:nvPr/>
          </p:nvSpPr>
          <p:spPr bwMode="auto">
            <a:xfrm>
              <a:off x="720" y="3840"/>
              <a:ext cx="288" cy="288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4167" name="Group 71"/>
          <p:cNvGrpSpPr>
            <a:grpSpLocks/>
          </p:cNvGrpSpPr>
          <p:nvPr/>
        </p:nvGrpSpPr>
        <p:grpSpPr bwMode="auto">
          <a:xfrm>
            <a:off x="6324600" y="4191000"/>
            <a:ext cx="2592388" cy="2438400"/>
            <a:chOff x="3984" y="2640"/>
            <a:chExt cx="1633" cy="1536"/>
          </a:xfrm>
        </p:grpSpPr>
        <p:sp>
          <p:nvSpPr>
            <p:cNvPr id="4135" name="Line 39"/>
            <p:cNvSpPr>
              <a:spLocks noChangeShapeType="1"/>
            </p:cNvSpPr>
            <p:nvPr/>
          </p:nvSpPr>
          <p:spPr bwMode="auto">
            <a:xfrm>
              <a:off x="3984" y="2832"/>
              <a:ext cx="0" cy="1153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4136" name="Line 40"/>
            <p:cNvSpPr>
              <a:spLocks noChangeShapeType="1"/>
            </p:cNvSpPr>
            <p:nvPr/>
          </p:nvSpPr>
          <p:spPr bwMode="auto">
            <a:xfrm>
              <a:off x="3985" y="3984"/>
              <a:ext cx="287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4137" name="Line 41"/>
            <p:cNvSpPr>
              <a:spLocks noChangeShapeType="1"/>
            </p:cNvSpPr>
            <p:nvPr/>
          </p:nvSpPr>
          <p:spPr bwMode="auto">
            <a:xfrm>
              <a:off x="5376" y="3984"/>
              <a:ext cx="241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4138" name="Line 42"/>
            <p:cNvSpPr>
              <a:spLocks noChangeShapeType="1"/>
            </p:cNvSpPr>
            <p:nvPr/>
          </p:nvSpPr>
          <p:spPr bwMode="auto">
            <a:xfrm flipV="1">
              <a:off x="5616" y="2832"/>
              <a:ext cx="0" cy="1152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4139" name="Line 43"/>
            <p:cNvSpPr>
              <a:spLocks noChangeShapeType="1"/>
            </p:cNvSpPr>
            <p:nvPr/>
          </p:nvSpPr>
          <p:spPr bwMode="auto">
            <a:xfrm>
              <a:off x="3984" y="2832"/>
              <a:ext cx="672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4140" name="Line 44"/>
            <p:cNvSpPr>
              <a:spLocks noChangeShapeType="1"/>
            </p:cNvSpPr>
            <p:nvPr/>
          </p:nvSpPr>
          <p:spPr bwMode="auto">
            <a:xfrm flipH="1">
              <a:off x="4800" y="2832"/>
              <a:ext cx="816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4141" name="Line 45"/>
            <p:cNvSpPr>
              <a:spLocks noChangeShapeType="1"/>
            </p:cNvSpPr>
            <p:nvPr/>
          </p:nvSpPr>
          <p:spPr bwMode="auto">
            <a:xfrm>
              <a:off x="4656" y="2640"/>
              <a:ext cx="0" cy="384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4142" name="Rectangle 46"/>
            <p:cNvSpPr>
              <a:spLocks noChangeArrowheads="1"/>
            </p:cNvSpPr>
            <p:nvPr/>
          </p:nvSpPr>
          <p:spPr bwMode="auto">
            <a:xfrm>
              <a:off x="4752" y="2736"/>
              <a:ext cx="48" cy="19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grpSp>
          <p:nvGrpSpPr>
            <p:cNvPr id="4150" name="Group 54"/>
            <p:cNvGrpSpPr>
              <a:grpSpLocks/>
            </p:cNvGrpSpPr>
            <p:nvPr/>
          </p:nvGrpSpPr>
          <p:grpSpPr bwMode="auto">
            <a:xfrm>
              <a:off x="4272" y="3792"/>
              <a:ext cx="384" cy="384"/>
              <a:chOff x="4512" y="3792"/>
              <a:chExt cx="384" cy="384"/>
            </a:xfrm>
          </p:grpSpPr>
          <p:sp>
            <p:nvSpPr>
              <p:cNvPr id="4143" name="Oval 47"/>
              <p:cNvSpPr>
                <a:spLocks noChangeArrowheads="1"/>
              </p:cNvSpPr>
              <p:nvPr/>
            </p:nvSpPr>
            <p:spPr bwMode="auto">
              <a:xfrm>
                <a:off x="4512" y="3792"/>
                <a:ext cx="384" cy="384"/>
              </a:xfrm>
              <a:prstGeom prst="ellips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144" name="Line 48"/>
              <p:cNvSpPr>
                <a:spLocks noChangeShapeType="1"/>
              </p:cNvSpPr>
              <p:nvPr/>
            </p:nvSpPr>
            <p:spPr bwMode="auto">
              <a:xfrm flipV="1">
                <a:off x="4560" y="3840"/>
                <a:ext cx="288" cy="288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145" name="Line 49"/>
              <p:cNvSpPr>
                <a:spLocks noChangeShapeType="1"/>
              </p:cNvSpPr>
              <p:nvPr/>
            </p:nvSpPr>
            <p:spPr bwMode="auto">
              <a:xfrm>
                <a:off x="4560" y="3840"/>
                <a:ext cx="288" cy="288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4162" name="Group 66"/>
            <p:cNvGrpSpPr>
              <a:grpSpLocks/>
            </p:cNvGrpSpPr>
            <p:nvPr/>
          </p:nvGrpSpPr>
          <p:grpSpPr bwMode="auto">
            <a:xfrm>
              <a:off x="4992" y="3792"/>
              <a:ext cx="384" cy="384"/>
              <a:chOff x="4512" y="3792"/>
              <a:chExt cx="384" cy="384"/>
            </a:xfrm>
          </p:grpSpPr>
          <p:sp>
            <p:nvSpPr>
              <p:cNvPr id="4163" name="Oval 67"/>
              <p:cNvSpPr>
                <a:spLocks noChangeArrowheads="1"/>
              </p:cNvSpPr>
              <p:nvPr/>
            </p:nvSpPr>
            <p:spPr bwMode="auto">
              <a:xfrm>
                <a:off x="4512" y="3792"/>
                <a:ext cx="384" cy="384"/>
              </a:xfrm>
              <a:prstGeom prst="ellips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164" name="Line 68"/>
              <p:cNvSpPr>
                <a:spLocks noChangeShapeType="1"/>
              </p:cNvSpPr>
              <p:nvPr/>
            </p:nvSpPr>
            <p:spPr bwMode="auto">
              <a:xfrm flipV="1">
                <a:off x="4560" y="3840"/>
                <a:ext cx="288" cy="288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165" name="Line 69"/>
              <p:cNvSpPr>
                <a:spLocks noChangeShapeType="1"/>
              </p:cNvSpPr>
              <p:nvPr/>
            </p:nvSpPr>
            <p:spPr bwMode="auto">
              <a:xfrm>
                <a:off x="4560" y="3840"/>
                <a:ext cx="288" cy="288"/>
              </a:xfrm>
              <a:prstGeom prst="lin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4166" name="Line 70"/>
            <p:cNvSpPr>
              <a:spLocks noChangeShapeType="1"/>
            </p:cNvSpPr>
            <p:nvPr/>
          </p:nvSpPr>
          <p:spPr bwMode="auto">
            <a:xfrm>
              <a:off x="4656" y="3984"/>
              <a:ext cx="336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sp>
        <p:nvSpPr>
          <p:cNvPr id="70" name="Rectangle 69"/>
          <p:cNvSpPr/>
          <p:nvPr/>
        </p:nvSpPr>
        <p:spPr>
          <a:xfrm>
            <a:off x="537612" y="502108"/>
            <a:ext cx="8208168" cy="590423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GB" altLang="en-US" sz="3600" dirty="0">
                <a:latin typeface="Trebuchet MS" panose="020B0603020202020204" pitchFamily="34" charset="0"/>
                <a:cs typeface="Arial" charset="0"/>
              </a:rPr>
              <a:t>More basic ideas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37612" y="1329696"/>
            <a:ext cx="8208168" cy="993742"/>
          </a:xfrm>
          <a:prstGeom prst="rect">
            <a:avLst/>
          </a:prstGeom>
          <a:ln w="28575">
            <a:solidFill>
              <a:schemeClr val="accent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Bef>
                <a:spcPct val="50000"/>
              </a:spcBef>
            </a:pP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If a battery </a:t>
            </a:r>
            <a:r>
              <a:rPr lang="en-GB" altLang="en-US">
                <a:solidFill>
                  <a:schemeClr val="tx1"/>
                </a:solidFill>
                <a:latin typeface="Trebuchet MS" panose="020B0603020202020204" pitchFamily="34" charset="0"/>
              </a:rPr>
              <a:t>is added, </a:t>
            </a: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the current will ________ because there is a greater _____ on the electrons.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62939" y="1306955"/>
            <a:ext cx="1382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increase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95726" y="1671484"/>
            <a:ext cx="10454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‘push’</a:t>
            </a:r>
          </a:p>
        </p:txBody>
      </p:sp>
      <p:sp>
        <p:nvSpPr>
          <p:cNvPr id="73" name="Rectangle 72"/>
          <p:cNvSpPr/>
          <p:nvPr/>
        </p:nvSpPr>
        <p:spPr>
          <a:xfrm>
            <a:off x="649288" y="5116434"/>
            <a:ext cx="8208168" cy="993742"/>
          </a:xfrm>
          <a:prstGeom prst="rect">
            <a:avLst/>
          </a:prstGeom>
          <a:ln w="28575">
            <a:solidFill>
              <a:schemeClr val="accent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Bef>
                <a:spcPct val="50000"/>
              </a:spcBef>
            </a:pP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If a bulb </a:t>
            </a:r>
            <a:r>
              <a:rPr lang="en-GB" altLang="en-US">
                <a:solidFill>
                  <a:schemeClr val="tx1"/>
                </a:solidFill>
                <a:latin typeface="Trebuchet MS" panose="020B0603020202020204" pitchFamily="34" charset="0"/>
              </a:rPr>
              <a:t>is added, </a:t>
            </a: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the current will </a:t>
            </a:r>
            <a:r>
              <a:rPr lang="en-GB" altLang="en-US" u="sng" dirty="0">
                <a:solidFill>
                  <a:schemeClr val="tx1"/>
                </a:solidFill>
                <a:latin typeface="Trebuchet MS" panose="020B0603020202020204" pitchFamily="34" charset="0"/>
              </a:rPr>
              <a:t>               </a:t>
            </a: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 because there is greater </a:t>
            </a:r>
            <a:r>
              <a:rPr lang="en-GB" altLang="en-US" u="sng" dirty="0">
                <a:solidFill>
                  <a:schemeClr val="tx1"/>
                </a:solidFill>
                <a:latin typeface="Trebuchet MS" panose="020B0603020202020204" pitchFamily="34" charset="0"/>
              </a:rPr>
              <a:t>                 </a:t>
            </a: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 in the circuit.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9128" y="5114948"/>
            <a:ext cx="1420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decrease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81105" y="5452104"/>
            <a:ext cx="1673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resistance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815"/>
          <a:stretch/>
        </p:blipFill>
        <p:spPr>
          <a:xfrm rot="20123782">
            <a:off x="939749" y="2861389"/>
            <a:ext cx="1099433" cy="1677624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815"/>
          <a:stretch/>
        </p:blipFill>
        <p:spPr>
          <a:xfrm rot="20123782">
            <a:off x="5188855" y="2861388"/>
            <a:ext cx="1099433" cy="16776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85"/>
          <a:stretch/>
        </p:blipFill>
        <p:spPr>
          <a:xfrm rot="20074569">
            <a:off x="2701163" y="2640745"/>
            <a:ext cx="1355586" cy="2118907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85"/>
          <a:stretch/>
        </p:blipFill>
        <p:spPr>
          <a:xfrm rot="20101552">
            <a:off x="7082475" y="2633658"/>
            <a:ext cx="1355586" cy="21189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3" grpId="0" animBg="1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43" name="Group 23"/>
          <p:cNvGrpSpPr>
            <a:grpSpLocks/>
          </p:cNvGrpSpPr>
          <p:nvPr/>
        </p:nvGrpSpPr>
        <p:grpSpPr bwMode="auto">
          <a:xfrm>
            <a:off x="2819400" y="1752600"/>
            <a:ext cx="3657600" cy="3440113"/>
            <a:chOff x="672" y="1104"/>
            <a:chExt cx="2304" cy="2167"/>
          </a:xfrm>
        </p:grpSpPr>
        <p:sp>
          <p:nvSpPr>
            <p:cNvPr id="5124" name="Line 4"/>
            <p:cNvSpPr>
              <a:spLocks noChangeShapeType="1"/>
            </p:cNvSpPr>
            <p:nvPr/>
          </p:nvSpPr>
          <p:spPr bwMode="auto">
            <a:xfrm>
              <a:off x="672" y="1375"/>
              <a:ext cx="0" cy="1627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25" name="Line 5"/>
            <p:cNvSpPr>
              <a:spLocks noChangeShapeType="1"/>
            </p:cNvSpPr>
            <p:nvPr/>
          </p:nvSpPr>
          <p:spPr bwMode="auto">
            <a:xfrm>
              <a:off x="673" y="3000"/>
              <a:ext cx="405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26" name="Line 6"/>
            <p:cNvSpPr>
              <a:spLocks noChangeShapeType="1"/>
            </p:cNvSpPr>
            <p:nvPr/>
          </p:nvSpPr>
          <p:spPr bwMode="auto">
            <a:xfrm>
              <a:off x="2636" y="3000"/>
              <a:ext cx="340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27" name="Line 7"/>
            <p:cNvSpPr>
              <a:spLocks noChangeShapeType="1"/>
            </p:cNvSpPr>
            <p:nvPr/>
          </p:nvSpPr>
          <p:spPr bwMode="auto">
            <a:xfrm flipV="1">
              <a:off x="2975" y="1375"/>
              <a:ext cx="0" cy="1625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28" name="Line 8"/>
            <p:cNvSpPr>
              <a:spLocks noChangeShapeType="1"/>
            </p:cNvSpPr>
            <p:nvPr/>
          </p:nvSpPr>
          <p:spPr bwMode="auto">
            <a:xfrm>
              <a:off x="672" y="1375"/>
              <a:ext cx="768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29" name="Line 9"/>
            <p:cNvSpPr>
              <a:spLocks noChangeShapeType="1"/>
            </p:cNvSpPr>
            <p:nvPr/>
          </p:nvSpPr>
          <p:spPr bwMode="auto">
            <a:xfrm flipH="1">
              <a:off x="1968" y="1375"/>
              <a:ext cx="1007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30" name="Line 10"/>
            <p:cNvSpPr>
              <a:spLocks noChangeShapeType="1"/>
            </p:cNvSpPr>
            <p:nvPr/>
          </p:nvSpPr>
          <p:spPr bwMode="auto">
            <a:xfrm>
              <a:off x="1440" y="1104"/>
              <a:ext cx="0" cy="542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31" name="Rectangle 11"/>
            <p:cNvSpPr>
              <a:spLocks noChangeArrowheads="1"/>
            </p:cNvSpPr>
            <p:nvPr/>
          </p:nvSpPr>
          <p:spPr bwMode="auto">
            <a:xfrm>
              <a:off x="1536" y="1239"/>
              <a:ext cx="67" cy="27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6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grpSp>
          <p:nvGrpSpPr>
            <p:cNvPr id="5132" name="Group 12"/>
            <p:cNvGrpSpPr>
              <a:grpSpLocks/>
            </p:cNvGrpSpPr>
            <p:nvPr/>
          </p:nvGrpSpPr>
          <p:grpSpPr bwMode="auto">
            <a:xfrm>
              <a:off x="1078" y="2729"/>
              <a:ext cx="542" cy="542"/>
              <a:chOff x="4512" y="3792"/>
              <a:chExt cx="384" cy="384"/>
            </a:xfrm>
          </p:grpSpPr>
          <p:sp>
            <p:nvSpPr>
              <p:cNvPr id="5133" name="Oval 13"/>
              <p:cNvSpPr>
                <a:spLocks noChangeArrowheads="1"/>
              </p:cNvSpPr>
              <p:nvPr/>
            </p:nvSpPr>
            <p:spPr bwMode="auto">
              <a:xfrm>
                <a:off x="4512" y="3792"/>
                <a:ext cx="384" cy="384"/>
              </a:xfrm>
              <a:prstGeom prst="ellips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5134" name="Line 14"/>
              <p:cNvSpPr>
                <a:spLocks noChangeShapeType="1"/>
              </p:cNvSpPr>
              <p:nvPr/>
            </p:nvSpPr>
            <p:spPr bwMode="auto">
              <a:xfrm flipV="1">
                <a:off x="4560" y="3846"/>
                <a:ext cx="276" cy="257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5135" name="Line 15"/>
              <p:cNvSpPr>
                <a:spLocks noChangeShapeType="1"/>
              </p:cNvSpPr>
              <p:nvPr/>
            </p:nvSpPr>
            <p:spPr bwMode="auto">
              <a:xfrm>
                <a:off x="4564" y="3846"/>
                <a:ext cx="272" cy="282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5136" name="Group 16"/>
            <p:cNvGrpSpPr>
              <a:grpSpLocks/>
            </p:cNvGrpSpPr>
            <p:nvPr/>
          </p:nvGrpSpPr>
          <p:grpSpPr bwMode="auto">
            <a:xfrm>
              <a:off x="2094" y="2729"/>
              <a:ext cx="542" cy="542"/>
              <a:chOff x="4512" y="3792"/>
              <a:chExt cx="384" cy="384"/>
            </a:xfrm>
          </p:grpSpPr>
          <p:sp>
            <p:nvSpPr>
              <p:cNvPr id="5137" name="Oval 17"/>
              <p:cNvSpPr>
                <a:spLocks noChangeArrowheads="1"/>
              </p:cNvSpPr>
              <p:nvPr/>
            </p:nvSpPr>
            <p:spPr bwMode="auto">
              <a:xfrm>
                <a:off x="4512" y="3792"/>
                <a:ext cx="384" cy="384"/>
              </a:xfrm>
              <a:prstGeom prst="ellips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5138" name="Line 18"/>
              <p:cNvSpPr>
                <a:spLocks noChangeShapeType="1"/>
              </p:cNvSpPr>
              <p:nvPr/>
            </p:nvSpPr>
            <p:spPr bwMode="auto">
              <a:xfrm flipV="1">
                <a:off x="4560" y="3846"/>
                <a:ext cx="271" cy="257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5139" name="Line 19"/>
              <p:cNvSpPr>
                <a:spLocks noChangeShapeType="1"/>
              </p:cNvSpPr>
              <p:nvPr/>
            </p:nvSpPr>
            <p:spPr bwMode="auto">
              <a:xfrm>
                <a:off x="4593" y="3830"/>
                <a:ext cx="255" cy="273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5140" name="Line 20"/>
            <p:cNvSpPr>
              <a:spLocks noChangeShapeType="1"/>
            </p:cNvSpPr>
            <p:nvPr/>
          </p:nvSpPr>
          <p:spPr bwMode="auto">
            <a:xfrm>
              <a:off x="1620" y="3000"/>
              <a:ext cx="474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41" name="Line 21"/>
            <p:cNvSpPr>
              <a:spLocks noChangeShapeType="1"/>
            </p:cNvSpPr>
            <p:nvPr/>
          </p:nvSpPr>
          <p:spPr bwMode="auto">
            <a:xfrm>
              <a:off x="1824" y="1113"/>
              <a:ext cx="0" cy="542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42" name="Rectangle 22"/>
            <p:cNvSpPr>
              <a:spLocks noChangeArrowheads="1"/>
            </p:cNvSpPr>
            <p:nvPr/>
          </p:nvSpPr>
          <p:spPr bwMode="auto">
            <a:xfrm>
              <a:off x="1920" y="1248"/>
              <a:ext cx="67" cy="27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6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5155" name="Group 35"/>
          <p:cNvGrpSpPr>
            <a:grpSpLocks/>
          </p:cNvGrpSpPr>
          <p:nvPr/>
        </p:nvGrpSpPr>
        <p:grpSpPr bwMode="auto">
          <a:xfrm>
            <a:off x="454749" y="1232777"/>
            <a:ext cx="2693987" cy="1200150"/>
            <a:chOff x="339" y="771"/>
            <a:chExt cx="1488" cy="756"/>
          </a:xfrm>
        </p:grpSpPr>
        <p:sp>
          <p:nvSpPr>
            <p:cNvPr id="5144" name="Text Box 24"/>
            <p:cNvSpPr txBox="1">
              <a:spLocks noChangeArrowheads="1"/>
            </p:cNvSpPr>
            <p:nvPr/>
          </p:nvSpPr>
          <p:spPr bwMode="auto">
            <a:xfrm>
              <a:off x="339" y="771"/>
              <a:ext cx="1488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If the current here is </a:t>
              </a:r>
              <a:r>
                <a:rPr lang="en-GB" altLang="en-US">
                  <a:solidFill>
                    <a:schemeClr val="tx1"/>
                  </a:solidFill>
                  <a:latin typeface="Trebuchet MS" panose="020B0603020202020204" pitchFamily="34" charset="0"/>
                </a:rPr>
                <a:t>2 amps, …</a:t>
              </a:r>
              <a:endParaRPr lang="en-GB" altLang="en-US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5148" name="AutoShape 28"/>
            <p:cNvSpPr>
              <a:spLocks noChangeArrowheads="1"/>
            </p:cNvSpPr>
            <p:nvPr/>
          </p:nvSpPr>
          <p:spPr bwMode="auto">
            <a:xfrm>
              <a:off x="1023" y="1294"/>
              <a:ext cx="576" cy="169"/>
            </a:xfrm>
            <a:prstGeom prst="rightArrow">
              <a:avLst>
                <a:gd name="adj1" fmla="val 50000"/>
                <a:gd name="adj2" fmla="val 6000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5158" name="Group 38"/>
          <p:cNvGrpSpPr>
            <a:grpSpLocks/>
          </p:cNvGrpSpPr>
          <p:nvPr/>
        </p:nvGrpSpPr>
        <p:grpSpPr bwMode="auto">
          <a:xfrm>
            <a:off x="6553200" y="1219200"/>
            <a:ext cx="2286000" cy="1200150"/>
            <a:chOff x="4128" y="768"/>
            <a:chExt cx="1440" cy="756"/>
          </a:xfrm>
        </p:grpSpPr>
        <p:sp>
          <p:nvSpPr>
            <p:cNvPr id="5146" name="Text Box 26"/>
            <p:cNvSpPr txBox="1">
              <a:spLocks noChangeArrowheads="1"/>
            </p:cNvSpPr>
            <p:nvPr/>
          </p:nvSpPr>
          <p:spPr bwMode="auto">
            <a:xfrm>
              <a:off x="4416" y="768"/>
              <a:ext cx="1152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t</a:t>
              </a:r>
              <a:r>
                <a:rPr lang="en-GB" altLang="en-US">
                  <a:solidFill>
                    <a:schemeClr val="tx1"/>
                  </a:solidFill>
                  <a:latin typeface="Trebuchet MS" panose="020B0603020202020204" pitchFamily="34" charset="0"/>
                </a:rPr>
                <a:t>he </a:t>
              </a:r>
              <a:r>
                <a:rPr lang="en-GB" altLang="en-US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current here </a:t>
              </a:r>
              <a:r>
                <a:rPr lang="en-GB" altLang="en-US">
                  <a:solidFill>
                    <a:schemeClr val="tx1"/>
                  </a:solidFill>
                  <a:latin typeface="Trebuchet MS" panose="020B0603020202020204" pitchFamily="34" charset="0"/>
                </a:rPr>
                <a:t>will </a:t>
              </a:r>
              <a:br>
                <a:rPr lang="en-GB" altLang="en-US">
                  <a:solidFill>
                    <a:schemeClr val="tx1"/>
                  </a:solidFill>
                  <a:latin typeface="Trebuchet MS" panose="020B0603020202020204" pitchFamily="34" charset="0"/>
                </a:rPr>
              </a:br>
              <a:r>
                <a:rPr lang="en-GB" altLang="en-US">
                  <a:solidFill>
                    <a:schemeClr val="tx1"/>
                  </a:solidFill>
                  <a:latin typeface="Trebuchet MS" panose="020B0603020202020204" pitchFamily="34" charset="0"/>
                </a:rPr>
                <a:t>be …</a:t>
              </a:r>
              <a:endParaRPr lang="en-GB" altLang="en-US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5149" name="AutoShape 29"/>
            <p:cNvSpPr>
              <a:spLocks noChangeArrowheads="1"/>
            </p:cNvSpPr>
            <p:nvPr/>
          </p:nvSpPr>
          <p:spPr bwMode="auto">
            <a:xfrm rot="8155211">
              <a:off x="4128" y="1248"/>
              <a:ext cx="305" cy="219"/>
            </a:xfrm>
            <a:prstGeom prst="rightArrow">
              <a:avLst>
                <a:gd name="adj1" fmla="val 50000"/>
                <a:gd name="adj2" fmla="val 34817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5156" name="Group 36"/>
          <p:cNvGrpSpPr>
            <a:grpSpLocks/>
          </p:cNvGrpSpPr>
          <p:nvPr/>
        </p:nvGrpSpPr>
        <p:grpSpPr bwMode="auto">
          <a:xfrm>
            <a:off x="457200" y="2667000"/>
            <a:ext cx="4038600" cy="1733550"/>
            <a:chOff x="288" y="1680"/>
            <a:chExt cx="2544" cy="1092"/>
          </a:xfrm>
        </p:grpSpPr>
        <p:sp>
          <p:nvSpPr>
            <p:cNvPr id="5145" name="Text Box 25"/>
            <p:cNvSpPr txBox="1">
              <a:spLocks noChangeArrowheads="1"/>
            </p:cNvSpPr>
            <p:nvPr/>
          </p:nvSpPr>
          <p:spPr bwMode="auto">
            <a:xfrm>
              <a:off x="288" y="2016"/>
              <a:ext cx="1200" cy="756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t</a:t>
              </a:r>
              <a:r>
                <a:rPr lang="en-GB" altLang="en-US">
                  <a:solidFill>
                    <a:schemeClr val="tx1"/>
                  </a:solidFill>
                  <a:latin typeface="Trebuchet MS" panose="020B0603020202020204" pitchFamily="34" charset="0"/>
                </a:rPr>
                <a:t>he </a:t>
              </a:r>
              <a:r>
                <a:rPr lang="en-GB" altLang="en-US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current here </a:t>
              </a:r>
              <a:r>
                <a:rPr lang="en-GB" altLang="en-US">
                  <a:solidFill>
                    <a:schemeClr val="tx1"/>
                  </a:solidFill>
                  <a:latin typeface="Trebuchet MS" panose="020B0603020202020204" pitchFamily="34" charset="0"/>
                </a:rPr>
                <a:t>will </a:t>
              </a:r>
              <a:br>
                <a:rPr lang="en-GB" altLang="en-US">
                  <a:solidFill>
                    <a:schemeClr val="tx1"/>
                  </a:solidFill>
                  <a:latin typeface="Trebuchet MS" panose="020B0603020202020204" pitchFamily="34" charset="0"/>
                </a:rPr>
              </a:br>
              <a:r>
                <a:rPr lang="en-GB" altLang="en-US">
                  <a:solidFill>
                    <a:schemeClr val="tx1"/>
                  </a:solidFill>
                  <a:latin typeface="Trebuchet MS" panose="020B0603020202020204" pitchFamily="34" charset="0"/>
                </a:rPr>
                <a:t>be …</a:t>
              </a:r>
              <a:endParaRPr lang="en-GB" altLang="en-US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5151" name="Freeform 31"/>
            <p:cNvSpPr>
              <a:spLocks/>
            </p:cNvSpPr>
            <p:nvPr/>
          </p:nvSpPr>
          <p:spPr bwMode="auto">
            <a:xfrm>
              <a:off x="1392" y="1680"/>
              <a:ext cx="1440" cy="792"/>
            </a:xfrm>
            <a:custGeom>
              <a:avLst/>
              <a:gdLst>
                <a:gd name="T0" fmla="*/ 0 w 1440"/>
                <a:gd name="T1" fmla="*/ 720 h 792"/>
                <a:gd name="T2" fmla="*/ 1152 w 1440"/>
                <a:gd name="T3" fmla="*/ 672 h 792"/>
                <a:gd name="T4" fmla="*/ 1440 w 1440"/>
                <a:gd name="T5" fmla="*/ 0 h 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0" h="792">
                  <a:moveTo>
                    <a:pt x="0" y="720"/>
                  </a:moveTo>
                  <a:cubicBezTo>
                    <a:pt x="456" y="756"/>
                    <a:pt x="912" y="792"/>
                    <a:pt x="1152" y="672"/>
                  </a:cubicBezTo>
                  <a:cubicBezTo>
                    <a:pt x="1392" y="552"/>
                    <a:pt x="1416" y="276"/>
                    <a:pt x="1440" y="0"/>
                  </a:cubicBezTo>
                </a:path>
              </a:pathLst>
            </a:custGeom>
            <a:noFill/>
            <a:ln w="76200" cap="flat" cmpd="sng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5157" name="Group 37"/>
          <p:cNvGrpSpPr>
            <a:grpSpLocks/>
          </p:cNvGrpSpPr>
          <p:nvPr/>
        </p:nvGrpSpPr>
        <p:grpSpPr bwMode="auto">
          <a:xfrm>
            <a:off x="4581526" y="3200401"/>
            <a:ext cx="4164013" cy="1570038"/>
            <a:chOff x="2886" y="2016"/>
            <a:chExt cx="2623" cy="989"/>
          </a:xfrm>
        </p:grpSpPr>
        <p:sp>
          <p:nvSpPr>
            <p:cNvPr id="5147" name="Text Box 27"/>
            <p:cNvSpPr txBox="1">
              <a:spLocks noChangeArrowheads="1"/>
            </p:cNvSpPr>
            <p:nvPr/>
          </p:nvSpPr>
          <p:spPr bwMode="auto">
            <a:xfrm>
              <a:off x="4368" y="2016"/>
              <a:ext cx="1141" cy="989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and the current here </a:t>
              </a:r>
              <a:r>
                <a:rPr lang="en-GB" altLang="en-US">
                  <a:solidFill>
                    <a:schemeClr val="tx1"/>
                  </a:solidFill>
                  <a:latin typeface="Trebuchet MS" panose="020B0603020202020204" pitchFamily="34" charset="0"/>
                </a:rPr>
                <a:t>will be …</a:t>
              </a:r>
              <a:endParaRPr lang="en-GB" altLang="en-US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5153" name="Freeform 33"/>
            <p:cNvSpPr>
              <a:spLocks/>
            </p:cNvSpPr>
            <p:nvPr/>
          </p:nvSpPr>
          <p:spPr bwMode="auto">
            <a:xfrm rot="-11038230">
              <a:off x="2886" y="2255"/>
              <a:ext cx="1440" cy="600"/>
            </a:xfrm>
            <a:custGeom>
              <a:avLst/>
              <a:gdLst>
                <a:gd name="T0" fmla="*/ 0 w 1440"/>
                <a:gd name="T1" fmla="*/ 720 h 792"/>
                <a:gd name="T2" fmla="*/ 1152 w 1440"/>
                <a:gd name="T3" fmla="*/ 672 h 792"/>
                <a:gd name="T4" fmla="*/ 1440 w 1440"/>
                <a:gd name="T5" fmla="*/ 0 h 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0" h="792">
                  <a:moveTo>
                    <a:pt x="0" y="720"/>
                  </a:moveTo>
                  <a:cubicBezTo>
                    <a:pt x="456" y="756"/>
                    <a:pt x="912" y="792"/>
                    <a:pt x="1152" y="672"/>
                  </a:cubicBezTo>
                  <a:cubicBezTo>
                    <a:pt x="1392" y="552"/>
                    <a:pt x="1416" y="276"/>
                    <a:pt x="1440" y="0"/>
                  </a:cubicBezTo>
                </a:path>
              </a:pathLst>
            </a:custGeom>
            <a:noFill/>
            <a:ln w="76200" cap="flat" cmpd="sng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842532" y="5486400"/>
            <a:ext cx="7467600" cy="83099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 dirty="0">
                <a:latin typeface="Trebuchet MS" panose="020B0603020202020204" pitchFamily="34" charset="0"/>
              </a:rPr>
              <a:t>In other words, the current in a series circuit is </a:t>
            </a:r>
            <a:r>
              <a:rPr lang="en-GB" altLang="en-US" b="1" i="1" dirty="0">
                <a:latin typeface="Trebuchet MS" panose="020B0603020202020204" pitchFamily="34" charset="0"/>
              </a:rPr>
              <a:t>the same </a:t>
            </a:r>
            <a:r>
              <a:rPr lang="en-GB" altLang="en-US" b="1" dirty="0">
                <a:latin typeface="Trebuchet MS" panose="020B0603020202020204" pitchFamily="34" charset="0"/>
              </a:rPr>
              <a:t>at any point.</a:t>
            </a:r>
          </a:p>
        </p:txBody>
      </p:sp>
      <p:sp>
        <p:nvSpPr>
          <p:cNvPr id="37" name="Text Box 74"/>
          <p:cNvSpPr txBox="1">
            <a:spLocks noChangeArrowheads="1"/>
          </p:cNvSpPr>
          <p:nvPr/>
        </p:nvSpPr>
        <p:spPr bwMode="auto">
          <a:xfrm>
            <a:off x="611188" y="4490956"/>
            <a:ext cx="129381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2 amps</a:t>
            </a:r>
          </a:p>
        </p:txBody>
      </p:sp>
      <p:sp>
        <p:nvSpPr>
          <p:cNvPr id="38" name="Text Box 74"/>
          <p:cNvSpPr txBox="1">
            <a:spLocks noChangeArrowheads="1"/>
          </p:cNvSpPr>
          <p:nvPr/>
        </p:nvSpPr>
        <p:spPr bwMode="auto">
          <a:xfrm>
            <a:off x="6934201" y="4854327"/>
            <a:ext cx="129381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2 amps</a:t>
            </a:r>
          </a:p>
        </p:txBody>
      </p:sp>
      <p:sp>
        <p:nvSpPr>
          <p:cNvPr id="39" name="Text Box 74"/>
          <p:cNvSpPr txBox="1">
            <a:spLocks noChangeArrowheads="1"/>
          </p:cNvSpPr>
          <p:nvPr/>
        </p:nvSpPr>
        <p:spPr bwMode="auto">
          <a:xfrm>
            <a:off x="6986356" y="2613025"/>
            <a:ext cx="129381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2 amps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37612" y="502108"/>
            <a:ext cx="8208168" cy="590423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GB" altLang="en-US" sz="3600" dirty="0">
                <a:latin typeface="Trebuchet MS" panose="020B0603020202020204" pitchFamily="34" charset="0"/>
                <a:cs typeface="Arial" charset="0"/>
              </a:rPr>
              <a:t>Current in a series circuit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4" grpId="0" animBg="1" autoUpdateAnimBg="0"/>
      <p:bldP spid="37" grpId="0" animBg="1" autoUpdateAnimBg="0"/>
      <p:bldP spid="38" grpId="0" animBg="1" autoUpdateAnimBg="0"/>
      <p:bldP spid="39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1" name="Group 1027"/>
          <p:cNvGrpSpPr>
            <a:grpSpLocks/>
          </p:cNvGrpSpPr>
          <p:nvPr/>
        </p:nvGrpSpPr>
        <p:grpSpPr bwMode="auto">
          <a:xfrm>
            <a:off x="1066800" y="2590800"/>
            <a:ext cx="2667000" cy="3827463"/>
            <a:chOff x="720" y="960"/>
            <a:chExt cx="1680" cy="2411"/>
          </a:xfrm>
        </p:grpSpPr>
        <p:sp>
          <p:nvSpPr>
            <p:cNvPr id="7172" name="Line 1028"/>
            <p:cNvSpPr>
              <a:spLocks noChangeShapeType="1"/>
            </p:cNvSpPr>
            <p:nvPr/>
          </p:nvSpPr>
          <p:spPr bwMode="auto">
            <a:xfrm>
              <a:off x="720" y="1158"/>
              <a:ext cx="0" cy="201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7173" name="Line 1029"/>
            <p:cNvSpPr>
              <a:spLocks noChangeShapeType="1"/>
            </p:cNvSpPr>
            <p:nvPr/>
          </p:nvSpPr>
          <p:spPr bwMode="auto">
            <a:xfrm>
              <a:off x="721" y="2342"/>
              <a:ext cx="575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7174" name="Line 1030"/>
            <p:cNvSpPr>
              <a:spLocks noChangeShapeType="1"/>
            </p:cNvSpPr>
            <p:nvPr/>
          </p:nvSpPr>
          <p:spPr bwMode="auto">
            <a:xfrm>
              <a:off x="1680" y="2342"/>
              <a:ext cx="720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7175" name="Line 1031"/>
            <p:cNvSpPr>
              <a:spLocks noChangeShapeType="1"/>
            </p:cNvSpPr>
            <p:nvPr/>
          </p:nvSpPr>
          <p:spPr bwMode="auto">
            <a:xfrm flipV="1">
              <a:off x="2399" y="1158"/>
              <a:ext cx="0" cy="201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7176" name="Line 1032"/>
            <p:cNvSpPr>
              <a:spLocks noChangeShapeType="1"/>
            </p:cNvSpPr>
            <p:nvPr/>
          </p:nvSpPr>
          <p:spPr bwMode="auto">
            <a:xfrm>
              <a:off x="720" y="1158"/>
              <a:ext cx="560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7177" name="Line 1033"/>
            <p:cNvSpPr>
              <a:spLocks noChangeShapeType="1"/>
            </p:cNvSpPr>
            <p:nvPr/>
          </p:nvSpPr>
          <p:spPr bwMode="auto">
            <a:xfrm flipH="1">
              <a:off x="1665" y="1158"/>
              <a:ext cx="734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7178" name="Line 1034"/>
            <p:cNvSpPr>
              <a:spLocks noChangeShapeType="1"/>
            </p:cNvSpPr>
            <p:nvPr/>
          </p:nvSpPr>
          <p:spPr bwMode="auto">
            <a:xfrm>
              <a:off x="1280" y="960"/>
              <a:ext cx="0" cy="395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7179" name="Rectangle 1035"/>
            <p:cNvSpPr>
              <a:spLocks noChangeArrowheads="1"/>
            </p:cNvSpPr>
            <p:nvPr/>
          </p:nvSpPr>
          <p:spPr bwMode="auto">
            <a:xfrm>
              <a:off x="1350" y="1058"/>
              <a:ext cx="49" cy="19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6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grpSp>
          <p:nvGrpSpPr>
            <p:cNvPr id="7180" name="Group 1036"/>
            <p:cNvGrpSpPr>
              <a:grpSpLocks/>
            </p:cNvGrpSpPr>
            <p:nvPr/>
          </p:nvGrpSpPr>
          <p:grpSpPr bwMode="auto">
            <a:xfrm>
              <a:off x="1296" y="2145"/>
              <a:ext cx="395" cy="395"/>
              <a:chOff x="4512" y="3792"/>
              <a:chExt cx="384" cy="384"/>
            </a:xfrm>
          </p:grpSpPr>
          <p:sp>
            <p:nvSpPr>
              <p:cNvPr id="7181" name="Oval 1037"/>
              <p:cNvSpPr>
                <a:spLocks noChangeArrowheads="1"/>
              </p:cNvSpPr>
              <p:nvPr/>
            </p:nvSpPr>
            <p:spPr bwMode="auto">
              <a:xfrm>
                <a:off x="4512" y="3792"/>
                <a:ext cx="384" cy="384"/>
              </a:xfrm>
              <a:prstGeom prst="ellips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182" name="Line 1038"/>
              <p:cNvSpPr>
                <a:spLocks noChangeShapeType="1"/>
              </p:cNvSpPr>
              <p:nvPr/>
            </p:nvSpPr>
            <p:spPr bwMode="auto">
              <a:xfrm flipV="1">
                <a:off x="4588" y="3853"/>
                <a:ext cx="249" cy="275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183" name="Line 1039"/>
              <p:cNvSpPr>
                <a:spLocks noChangeShapeType="1"/>
              </p:cNvSpPr>
              <p:nvPr/>
            </p:nvSpPr>
            <p:spPr bwMode="auto">
              <a:xfrm>
                <a:off x="4564" y="3853"/>
                <a:ext cx="284" cy="275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7184" name="Line 1040"/>
            <p:cNvSpPr>
              <a:spLocks noChangeShapeType="1"/>
            </p:cNvSpPr>
            <p:nvPr/>
          </p:nvSpPr>
          <p:spPr bwMode="auto">
            <a:xfrm>
              <a:off x="1560" y="967"/>
              <a:ext cx="0" cy="395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7185" name="Rectangle 1041"/>
            <p:cNvSpPr>
              <a:spLocks noChangeArrowheads="1"/>
            </p:cNvSpPr>
            <p:nvPr/>
          </p:nvSpPr>
          <p:spPr bwMode="auto">
            <a:xfrm>
              <a:off x="1630" y="1065"/>
              <a:ext cx="49" cy="19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6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7186" name="Line 1042"/>
            <p:cNvSpPr>
              <a:spLocks noChangeShapeType="1"/>
            </p:cNvSpPr>
            <p:nvPr/>
          </p:nvSpPr>
          <p:spPr bwMode="auto">
            <a:xfrm>
              <a:off x="720" y="3168"/>
              <a:ext cx="576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grpSp>
          <p:nvGrpSpPr>
            <p:cNvPr id="7187" name="Group 1043"/>
            <p:cNvGrpSpPr>
              <a:grpSpLocks/>
            </p:cNvGrpSpPr>
            <p:nvPr/>
          </p:nvGrpSpPr>
          <p:grpSpPr bwMode="auto">
            <a:xfrm>
              <a:off x="1296" y="2976"/>
              <a:ext cx="395" cy="395"/>
              <a:chOff x="4512" y="3792"/>
              <a:chExt cx="384" cy="384"/>
            </a:xfrm>
          </p:grpSpPr>
          <p:sp>
            <p:nvSpPr>
              <p:cNvPr id="7188" name="Oval 1044"/>
              <p:cNvSpPr>
                <a:spLocks noChangeArrowheads="1"/>
              </p:cNvSpPr>
              <p:nvPr/>
            </p:nvSpPr>
            <p:spPr bwMode="auto">
              <a:xfrm>
                <a:off x="4512" y="3792"/>
                <a:ext cx="384" cy="384"/>
              </a:xfrm>
              <a:prstGeom prst="ellips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189" name="Line 1045"/>
              <p:cNvSpPr>
                <a:spLocks noChangeShapeType="1"/>
              </p:cNvSpPr>
              <p:nvPr/>
            </p:nvSpPr>
            <p:spPr bwMode="auto">
              <a:xfrm flipV="1">
                <a:off x="4560" y="3858"/>
                <a:ext cx="277" cy="27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190" name="Line 1046"/>
              <p:cNvSpPr>
                <a:spLocks noChangeShapeType="1"/>
              </p:cNvSpPr>
              <p:nvPr/>
            </p:nvSpPr>
            <p:spPr bwMode="auto">
              <a:xfrm>
                <a:off x="4564" y="3858"/>
                <a:ext cx="273" cy="27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7191" name="Line 1047"/>
            <p:cNvSpPr>
              <a:spLocks noChangeShapeType="1"/>
            </p:cNvSpPr>
            <p:nvPr/>
          </p:nvSpPr>
          <p:spPr bwMode="auto">
            <a:xfrm flipH="1">
              <a:off x="1680" y="3168"/>
              <a:ext cx="720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sp>
        <p:nvSpPr>
          <p:cNvPr id="7195" name="AutoShape 1051"/>
          <p:cNvSpPr>
            <a:spLocks noChangeArrowheads="1"/>
          </p:cNvSpPr>
          <p:nvPr/>
        </p:nvSpPr>
        <p:spPr bwMode="auto">
          <a:xfrm rot="10800000">
            <a:off x="2971799" y="3537154"/>
            <a:ext cx="1066800" cy="1295400"/>
          </a:xfrm>
          <a:custGeom>
            <a:avLst/>
            <a:gdLst>
              <a:gd name="G0" fmla="+- 14823 0 0"/>
              <a:gd name="G1" fmla="+- 4467 0 0"/>
              <a:gd name="G2" fmla="+- 12158 0 4467"/>
              <a:gd name="G3" fmla="+- G2 0 4467"/>
              <a:gd name="G4" fmla="*/ G3 32768 32059"/>
              <a:gd name="G5" fmla="*/ G4 1 2"/>
              <a:gd name="G6" fmla="+- 21600 0 14823"/>
              <a:gd name="G7" fmla="*/ G6 4467 6079"/>
              <a:gd name="G8" fmla="+- G7 14823 0"/>
              <a:gd name="T0" fmla="*/ 14823 w 21600"/>
              <a:gd name="T1" fmla="*/ 0 h 21600"/>
              <a:gd name="T2" fmla="*/ 14823 w 21600"/>
              <a:gd name="T3" fmla="*/ 12158 h 21600"/>
              <a:gd name="T4" fmla="*/ 1648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4823" y="0"/>
                </a:lnTo>
                <a:lnTo>
                  <a:pt x="14823" y="4467"/>
                </a:lnTo>
                <a:lnTo>
                  <a:pt x="12427" y="4467"/>
                </a:lnTo>
                <a:cubicBezTo>
                  <a:pt x="5564" y="4467"/>
                  <a:pt x="0" y="7910"/>
                  <a:pt x="0" y="12158"/>
                </a:cubicBezTo>
                <a:lnTo>
                  <a:pt x="0" y="21600"/>
                </a:lnTo>
                <a:lnTo>
                  <a:pt x="3295" y="21600"/>
                </a:lnTo>
                <a:lnTo>
                  <a:pt x="3295" y="12158"/>
                </a:lnTo>
                <a:cubicBezTo>
                  <a:pt x="3295" y="9691"/>
                  <a:pt x="7384" y="7691"/>
                  <a:pt x="12427" y="7691"/>
                </a:cubicBezTo>
                <a:lnTo>
                  <a:pt x="14823" y="7691"/>
                </a:lnTo>
                <a:lnTo>
                  <a:pt x="14823" y="12158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7196" name="AutoShape 1052"/>
          <p:cNvSpPr>
            <a:spLocks noChangeArrowheads="1"/>
          </p:cNvSpPr>
          <p:nvPr/>
        </p:nvSpPr>
        <p:spPr bwMode="auto">
          <a:xfrm rot="10800000">
            <a:off x="2971800" y="5181600"/>
            <a:ext cx="1066800" cy="1295400"/>
          </a:xfrm>
          <a:custGeom>
            <a:avLst/>
            <a:gdLst>
              <a:gd name="G0" fmla="+- 14823 0 0"/>
              <a:gd name="G1" fmla="+- 4467 0 0"/>
              <a:gd name="G2" fmla="+- 12158 0 4467"/>
              <a:gd name="G3" fmla="+- G2 0 4467"/>
              <a:gd name="G4" fmla="*/ G3 32768 32059"/>
              <a:gd name="G5" fmla="*/ G4 1 2"/>
              <a:gd name="G6" fmla="+- 21600 0 14823"/>
              <a:gd name="G7" fmla="*/ G6 4467 6079"/>
              <a:gd name="G8" fmla="+- G7 14823 0"/>
              <a:gd name="T0" fmla="*/ 14823 w 21600"/>
              <a:gd name="T1" fmla="*/ 0 h 21600"/>
              <a:gd name="T2" fmla="*/ 14823 w 21600"/>
              <a:gd name="T3" fmla="*/ 12158 h 21600"/>
              <a:gd name="T4" fmla="*/ 1648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4823" y="0"/>
                </a:lnTo>
                <a:lnTo>
                  <a:pt x="14823" y="4467"/>
                </a:lnTo>
                <a:lnTo>
                  <a:pt x="12427" y="4467"/>
                </a:lnTo>
                <a:cubicBezTo>
                  <a:pt x="5564" y="4467"/>
                  <a:pt x="0" y="7910"/>
                  <a:pt x="0" y="12158"/>
                </a:cubicBezTo>
                <a:lnTo>
                  <a:pt x="0" y="21600"/>
                </a:lnTo>
                <a:lnTo>
                  <a:pt x="3295" y="21600"/>
                </a:lnTo>
                <a:lnTo>
                  <a:pt x="3295" y="12158"/>
                </a:lnTo>
                <a:cubicBezTo>
                  <a:pt x="3295" y="9691"/>
                  <a:pt x="7384" y="7691"/>
                  <a:pt x="12427" y="7691"/>
                </a:cubicBezTo>
                <a:lnTo>
                  <a:pt x="14823" y="7691"/>
                </a:lnTo>
                <a:lnTo>
                  <a:pt x="14823" y="12158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7197" name="AutoShape 1053"/>
          <p:cNvSpPr>
            <a:spLocks noChangeArrowheads="1"/>
          </p:cNvSpPr>
          <p:nvPr/>
        </p:nvSpPr>
        <p:spPr bwMode="auto">
          <a:xfrm>
            <a:off x="2819400" y="2590800"/>
            <a:ext cx="990600" cy="228600"/>
          </a:xfrm>
          <a:prstGeom prst="rightArrow">
            <a:avLst>
              <a:gd name="adj1" fmla="val 50000"/>
              <a:gd name="adj2" fmla="val 108333"/>
            </a:avLst>
          </a:prstGeom>
          <a:solidFill>
            <a:schemeClr val="accent6">
              <a:lumMod val="75000"/>
            </a:schemeClr>
          </a:solidFill>
          <a:ln w="1905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grpSp>
        <p:nvGrpSpPr>
          <p:cNvPr id="7202" name="Group 1058"/>
          <p:cNvGrpSpPr>
            <a:grpSpLocks/>
          </p:cNvGrpSpPr>
          <p:nvPr/>
        </p:nvGrpSpPr>
        <p:grpSpPr bwMode="auto">
          <a:xfrm>
            <a:off x="3962400" y="2300288"/>
            <a:ext cx="4800600" cy="457200"/>
            <a:chOff x="2496" y="1449"/>
            <a:chExt cx="3024" cy="288"/>
          </a:xfrm>
        </p:grpSpPr>
        <p:sp>
          <p:nvSpPr>
            <p:cNvPr id="7198" name="Text Box 1054"/>
            <p:cNvSpPr txBox="1">
              <a:spLocks noChangeArrowheads="1"/>
            </p:cNvSpPr>
            <p:nvPr/>
          </p:nvSpPr>
          <p:spPr bwMode="auto">
            <a:xfrm>
              <a:off x="2976" y="1449"/>
              <a:ext cx="25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dirty="0">
                  <a:solidFill>
                    <a:schemeClr val="tx1"/>
                  </a:solidFill>
                  <a:latin typeface="Arial" panose="020B0604020202020204" pitchFamily="34" charset="0"/>
                </a:rPr>
                <a:t>Here comes </a:t>
              </a:r>
              <a:r>
                <a:rPr lang="en-GB" altLang="en-US">
                  <a:solidFill>
                    <a:schemeClr val="tx1"/>
                  </a:solidFill>
                  <a:latin typeface="Arial" panose="020B0604020202020204" pitchFamily="34" charset="0"/>
                </a:rPr>
                <a:t>the current …</a:t>
              </a:r>
              <a:endParaRPr lang="en-GB" altLang="en-US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199" name="Line 1055"/>
            <p:cNvSpPr>
              <a:spLocks noChangeShapeType="1"/>
            </p:cNvSpPr>
            <p:nvPr/>
          </p:nvSpPr>
          <p:spPr bwMode="auto">
            <a:xfrm flipH="1">
              <a:off x="2496" y="1584"/>
              <a:ext cx="384" cy="48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7204" name="Group 1060"/>
          <p:cNvGrpSpPr>
            <a:grpSpLocks/>
          </p:cNvGrpSpPr>
          <p:nvPr/>
        </p:nvGrpSpPr>
        <p:grpSpPr bwMode="auto">
          <a:xfrm>
            <a:off x="4114800" y="5483228"/>
            <a:ext cx="3581400" cy="830263"/>
            <a:chOff x="2592" y="3454"/>
            <a:chExt cx="2256" cy="523"/>
          </a:xfrm>
        </p:grpSpPr>
        <p:sp>
          <p:nvSpPr>
            <p:cNvPr id="7194" name="Text Box 1050"/>
            <p:cNvSpPr txBox="1">
              <a:spLocks noChangeArrowheads="1"/>
            </p:cNvSpPr>
            <p:nvPr/>
          </p:nvSpPr>
          <p:spPr bwMode="auto">
            <a:xfrm>
              <a:off x="2976" y="3454"/>
              <a:ext cx="1872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dirty="0">
                  <a:solidFill>
                    <a:schemeClr val="tx1"/>
                  </a:solidFill>
                  <a:latin typeface="Arial" panose="020B0604020202020204" pitchFamily="34" charset="0"/>
                </a:rPr>
                <a:t>a</a:t>
              </a:r>
              <a:r>
                <a:rPr lang="en-GB" altLang="en-US">
                  <a:solidFill>
                    <a:schemeClr val="tx1"/>
                  </a:solidFill>
                  <a:latin typeface="Arial" panose="020B0604020202020204" pitchFamily="34" charset="0"/>
                </a:rPr>
                <a:t>nd </a:t>
              </a:r>
              <a:r>
                <a:rPr lang="en-GB" altLang="en-US" dirty="0">
                  <a:solidFill>
                    <a:schemeClr val="tx1"/>
                  </a:solidFill>
                  <a:latin typeface="Arial" panose="020B0604020202020204" pitchFamily="34" charset="0"/>
                </a:rPr>
                <a:t>the rest will go </a:t>
              </a:r>
              <a:r>
                <a:rPr lang="en-GB" altLang="en-US">
                  <a:solidFill>
                    <a:schemeClr val="tx1"/>
                  </a:solidFill>
                  <a:latin typeface="Arial" panose="020B0604020202020204" pitchFamily="34" charset="0"/>
                </a:rPr>
                <a:t>down here …</a:t>
              </a:r>
              <a:endParaRPr lang="en-GB" altLang="en-US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0" name="Line 1056"/>
            <p:cNvSpPr>
              <a:spLocks noChangeShapeType="1"/>
            </p:cNvSpPr>
            <p:nvPr/>
          </p:nvSpPr>
          <p:spPr bwMode="auto">
            <a:xfrm flipH="1">
              <a:off x="2592" y="3744"/>
              <a:ext cx="384" cy="48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7203" name="Group 1059"/>
          <p:cNvGrpSpPr>
            <a:grpSpLocks/>
          </p:cNvGrpSpPr>
          <p:nvPr/>
        </p:nvGrpSpPr>
        <p:grpSpPr bwMode="auto">
          <a:xfrm>
            <a:off x="4179887" y="3382963"/>
            <a:ext cx="3516313" cy="1570038"/>
            <a:chOff x="2592" y="2131"/>
            <a:chExt cx="2215" cy="989"/>
          </a:xfrm>
        </p:grpSpPr>
        <p:sp>
          <p:nvSpPr>
            <p:cNvPr id="7193" name="Text Box 1049"/>
            <p:cNvSpPr txBox="1">
              <a:spLocks noChangeArrowheads="1"/>
            </p:cNvSpPr>
            <p:nvPr/>
          </p:nvSpPr>
          <p:spPr bwMode="auto">
            <a:xfrm>
              <a:off x="2935" y="2131"/>
              <a:ext cx="1872" cy="9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dirty="0">
                  <a:solidFill>
                    <a:schemeClr val="tx1"/>
                  </a:solidFill>
                  <a:latin typeface="Arial" panose="020B0604020202020204" pitchFamily="34" charset="0"/>
                </a:rPr>
                <a:t>Half of the current will go down here (assuming the bulbs are the </a:t>
              </a:r>
              <a:r>
                <a:rPr lang="en-GB" altLang="en-US">
                  <a:solidFill>
                    <a:schemeClr val="tx1"/>
                  </a:solidFill>
                  <a:latin typeface="Arial" panose="020B0604020202020204" pitchFamily="34" charset="0"/>
                </a:rPr>
                <a:t>same) …</a:t>
              </a:r>
              <a:endParaRPr lang="en-GB" altLang="en-US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7201" name="Line 1057"/>
            <p:cNvSpPr>
              <a:spLocks noChangeShapeType="1"/>
            </p:cNvSpPr>
            <p:nvPr/>
          </p:nvSpPr>
          <p:spPr bwMode="auto">
            <a:xfrm flipH="1">
              <a:off x="2592" y="2448"/>
              <a:ext cx="384" cy="48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sp>
        <p:nvSpPr>
          <p:cNvPr id="37" name="Rectangle 36"/>
          <p:cNvSpPr/>
          <p:nvPr/>
        </p:nvSpPr>
        <p:spPr>
          <a:xfrm>
            <a:off x="537612" y="502108"/>
            <a:ext cx="8208168" cy="590423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GB" altLang="en-US" sz="3600" dirty="0">
                <a:latin typeface="Trebuchet MS" panose="020B0603020202020204" pitchFamily="34" charset="0"/>
                <a:cs typeface="Arial" charset="0"/>
              </a:rPr>
              <a:t>Current in a parallel circuit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48245" y="1281625"/>
            <a:ext cx="8208168" cy="851975"/>
          </a:xfrm>
          <a:prstGeom prst="rect">
            <a:avLst/>
          </a:prstGeom>
          <a:ln w="28575">
            <a:solidFill>
              <a:schemeClr val="accent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Bef>
                <a:spcPct val="50000"/>
              </a:spcBef>
            </a:pP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A </a:t>
            </a: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parallel</a:t>
            </a: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 circuit is one where the current has </a:t>
            </a:r>
            <a:r>
              <a:rPr lang="en-GB" altLang="en-US">
                <a:solidFill>
                  <a:schemeClr val="tx1"/>
                </a:solidFill>
                <a:latin typeface="Trebuchet MS" panose="020B0603020202020204" pitchFamily="34" charset="0"/>
              </a:rPr>
              <a:t>a </a:t>
            </a:r>
            <a:r>
              <a:rPr lang="en-GB" altLang="en-US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‘choice of routes’</a:t>
            </a:r>
            <a:r>
              <a:rPr lang="en-GB" altLang="en-US">
                <a:solidFill>
                  <a:schemeClr val="tx1"/>
                </a:solidFill>
                <a:latin typeface="Trebuchet MS" panose="020B0603020202020204" pitchFamily="34" charset="0"/>
              </a:rPr>
              <a:t>.</a:t>
            </a:r>
            <a:endParaRPr lang="en-GB" altLang="en-US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5" grpId="0" animBg="1"/>
      <p:bldP spid="7196" grpId="0" animBg="1"/>
      <p:bldP spid="719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95" name="Group 51"/>
          <p:cNvGrpSpPr>
            <a:grpSpLocks/>
          </p:cNvGrpSpPr>
          <p:nvPr/>
        </p:nvGrpSpPr>
        <p:grpSpPr bwMode="auto">
          <a:xfrm>
            <a:off x="3162300" y="1443830"/>
            <a:ext cx="2667000" cy="5122863"/>
            <a:chOff x="1872" y="912"/>
            <a:chExt cx="1680" cy="3227"/>
          </a:xfrm>
        </p:grpSpPr>
        <p:grpSp>
          <p:nvGrpSpPr>
            <p:cNvPr id="6194" name="Group 50"/>
            <p:cNvGrpSpPr>
              <a:grpSpLocks/>
            </p:cNvGrpSpPr>
            <p:nvPr/>
          </p:nvGrpSpPr>
          <p:grpSpPr bwMode="auto">
            <a:xfrm>
              <a:off x="1872" y="912"/>
              <a:ext cx="1680" cy="3227"/>
              <a:chOff x="1872" y="912"/>
              <a:chExt cx="1680" cy="3227"/>
            </a:xfrm>
          </p:grpSpPr>
          <p:sp>
            <p:nvSpPr>
              <p:cNvPr id="6148" name="Line 4"/>
              <p:cNvSpPr>
                <a:spLocks noChangeShapeType="1"/>
              </p:cNvSpPr>
              <p:nvPr/>
            </p:nvSpPr>
            <p:spPr bwMode="auto">
              <a:xfrm>
                <a:off x="1872" y="1110"/>
                <a:ext cx="0" cy="2826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50" name="Line 6"/>
              <p:cNvSpPr>
                <a:spLocks noChangeShapeType="1"/>
              </p:cNvSpPr>
              <p:nvPr/>
            </p:nvSpPr>
            <p:spPr bwMode="auto">
              <a:xfrm flipV="1">
                <a:off x="2843" y="2294"/>
                <a:ext cx="709" cy="5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51" name="Line 7"/>
              <p:cNvSpPr>
                <a:spLocks noChangeShapeType="1"/>
              </p:cNvSpPr>
              <p:nvPr/>
            </p:nvSpPr>
            <p:spPr bwMode="auto">
              <a:xfrm flipV="1">
                <a:off x="3551" y="1110"/>
                <a:ext cx="0" cy="2826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52" name="Line 8"/>
              <p:cNvSpPr>
                <a:spLocks noChangeShapeType="1"/>
              </p:cNvSpPr>
              <p:nvPr/>
            </p:nvSpPr>
            <p:spPr bwMode="auto">
              <a:xfrm>
                <a:off x="1872" y="1110"/>
                <a:ext cx="560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53" name="Line 9"/>
              <p:cNvSpPr>
                <a:spLocks noChangeShapeType="1"/>
              </p:cNvSpPr>
              <p:nvPr/>
            </p:nvSpPr>
            <p:spPr bwMode="auto">
              <a:xfrm flipH="1">
                <a:off x="2817" y="1110"/>
                <a:ext cx="734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54" name="Line 10"/>
              <p:cNvSpPr>
                <a:spLocks noChangeShapeType="1"/>
              </p:cNvSpPr>
              <p:nvPr/>
            </p:nvSpPr>
            <p:spPr bwMode="auto">
              <a:xfrm>
                <a:off x="2432" y="912"/>
                <a:ext cx="0" cy="395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55" name="Rectangle 11"/>
              <p:cNvSpPr>
                <a:spLocks noChangeArrowheads="1"/>
              </p:cNvSpPr>
              <p:nvPr/>
            </p:nvSpPr>
            <p:spPr bwMode="auto">
              <a:xfrm>
                <a:off x="2502" y="1010"/>
                <a:ext cx="49" cy="19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6160" name="Group 16"/>
              <p:cNvGrpSpPr>
                <a:grpSpLocks/>
              </p:cNvGrpSpPr>
              <p:nvPr/>
            </p:nvGrpSpPr>
            <p:grpSpPr bwMode="auto">
              <a:xfrm>
                <a:off x="2448" y="2097"/>
                <a:ext cx="395" cy="395"/>
                <a:chOff x="4512" y="3792"/>
                <a:chExt cx="384" cy="384"/>
              </a:xfrm>
            </p:grpSpPr>
            <p:sp>
              <p:nvSpPr>
                <p:cNvPr id="6161" name="Oval 17"/>
                <p:cNvSpPr>
                  <a:spLocks noChangeArrowheads="1"/>
                </p:cNvSpPr>
                <p:nvPr/>
              </p:nvSpPr>
              <p:spPr bwMode="auto">
                <a:xfrm>
                  <a:off x="4512" y="3792"/>
                  <a:ext cx="384" cy="384"/>
                </a:xfrm>
                <a:prstGeom prst="ellips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 dirty="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6162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4564" y="3840"/>
                  <a:ext cx="273" cy="288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 dirty="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6163" name="Line 19"/>
                <p:cNvSpPr>
                  <a:spLocks noChangeShapeType="1"/>
                </p:cNvSpPr>
                <p:nvPr/>
              </p:nvSpPr>
              <p:spPr bwMode="auto">
                <a:xfrm>
                  <a:off x="4574" y="3848"/>
                  <a:ext cx="263" cy="280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 dirty="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6165" name="Line 21"/>
              <p:cNvSpPr>
                <a:spLocks noChangeShapeType="1"/>
              </p:cNvSpPr>
              <p:nvPr/>
            </p:nvSpPr>
            <p:spPr bwMode="auto">
              <a:xfrm>
                <a:off x="2712" y="919"/>
                <a:ext cx="0" cy="395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66" name="Rectangle 22"/>
              <p:cNvSpPr>
                <a:spLocks noChangeArrowheads="1"/>
              </p:cNvSpPr>
              <p:nvPr/>
            </p:nvSpPr>
            <p:spPr bwMode="auto">
              <a:xfrm>
                <a:off x="2782" y="1017"/>
                <a:ext cx="49" cy="19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grpSp>
            <p:nvGrpSpPr>
              <p:cNvPr id="6168" name="Group 24"/>
              <p:cNvGrpSpPr>
                <a:grpSpLocks/>
              </p:cNvGrpSpPr>
              <p:nvPr/>
            </p:nvGrpSpPr>
            <p:grpSpPr bwMode="auto">
              <a:xfrm>
                <a:off x="2448" y="2928"/>
                <a:ext cx="395" cy="395"/>
                <a:chOff x="4512" y="3792"/>
                <a:chExt cx="384" cy="384"/>
              </a:xfrm>
            </p:grpSpPr>
            <p:sp>
              <p:nvSpPr>
                <p:cNvPr id="6169" name="Oval 25"/>
                <p:cNvSpPr>
                  <a:spLocks noChangeArrowheads="1"/>
                </p:cNvSpPr>
                <p:nvPr/>
              </p:nvSpPr>
              <p:spPr bwMode="auto">
                <a:xfrm>
                  <a:off x="4512" y="3792"/>
                  <a:ext cx="384" cy="384"/>
                </a:xfrm>
                <a:prstGeom prst="ellips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 dirty="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6170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4574" y="3841"/>
                  <a:ext cx="263" cy="280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 dirty="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6171" name="Line 27"/>
                <p:cNvSpPr>
                  <a:spLocks noChangeShapeType="1"/>
                </p:cNvSpPr>
                <p:nvPr/>
              </p:nvSpPr>
              <p:spPr bwMode="auto">
                <a:xfrm>
                  <a:off x="4574" y="3841"/>
                  <a:ext cx="263" cy="280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 dirty="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6177" name="Group 33"/>
              <p:cNvGrpSpPr>
                <a:grpSpLocks/>
              </p:cNvGrpSpPr>
              <p:nvPr/>
            </p:nvGrpSpPr>
            <p:grpSpPr bwMode="auto">
              <a:xfrm>
                <a:off x="2448" y="3744"/>
                <a:ext cx="395" cy="395"/>
                <a:chOff x="4512" y="3792"/>
                <a:chExt cx="384" cy="384"/>
              </a:xfrm>
            </p:grpSpPr>
            <p:sp>
              <p:nvSpPr>
                <p:cNvPr id="6178" name="Oval 34"/>
                <p:cNvSpPr>
                  <a:spLocks noChangeArrowheads="1"/>
                </p:cNvSpPr>
                <p:nvPr/>
              </p:nvSpPr>
              <p:spPr bwMode="auto">
                <a:xfrm>
                  <a:off x="4512" y="3792"/>
                  <a:ext cx="384" cy="384"/>
                </a:xfrm>
                <a:prstGeom prst="ellips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 dirty="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6179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74" y="3841"/>
                  <a:ext cx="263" cy="280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 dirty="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6180" name="Line 36"/>
                <p:cNvSpPr>
                  <a:spLocks noChangeShapeType="1"/>
                </p:cNvSpPr>
                <p:nvPr/>
              </p:nvSpPr>
              <p:spPr bwMode="auto">
                <a:xfrm>
                  <a:off x="4564" y="3841"/>
                  <a:ext cx="273" cy="280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 dirty="0">
                    <a:solidFill>
                      <a:schemeClr val="tx1"/>
                    </a:solidFill>
                    <a:latin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6149" name="Line 5"/>
            <p:cNvSpPr>
              <a:spLocks noChangeShapeType="1"/>
            </p:cNvSpPr>
            <p:nvPr/>
          </p:nvSpPr>
          <p:spPr bwMode="auto">
            <a:xfrm>
              <a:off x="1873" y="2294"/>
              <a:ext cx="575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67" name="Line 23"/>
            <p:cNvSpPr>
              <a:spLocks noChangeShapeType="1"/>
            </p:cNvSpPr>
            <p:nvPr/>
          </p:nvSpPr>
          <p:spPr bwMode="auto">
            <a:xfrm>
              <a:off x="1872" y="3120"/>
              <a:ext cx="576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76" name="Line 32"/>
            <p:cNvSpPr>
              <a:spLocks noChangeShapeType="1"/>
            </p:cNvSpPr>
            <p:nvPr/>
          </p:nvSpPr>
          <p:spPr bwMode="auto">
            <a:xfrm>
              <a:off x="1872" y="3936"/>
              <a:ext cx="576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72" name="Line 28"/>
            <p:cNvSpPr>
              <a:spLocks noChangeShapeType="1"/>
            </p:cNvSpPr>
            <p:nvPr/>
          </p:nvSpPr>
          <p:spPr bwMode="auto">
            <a:xfrm flipH="1">
              <a:off x="2843" y="3120"/>
              <a:ext cx="709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6181" name="Line 37"/>
            <p:cNvSpPr>
              <a:spLocks noChangeShapeType="1"/>
            </p:cNvSpPr>
            <p:nvPr/>
          </p:nvSpPr>
          <p:spPr bwMode="auto">
            <a:xfrm flipH="1">
              <a:off x="2843" y="3936"/>
              <a:ext cx="709" cy="2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571500" y="1443830"/>
            <a:ext cx="19812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If the current here </a:t>
            </a:r>
            <a:r>
              <a:rPr lang="en-GB" altLang="en-US">
                <a:solidFill>
                  <a:schemeClr val="tx1"/>
                </a:solidFill>
                <a:latin typeface="Trebuchet MS" panose="020B0603020202020204" pitchFamily="34" charset="0"/>
              </a:rPr>
              <a:t>is 6 amps,</a:t>
            </a:r>
            <a:br>
              <a:rPr lang="en-GB" altLang="en-US">
                <a:solidFill>
                  <a:schemeClr val="tx1"/>
                </a:solidFill>
                <a:latin typeface="Trebuchet MS" panose="020B0603020202020204" pitchFamily="34" charset="0"/>
              </a:rPr>
            </a:br>
            <a:r>
              <a:rPr lang="en-GB" altLang="en-US">
                <a:solidFill>
                  <a:schemeClr val="tx1"/>
                </a:solidFill>
                <a:latin typeface="Trebuchet MS" panose="020B0603020202020204" pitchFamily="34" charset="0"/>
              </a:rPr>
              <a:t>...</a:t>
            </a:r>
            <a:endParaRPr lang="en-GB" altLang="en-US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6198" name="Group 54"/>
          <p:cNvGrpSpPr>
            <a:grpSpLocks/>
          </p:cNvGrpSpPr>
          <p:nvPr/>
        </p:nvGrpSpPr>
        <p:grpSpPr bwMode="auto">
          <a:xfrm>
            <a:off x="531925" y="3253582"/>
            <a:ext cx="3124200" cy="917576"/>
            <a:chOff x="240" y="2062"/>
            <a:chExt cx="1968" cy="578"/>
          </a:xfrm>
        </p:grpSpPr>
        <p:sp>
          <p:nvSpPr>
            <p:cNvPr id="6175" name="Text Box 31"/>
            <p:cNvSpPr txBox="1">
              <a:spLocks noChangeArrowheads="1"/>
            </p:cNvSpPr>
            <p:nvPr/>
          </p:nvSpPr>
          <p:spPr bwMode="auto">
            <a:xfrm>
              <a:off x="240" y="2062"/>
              <a:ext cx="1489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the current here </a:t>
              </a:r>
              <a:r>
                <a:rPr lang="en-GB" altLang="en-US">
                  <a:solidFill>
                    <a:schemeClr val="tx1"/>
                  </a:solidFill>
                  <a:latin typeface="Trebuchet MS" panose="020B0603020202020204" pitchFamily="34" charset="0"/>
                </a:rPr>
                <a:t>will be …</a:t>
              </a:r>
              <a:endParaRPr lang="en-GB" altLang="en-US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6185" name="Freeform 41"/>
            <p:cNvSpPr>
              <a:spLocks/>
            </p:cNvSpPr>
            <p:nvPr/>
          </p:nvSpPr>
          <p:spPr bwMode="auto">
            <a:xfrm flipV="1">
              <a:off x="1440" y="2352"/>
              <a:ext cx="768" cy="288"/>
            </a:xfrm>
            <a:custGeom>
              <a:avLst/>
              <a:gdLst>
                <a:gd name="T0" fmla="*/ 0 w 1264"/>
                <a:gd name="T1" fmla="*/ 32 h 224"/>
                <a:gd name="T2" fmla="*/ 1056 w 1264"/>
                <a:gd name="T3" fmla="*/ 32 h 224"/>
                <a:gd name="T4" fmla="*/ 1248 w 1264"/>
                <a:gd name="T5" fmla="*/ 22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64" h="224">
                  <a:moveTo>
                    <a:pt x="0" y="32"/>
                  </a:moveTo>
                  <a:cubicBezTo>
                    <a:pt x="424" y="16"/>
                    <a:pt x="848" y="0"/>
                    <a:pt x="1056" y="32"/>
                  </a:cubicBezTo>
                  <a:cubicBezTo>
                    <a:pt x="1264" y="64"/>
                    <a:pt x="1256" y="144"/>
                    <a:pt x="1248" y="224"/>
                  </a:cubicBezTo>
                </a:path>
              </a:pathLst>
            </a:custGeom>
            <a:noFill/>
            <a:ln w="76200" cap="flat" cmpd="sng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6196" name="Group 52"/>
          <p:cNvGrpSpPr>
            <a:grpSpLocks/>
          </p:cNvGrpSpPr>
          <p:nvPr/>
        </p:nvGrpSpPr>
        <p:grpSpPr bwMode="auto">
          <a:xfrm>
            <a:off x="593725" y="5036346"/>
            <a:ext cx="3178175" cy="830263"/>
            <a:chOff x="254" y="3175"/>
            <a:chExt cx="2002" cy="523"/>
          </a:xfrm>
        </p:grpSpPr>
        <p:sp>
          <p:nvSpPr>
            <p:cNvPr id="6182" name="Text Box 38"/>
            <p:cNvSpPr txBox="1">
              <a:spLocks noChangeArrowheads="1"/>
            </p:cNvSpPr>
            <p:nvPr/>
          </p:nvSpPr>
          <p:spPr bwMode="auto">
            <a:xfrm>
              <a:off x="254" y="3175"/>
              <a:ext cx="1353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the current here </a:t>
              </a:r>
              <a:r>
                <a:rPr lang="en-GB" altLang="en-US">
                  <a:solidFill>
                    <a:schemeClr val="tx1"/>
                  </a:solidFill>
                  <a:latin typeface="Trebuchet MS" panose="020B0603020202020204" pitchFamily="34" charset="0"/>
                </a:rPr>
                <a:t>will be …</a:t>
              </a:r>
              <a:endParaRPr lang="en-GB" altLang="en-US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6186" name="Freeform 42"/>
            <p:cNvSpPr>
              <a:spLocks/>
            </p:cNvSpPr>
            <p:nvPr/>
          </p:nvSpPr>
          <p:spPr bwMode="auto">
            <a:xfrm flipV="1">
              <a:off x="1488" y="3216"/>
              <a:ext cx="768" cy="288"/>
            </a:xfrm>
            <a:custGeom>
              <a:avLst/>
              <a:gdLst>
                <a:gd name="T0" fmla="*/ 0 w 1264"/>
                <a:gd name="T1" fmla="*/ 32 h 224"/>
                <a:gd name="T2" fmla="*/ 1056 w 1264"/>
                <a:gd name="T3" fmla="*/ 32 h 224"/>
                <a:gd name="T4" fmla="*/ 1248 w 1264"/>
                <a:gd name="T5" fmla="*/ 22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64" h="224">
                  <a:moveTo>
                    <a:pt x="0" y="32"/>
                  </a:moveTo>
                  <a:cubicBezTo>
                    <a:pt x="424" y="16"/>
                    <a:pt x="848" y="0"/>
                    <a:pt x="1056" y="32"/>
                  </a:cubicBezTo>
                  <a:cubicBezTo>
                    <a:pt x="1264" y="64"/>
                    <a:pt x="1256" y="144"/>
                    <a:pt x="1248" y="224"/>
                  </a:cubicBezTo>
                </a:path>
              </a:pathLst>
            </a:custGeom>
            <a:noFill/>
            <a:ln w="76200" cap="flat" cmpd="sng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6197" name="Group 53"/>
          <p:cNvGrpSpPr>
            <a:grpSpLocks/>
          </p:cNvGrpSpPr>
          <p:nvPr/>
        </p:nvGrpSpPr>
        <p:grpSpPr bwMode="auto">
          <a:xfrm>
            <a:off x="5143502" y="4915695"/>
            <a:ext cx="3543301" cy="1176338"/>
            <a:chOff x="3120" y="3099"/>
            <a:chExt cx="2232" cy="741"/>
          </a:xfrm>
        </p:grpSpPr>
        <p:sp>
          <p:nvSpPr>
            <p:cNvPr id="6184" name="Text Box 40"/>
            <p:cNvSpPr txBox="1">
              <a:spLocks noChangeArrowheads="1"/>
            </p:cNvSpPr>
            <p:nvPr/>
          </p:nvSpPr>
          <p:spPr bwMode="auto">
            <a:xfrm>
              <a:off x="3923" y="3099"/>
              <a:ext cx="1429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the current here </a:t>
              </a:r>
              <a:r>
                <a:rPr lang="en-GB" altLang="en-US">
                  <a:solidFill>
                    <a:schemeClr val="tx1"/>
                  </a:solidFill>
                  <a:latin typeface="Trebuchet MS" panose="020B0603020202020204" pitchFamily="34" charset="0"/>
                </a:rPr>
                <a:t>will be …</a:t>
              </a:r>
              <a:endParaRPr lang="en-GB" altLang="en-US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6187" name="Freeform 43"/>
            <p:cNvSpPr>
              <a:spLocks/>
            </p:cNvSpPr>
            <p:nvPr/>
          </p:nvSpPr>
          <p:spPr bwMode="auto">
            <a:xfrm rot="10457658" flipV="1">
              <a:off x="3120" y="3552"/>
              <a:ext cx="768" cy="288"/>
            </a:xfrm>
            <a:custGeom>
              <a:avLst/>
              <a:gdLst>
                <a:gd name="T0" fmla="*/ 0 w 1264"/>
                <a:gd name="T1" fmla="*/ 32 h 224"/>
                <a:gd name="T2" fmla="*/ 1056 w 1264"/>
                <a:gd name="T3" fmla="*/ 32 h 224"/>
                <a:gd name="T4" fmla="*/ 1248 w 1264"/>
                <a:gd name="T5" fmla="*/ 22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64" h="224">
                  <a:moveTo>
                    <a:pt x="0" y="32"/>
                  </a:moveTo>
                  <a:cubicBezTo>
                    <a:pt x="424" y="16"/>
                    <a:pt x="848" y="0"/>
                    <a:pt x="1056" y="32"/>
                  </a:cubicBezTo>
                  <a:cubicBezTo>
                    <a:pt x="1264" y="64"/>
                    <a:pt x="1256" y="144"/>
                    <a:pt x="1248" y="224"/>
                  </a:cubicBezTo>
                </a:path>
              </a:pathLst>
            </a:custGeom>
            <a:noFill/>
            <a:ln w="76200" cap="flat" cmpd="sng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6193" name="Group 49"/>
          <p:cNvGrpSpPr>
            <a:grpSpLocks/>
          </p:cNvGrpSpPr>
          <p:nvPr/>
        </p:nvGrpSpPr>
        <p:grpSpPr bwMode="auto">
          <a:xfrm>
            <a:off x="5981700" y="2053430"/>
            <a:ext cx="2895600" cy="1200150"/>
            <a:chOff x="3648" y="1296"/>
            <a:chExt cx="1824" cy="756"/>
          </a:xfrm>
        </p:grpSpPr>
        <p:sp>
          <p:nvSpPr>
            <p:cNvPr id="6183" name="Text Box 39"/>
            <p:cNvSpPr txBox="1">
              <a:spLocks noChangeArrowheads="1"/>
            </p:cNvSpPr>
            <p:nvPr/>
          </p:nvSpPr>
          <p:spPr bwMode="auto">
            <a:xfrm>
              <a:off x="4128" y="1296"/>
              <a:ext cx="1344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and the current here </a:t>
              </a:r>
              <a:r>
                <a:rPr lang="en-GB" altLang="en-US">
                  <a:solidFill>
                    <a:schemeClr val="tx1"/>
                  </a:solidFill>
                  <a:latin typeface="Trebuchet MS" panose="020B0603020202020204" pitchFamily="34" charset="0"/>
                </a:rPr>
                <a:t>will be …</a:t>
              </a:r>
              <a:endParaRPr lang="en-GB" altLang="en-US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6188" name="Line 44"/>
            <p:cNvSpPr>
              <a:spLocks noChangeShapeType="1"/>
            </p:cNvSpPr>
            <p:nvPr/>
          </p:nvSpPr>
          <p:spPr bwMode="auto">
            <a:xfrm flipH="1">
              <a:off x="3648" y="1680"/>
              <a:ext cx="432" cy="48"/>
            </a:xfrm>
            <a:prstGeom prst="line">
              <a:avLst/>
            </a:prstGeom>
            <a:noFill/>
            <a:ln w="76200">
              <a:solidFill>
                <a:schemeClr val="accent6">
                  <a:lumMod val="75000"/>
                </a:schemeClr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sp>
        <p:nvSpPr>
          <p:cNvPr id="6189" name="Line 45"/>
          <p:cNvSpPr>
            <a:spLocks noChangeShapeType="1"/>
          </p:cNvSpPr>
          <p:nvPr/>
        </p:nvSpPr>
        <p:spPr bwMode="auto">
          <a:xfrm rot="12795623" flipH="1">
            <a:off x="2057400" y="2407443"/>
            <a:ext cx="990600" cy="304800"/>
          </a:xfrm>
          <a:prstGeom prst="line">
            <a:avLst/>
          </a:prstGeom>
          <a:noFill/>
          <a:ln w="76200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46" name="Text Box 74"/>
          <p:cNvSpPr txBox="1">
            <a:spLocks noChangeArrowheads="1"/>
          </p:cNvSpPr>
          <p:nvPr/>
        </p:nvSpPr>
        <p:spPr bwMode="auto">
          <a:xfrm>
            <a:off x="761141" y="4183053"/>
            <a:ext cx="129381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2 amps</a:t>
            </a:r>
          </a:p>
        </p:txBody>
      </p:sp>
      <p:sp>
        <p:nvSpPr>
          <p:cNvPr id="47" name="Text Box 74"/>
          <p:cNvSpPr txBox="1">
            <a:spLocks noChangeArrowheads="1"/>
          </p:cNvSpPr>
          <p:nvPr/>
        </p:nvSpPr>
        <p:spPr bwMode="auto">
          <a:xfrm>
            <a:off x="761141" y="5939630"/>
            <a:ext cx="129381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2 amps</a:t>
            </a:r>
          </a:p>
        </p:txBody>
      </p:sp>
      <p:sp>
        <p:nvSpPr>
          <p:cNvPr id="48" name="Text Box 74"/>
          <p:cNvSpPr txBox="1">
            <a:spLocks noChangeArrowheads="1"/>
          </p:cNvSpPr>
          <p:nvPr/>
        </p:nvSpPr>
        <p:spPr bwMode="auto">
          <a:xfrm>
            <a:off x="6667500" y="5939629"/>
            <a:ext cx="129381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2 amps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37612" y="502108"/>
            <a:ext cx="8208168" cy="590423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GB" altLang="en-US" sz="3600" dirty="0">
                <a:latin typeface="Trebuchet MS" panose="020B0603020202020204" pitchFamily="34" charset="0"/>
                <a:cs typeface="Arial" charset="0"/>
              </a:rPr>
              <a:t>Current in a parallel circuit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  <p:sp>
        <p:nvSpPr>
          <p:cNvPr id="51" name="Text Box 74"/>
          <p:cNvSpPr txBox="1">
            <a:spLocks noChangeArrowheads="1"/>
          </p:cNvSpPr>
          <p:nvPr/>
        </p:nvSpPr>
        <p:spPr bwMode="auto">
          <a:xfrm>
            <a:off x="6819900" y="3325018"/>
            <a:ext cx="129381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6 amps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48" grpId="0" animBg="1"/>
      <p:bldP spid="5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" name="Straight Connector 57"/>
          <p:cNvCxnSpPr/>
          <p:nvPr/>
        </p:nvCxnSpPr>
        <p:spPr bwMode="auto">
          <a:xfrm>
            <a:off x="3657600" y="5467354"/>
            <a:ext cx="1495919" cy="1111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8221" name="Group 29"/>
          <p:cNvGrpSpPr>
            <a:grpSpLocks/>
          </p:cNvGrpSpPr>
          <p:nvPr/>
        </p:nvGrpSpPr>
        <p:grpSpPr bwMode="auto">
          <a:xfrm>
            <a:off x="3397744" y="2308228"/>
            <a:ext cx="5105400" cy="2422525"/>
            <a:chOff x="1152" y="1008"/>
            <a:chExt cx="3216" cy="1526"/>
          </a:xfrm>
        </p:grpSpPr>
        <p:sp>
          <p:nvSpPr>
            <p:cNvPr id="8196" name="Line 4"/>
            <p:cNvSpPr>
              <a:spLocks noChangeShapeType="1"/>
            </p:cNvSpPr>
            <p:nvPr/>
          </p:nvSpPr>
          <p:spPr bwMode="auto">
            <a:xfrm>
              <a:off x="1152" y="1279"/>
              <a:ext cx="0" cy="977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1152" y="2256"/>
              <a:ext cx="1318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198" name="Line 6"/>
            <p:cNvSpPr>
              <a:spLocks noChangeShapeType="1"/>
            </p:cNvSpPr>
            <p:nvPr/>
          </p:nvSpPr>
          <p:spPr bwMode="auto">
            <a:xfrm>
              <a:off x="4028" y="2256"/>
              <a:ext cx="340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199" name="Line 7"/>
            <p:cNvSpPr>
              <a:spLocks noChangeShapeType="1"/>
            </p:cNvSpPr>
            <p:nvPr/>
          </p:nvSpPr>
          <p:spPr bwMode="auto">
            <a:xfrm flipV="1">
              <a:off x="4367" y="1279"/>
              <a:ext cx="0" cy="977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200" name="Line 8"/>
            <p:cNvSpPr>
              <a:spLocks noChangeShapeType="1"/>
            </p:cNvSpPr>
            <p:nvPr/>
          </p:nvSpPr>
          <p:spPr bwMode="auto">
            <a:xfrm>
              <a:off x="1152" y="1279"/>
              <a:ext cx="1104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201" name="Line 9"/>
            <p:cNvSpPr>
              <a:spLocks noChangeShapeType="1"/>
            </p:cNvSpPr>
            <p:nvPr/>
          </p:nvSpPr>
          <p:spPr bwMode="auto">
            <a:xfrm flipH="1">
              <a:off x="2736" y="1279"/>
              <a:ext cx="1631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202" name="Line 10"/>
            <p:cNvSpPr>
              <a:spLocks noChangeShapeType="1"/>
            </p:cNvSpPr>
            <p:nvPr/>
          </p:nvSpPr>
          <p:spPr bwMode="auto">
            <a:xfrm>
              <a:off x="2256" y="1008"/>
              <a:ext cx="0" cy="542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203" name="Rectangle 11"/>
            <p:cNvSpPr>
              <a:spLocks noChangeArrowheads="1"/>
            </p:cNvSpPr>
            <p:nvPr/>
          </p:nvSpPr>
          <p:spPr bwMode="auto">
            <a:xfrm>
              <a:off x="2352" y="1143"/>
              <a:ext cx="67" cy="27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6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8204" name="Group 12"/>
            <p:cNvGrpSpPr>
              <a:grpSpLocks/>
            </p:cNvGrpSpPr>
            <p:nvPr/>
          </p:nvGrpSpPr>
          <p:grpSpPr bwMode="auto">
            <a:xfrm>
              <a:off x="2470" y="1985"/>
              <a:ext cx="542" cy="542"/>
              <a:chOff x="4512" y="3792"/>
              <a:chExt cx="384" cy="384"/>
            </a:xfrm>
          </p:grpSpPr>
          <p:sp>
            <p:nvSpPr>
              <p:cNvPr id="8205" name="Oval 13"/>
              <p:cNvSpPr>
                <a:spLocks noChangeArrowheads="1"/>
              </p:cNvSpPr>
              <p:nvPr/>
            </p:nvSpPr>
            <p:spPr bwMode="auto">
              <a:xfrm>
                <a:off x="4512" y="3792"/>
                <a:ext cx="384" cy="384"/>
              </a:xfrm>
              <a:prstGeom prst="ellips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206" name="Line 14"/>
              <p:cNvSpPr>
                <a:spLocks noChangeShapeType="1"/>
              </p:cNvSpPr>
              <p:nvPr/>
            </p:nvSpPr>
            <p:spPr bwMode="auto">
              <a:xfrm flipV="1">
                <a:off x="4574" y="3845"/>
                <a:ext cx="267" cy="274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207" name="Line 15"/>
              <p:cNvSpPr>
                <a:spLocks noChangeShapeType="1"/>
              </p:cNvSpPr>
              <p:nvPr/>
            </p:nvSpPr>
            <p:spPr bwMode="auto">
              <a:xfrm>
                <a:off x="4572" y="3854"/>
                <a:ext cx="255" cy="274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8208" name="Group 16"/>
            <p:cNvGrpSpPr>
              <a:grpSpLocks/>
            </p:cNvGrpSpPr>
            <p:nvPr/>
          </p:nvGrpSpPr>
          <p:grpSpPr bwMode="auto">
            <a:xfrm>
              <a:off x="3486" y="1985"/>
              <a:ext cx="542" cy="542"/>
              <a:chOff x="4512" y="3792"/>
              <a:chExt cx="384" cy="384"/>
            </a:xfrm>
          </p:grpSpPr>
          <p:sp>
            <p:nvSpPr>
              <p:cNvPr id="8209" name="Oval 17"/>
              <p:cNvSpPr>
                <a:spLocks noChangeArrowheads="1"/>
              </p:cNvSpPr>
              <p:nvPr/>
            </p:nvSpPr>
            <p:spPr bwMode="auto">
              <a:xfrm>
                <a:off x="4512" y="3792"/>
                <a:ext cx="384" cy="384"/>
              </a:xfrm>
              <a:prstGeom prst="ellips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210" name="Line 18"/>
              <p:cNvSpPr>
                <a:spLocks noChangeShapeType="1"/>
              </p:cNvSpPr>
              <p:nvPr/>
            </p:nvSpPr>
            <p:spPr bwMode="auto">
              <a:xfrm flipV="1">
                <a:off x="4571" y="3854"/>
                <a:ext cx="265" cy="27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211" name="Line 19"/>
              <p:cNvSpPr>
                <a:spLocks noChangeShapeType="1"/>
              </p:cNvSpPr>
              <p:nvPr/>
            </p:nvSpPr>
            <p:spPr bwMode="auto">
              <a:xfrm>
                <a:off x="4583" y="3838"/>
                <a:ext cx="265" cy="274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212" name="Line 20"/>
            <p:cNvSpPr>
              <a:spLocks noChangeShapeType="1"/>
            </p:cNvSpPr>
            <p:nvPr/>
          </p:nvSpPr>
          <p:spPr bwMode="auto">
            <a:xfrm>
              <a:off x="3012" y="2256"/>
              <a:ext cx="474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213" name="Line 21"/>
            <p:cNvSpPr>
              <a:spLocks noChangeShapeType="1"/>
            </p:cNvSpPr>
            <p:nvPr/>
          </p:nvSpPr>
          <p:spPr bwMode="auto">
            <a:xfrm>
              <a:off x="2640" y="1017"/>
              <a:ext cx="0" cy="542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214" name="Rectangle 22"/>
            <p:cNvSpPr>
              <a:spLocks noChangeArrowheads="1"/>
            </p:cNvSpPr>
            <p:nvPr/>
          </p:nvSpPr>
          <p:spPr bwMode="auto">
            <a:xfrm>
              <a:off x="2736" y="1152"/>
              <a:ext cx="67" cy="27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6">
                  <a:lumMod val="7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8215" name="Group 23"/>
            <p:cNvGrpSpPr>
              <a:grpSpLocks/>
            </p:cNvGrpSpPr>
            <p:nvPr/>
          </p:nvGrpSpPr>
          <p:grpSpPr bwMode="auto">
            <a:xfrm>
              <a:off x="1536" y="1992"/>
              <a:ext cx="542" cy="542"/>
              <a:chOff x="4512" y="3792"/>
              <a:chExt cx="384" cy="384"/>
            </a:xfrm>
          </p:grpSpPr>
          <p:sp>
            <p:nvSpPr>
              <p:cNvPr id="8216" name="Oval 24"/>
              <p:cNvSpPr>
                <a:spLocks noChangeArrowheads="1"/>
              </p:cNvSpPr>
              <p:nvPr/>
            </p:nvSpPr>
            <p:spPr bwMode="auto">
              <a:xfrm>
                <a:off x="4512" y="3792"/>
                <a:ext cx="384" cy="384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217" name="Line 25"/>
              <p:cNvSpPr>
                <a:spLocks noChangeShapeType="1"/>
              </p:cNvSpPr>
              <p:nvPr/>
            </p:nvSpPr>
            <p:spPr bwMode="auto">
              <a:xfrm flipV="1">
                <a:off x="4560" y="3849"/>
                <a:ext cx="288" cy="256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218" name="Line 26"/>
              <p:cNvSpPr>
                <a:spLocks noChangeShapeType="1"/>
              </p:cNvSpPr>
              <p:nvPr/>
            </p:nvSpPr>
            <p:spPr bwMode="auto">
              <a:xfrm>
                <a:off x="4560" y="3849"/>
                <a:ext cx="272" cy="274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8227" name="Group 35"/>
          <p:cNvGrpSpPr>
            <a:grpSpLocks/>
          </p:cNvGrpSpPr>
          <p:nvPr/>
        </p:nvGrpSpPr>
        <p:grpSpPr bwMode="auto">
          <a:xfrm>
            <a:off x="4540744" y="1303340"/>
            <a:ext cx="2133600" cy="1435100"/>
            <a:chOff x="1872" y="672"/>
            <a:chExt cx="1344" cy="904"/>
          </a:xfrm>
        </p:grpSpPr>
        <p:sp>
          <p:nvSpPr>
            <p:cNvPr id="8222" name="Line 30"/>
            <p:cNvSpPr>
              <a:spLocks noChangeShapeType="1"/>
            </p:cNvSpPr>
            <p:nvPr/>
          </p:nvSpPr>
          <p:spPr bwMode="auto">
            <a:xfrm flipV="1">
              <a:off x="1872" y="912"/>
              <a:ext cx="0" cy="664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8223" name="Line 31"/>
            <p:cNvSpPr>
              <a:spLocks noChangeShapeType="1"/>
            </p:cNvSpPr>
            <p:nvPr/>
          </p:nvSpPr>
          <p:spPr bwMode="auto">
            <a:xfrm flipV="1">
              <a:off x="3216" y="912"/>
              <a:ext cx="0" cy="664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8224" name="Line 32"/>
            <p:cNvSpPr>
              <a:spLocks noChangeShapeType="1"/>
            </p:cNvSpPr>
            <p:nvPr/>
          </p:nvSpPr>
          <p:spPr bwMode="auto">
            <a:xfrm>
              <a:off x="1872" y="912"/>
              <a:ext cx="1344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8225" name="Oval 33"/>
            <p:cNvSpPr>
              <a:spLocks noChangeArrowheads="1"/>
            </p:cNvSpPr>
            <p:nvPr/>
          </p:nvSpPr>
          <p:spPr bwMode="auto">
            <a:xfrm>
              <a:off x="2304" y="672"/>
              <a:ext cx="528" cy="52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8226" name="Text Box 34"/>
            <p:cNvSpPr txBox="1">
              <a:spLocks noChangeArrowheads="1"/>
            </p:cNvSpPr>
            <p:nvPr/>
          </p:nvSpPr>
          <p:spPr bwMode="auto">
            <a:xfrm>
              <a:off x="2426" y="789"/>
              <a:ext cx="317" cy="28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altLang="en-US" dirty="0">
                  <a:solidFill>
                    <a:schemeClr val="tx1"/>
                  </a:solidFill>
                  <a:latin typeface="Arial" panose="020B0604020202020204" pitchFamily="34" charset="0"/>
                </a:rPr>
                <a:t>V</a:t>
              </a:r>
            </a:p>
          </p:txBody>
        </p:sp>
      </p:grpSp>
      <p:sp>
        <p:nvSpPr>
          <p:cNvPr id="8255" name="Text Box 63"/>
          <p:cNvSpPr txBox="1">
            <a:spLocks noChangeArrowheads="1"/>
          </p:cNvSpPr>
          <p:nvPr/>
        </p:nvSpPr>
        <p:spPr bwMode="auto">
          <a:xfrm>
            <a:off x="529130" y="1303340"/>
            <a:ext cx="2867027" cy="1200329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If the potential difference across the battery </a:t>
            </a:r>
            <a:r>
              <a:rPr lang="en-GB" altLang="en-US">
                <a:solidFill>
                  <a:schemeClr val="tx1"/>
                </a:solidFill>
                <a:latin typeface="Trebuchet MS" panose="020B0603020202020204" pitchFamily="34" charset="0"/>
              </a:rPr>
              <a:t>is 6V, …</a:t>
            </a:r>
            <a:endParaRPr lang="en-GB" altLang="en-US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8256" name="Text Box 64"/>
          <p:cNvSpPr txBox="1">
            <a:spLocks noChangeArrowheads="1"/>
          </p:cNvSpPr>
          <p:nvPr/>
        </p:nvSpPr>
        <p:spPr bwMode="auto">
          <a:xfrm>
            <a:off x="529131" y="3168655"/>
            <a:ext cx="2590800" cy="1200329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>
                <a:solidFill>
                  <a:schemeClr val="tx1"/>
                </a:solidFill>
                <a:latin typeface="Trebuchet MS" panose="020B0603020202020204" pitchFamily="34" charset="0"/>
              </a:rPr>
              <a:t>… and </a:t>
            </a: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these bulbs are </a:t>
            </a:r>
            <a:r>
              <a:rPr lang="en-GB" altLang="en-US">
                <a:solidFill>
                  <a:schemeClr val="tx1"/>
                </a:solidFill>
                <a:latin typeface="Trebuchet MS" panose="020B0603020202020204" pitchFamily="34" charset="0"/>
              </a:rPr>
              <a:t>all identical …</a:t>
            </a:r>
            <a:endParaRPr lang="en-GB" altLang="en-US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537612" y="502108"/>
            <a:ext cx="8208168" cy="590423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GB" altLang="en-US" sz="3600" dirty="0">
                <a:latin typeface="Trebuchet MS" panose="020B0603020202020204" pitchFamily="34" charset="0"/>
                <a:cs typeface="Arial" charset="0"/>
              </a:rPr>
              <a:t>Potential difference in a series circuit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  <p:grpSp>
        <p:nvGrpSpPr>
          <p:cNvPr id="8251" name="Group 59"/>
          <p:cNvGrpSpPr>
            <a:grpSpLocks/>
          </p:cNvGrpSpPr>
          <p:nvPr/>
        </p:nvGrpSpPr>
        <p:grpSpPr bwMode="auto">
          <a:xfrm>
            <a:off x="6823569" y="5062542"/>
            <a:ext cx="1330325" cy="838200"/>
            <a:chOff x="1465" y="3064"/>
            <a:chExt cx="838" cy="528"/>
          </a:xfrm>
          <a:solidFill>
            <a:schemeClr val="bg1"/>
          </a:solidFill>
        </p:grpSpPr>
        <p:sp>
          <p:nvSpPr>
            <p:cNvPr id="8252" name="Line 60"/>
            <p:cNvSpPr>
              <a:spLocks noChangeShapeType="1"/>
            </p:cNvSpPr>
            <p:nvPr/>
          </p:nvSpPr>
          <p:spPr bwMode="auto">
            <a:xfrm>
              <a:off x="1465" y="3331"/>
              <a:ext cx="838" cy="0"/>
            </a:xfrm>
            <a:prstGeom prst="line">
              <a:avLst/>
            </a:prstGeom>
            <a:grpFill/>
            <a:ln w="19050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8253" name="Oval 61"/>
            <p:cNvSpPr>
              <a:spLocks noChangeArrowheads="1"/>
            </p:cNvSpPr>
            <p:nvPr/>
          </p:nvSpPr>
          <p:spPr bwMode="auto">
            <a:xfrm>
              <a:off x="1626" y="3064"/>
              <a:ext cx="528" cy="528"/>
            </a:xfrm>
            <a:prstGeom prst="ellipse">
              <a:avLst/>
            </a:prstGeom>
            <a:grpFill/>
            <a:ln w="19050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8254" name="Text Box 62"/>
            <p:cNvSpPr txBox="1">
              <a:spLocks noChangeArrowheads="1"/>
            </p:cNvSpPr>
            <p:nvPr/>
          </p:nvSpPr>
          <p:spPr bwMode="auto">
            <a:xfrm>
              <a:off x="1753" y="3178"/>
              <a:ext cx="317" cy="288"/>
            </a:xfrm>
            <a:prstGeom prst="rect">
              <a:avLst/>
            </a:prstGeom>
            <a:grpFill/>
            <a:ln w="19050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altLang="en-US" dirty="0">
                  <a:solidFill>
                    <a:sysClr val="windowText" lastClr="000000"/>
                  </a:solidFill>
                  <a:latin typeface="Trebuchet MS" panose="020B0603020202020204" pitchFamily="34" charset="0"/>
                </a:rPr>
                <a:t>V</a:t>
              </a:r>
            </a:p>
          </p:txBody>
        </p:sp>
      </p:grpSp>
      <p:grpSp>
        <p:nvGrpSpPr>
          <p:cNvPr id="64" name="Group 59"/>
          <p:cNvGrpSpPr>
            <a:grpSpLocks/>
          </p:cNvGrpSpPr>
          <p:nvPr/>
        </p:nvGrpSpPr>
        <p:grpSpPr bwMode="auto">
          <a:xfrm>
            <a:off x="5301979" y="5048254"/>
            <a:ext cx="1393825" cy="838200"/>
            <a:chOff x="1495" y="3064"/>
            <a:chExt cx="878" cy="528"/>
          </a:xfrm>
          <a:solidFill>
            <a:schemeClr val="bg1"/>
          </a:solidFill>
        </p:grpSpPr>
        <p:sp>
          <p:nvSpPr>
            <p:cNvPr id="65" name="Line 60"/>
            <p:cNvSpPr>
              <a:spLocks noChangeShapeType="1"/>
            </p:cNvSpPr>
            <p:nvPr/>
          </p:nvSpPr>
          <p:spPr bwMode="auto">
            <a:xfrm>
              <a:off x="1495" y="3340"/>
              <a:ext cx="878" cy="0"/>
            </a:xfrm>
            <a:prstGeom prst="line">
              <a:avLst/>
            </a:prstGeom>
            <a:grpFill/>
            <a:ln w="19050">
              <a:solidFill>
                <a:schemeClr val="accent6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66" name="Oval 61"/>
            <p:cNvSpPr>
              <a:spLocks noChangeArrowheads="1"/>
            </p:cNvSpPr>
            <p:nvPr/>
          </p:nvSpPr>
          <p:spPr bwMode="auto">
            <a:xfrm>
              <a:off x="1626" y="3064"/>
              <a:ext cx="528" cy="528"/>
            </a:xfrm>
            <a:prstGeom prst="ellipse">
              <a:avLst/>
            </a:prstGeom>
            <a:grpFill/>
            <a:ln w="19050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67" name="Text Box 62"/>
            <p:cNvSpPr txBox="1">
              <a:spLocks noChangeArrowheads="1"/>
            </p:cNvSpPr>
            <p:nvPr/>
          </p:nvSpPr>
          <p:spPr bwMode="auto">
            <a:xfrm>
              <a:off x="1746" y="3187"/>
              <a:ext cx="317" cy="288"/>
            </a:xfrm>
            <a:prstGeom prst="rect">
              <a:avLst/>
            </a:prstGeom>
            <a:grpFill/>
            <a:ln w="19050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altLang="en-US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V</a:t>
              </a:r>
            </a:p>
          </p:txBody>
        </p:sp>
      </p:grpSp>
      <p:sp>
        <p:nvSpPr>
          <p:cNvPr id="8257" name="Text Box 65"/>
          <p:cNvSpPr txBox="1">
            <a:spLocks noChangeArrowheads="1"/>
          </p:cNvSpPr>
          <p:nvPr/>
        </p:nvSpPr>
        <p:spPr bwMode="auto">
          <a:xfrm>
            <a:off x="511444" y="4878391"/>
            <a:ext cx="3146156" cy="1200329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>
                <a:solidFill>
                  <a:schemeClr val="tx1"/>
                </a:solidFill>
                <a:latin typeface="Trebuchet MS" panose="020B0603020202020204" pitchFamily="34" charset="0"/>
              </a:rPr>
              <a:t>… what </a:t>
            </a:r>
            <a:r>
              <a:rPr lang="en-GB" altLang="en-US" dirty="0">
                <a:solidFill>
                  <a:schemeClr val="tx1"/>
                </a:solidFill>
                <a:latin typeface="Trebuchet MS" panose="020B0603020202020204" pitchFamily="34" charset="0"/>
              </a:rPr>
              <a:t>will the potential difference across each bulb be?</a:t>
            </a:r>
          </a:p>
        </p:txBody>
      </p:sp>
      <p:sp>
        <p:nvSpPr>
          <p:cNvPr id="70" name="Text Box 74"/>
          <p:cNvSpPr txBox="1">
            <a:spLocks noChangeArrowheads="1"/>
          </p:cNvSpPr>
          <p:nvPr/>
        </p:nvSpPr>
        <p:spPr bwMode="auto">
          <a:xfrm>
            <a:off x="5490069" y="5262320"/>
            <a:ext cx="894039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2V</a:t>
            </a:r>
          </a:p>
        </p:txBody>
      </p:sp>
      <p:sp>
        <p:nvSpPr>
          <p:cNvPr id="71" name="Text Box 74"/>
          <p:cNvSpPr txBox="1">
            <a:spLocks noChangeArrowheads="1"/>
          </p:cNvSpPr>
          <p:nvPr/>
        </p:nvSpPr>
        <p:spPr bwMode="auto">
          <a:xfrm>
            <a:off x="7072951" y="5253042"/>
            <a:ext cx="860425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2V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657600" y="4289429"/>
            <a:ext cx="1495919" cy="1608142"/>
            <a:chOff x="3657600" y="4289429"/>
            <a:chExt cx="1495919" cy="1608142"/>
          </a:xfrm>
        </p:grpSpPr>
        <p:grpSp>
          <p:nvGrpSpPr>
            <p:cNvPr id="8246" name="Group 54"/>
            <p:cNvGrpSpPr>
              <a:grpSpLocks/>
            </p:cNvGrpSpPr>
            <p:nvPr/>
          </p:nvGrpSpPr>
          <p:grpSpPr bwMode="auto">
            <a:xfrm>
              <a:off x="3986459" y="5059371"/>
              <a:ext cx="838200" cy="838200"/>
              <a:chOff x="1599" y="3068"/>
              <a:chExt cx="528" cy="528"/>
            </a:xfrm>
            <a:solidFill>
              <a:schemeClr val="bg1"/>
            </a:solidFill>
          </p:grpSpPr>
          <p:sp>
            <p:nvSpPr>
              <p:cNvPr id="8244" name="Oval 52"/>
              <p:cNvSpPr>
                <a:spLocks noChangeArrowheads="1"/>
              </p:cNvSpPr>
              <p:nvPr/>
            </p:nvSpPr>
            <p:spPr bwMode="auto">
              <a:xfrm>
                <a:off x="1599" y="3068"/>
                <a:ext cx="528" cy="528"/>
              </a:xfrm>
              <a:prstGeom prst="ellipse">
                <a:avLst/>
              </a:prstGeom>
              <a:grpFill/>
              <a:ln w="19050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8245" name="Text Box 53"/>
              <p:cNvSpPr txBox="1">
                <a:spLocks noChangeArrowheads="1"/>
              </p:cNvSpPr>
              <p:nvPr/>
            </p:nvSpPr>
            <p:spPr bwMode="auto">
              <a:xfrm>
                <a:off x="1698" y="3204"/>
                <a:ext cx="317" cy="288"/>
              </a:xfrm>
              <a:prstGeom prst="rect">
                <a:avLst/>
              </a:prstGeom>
              <a:grpFill/>
              <a:ln w="19050">
                <a:noFill/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GB" altLang="en-US" dirty="0">
                    <a:solidFill>
                      <a:schemeClr val="tx1"/>
                    </a:solidFill>
                    <a:latin typeface="Trebuchet MS" panose="020B0603020202020204" pitchFamily="34" charset="0"/>
                  </a:rPr>
                  <a:t>V</a:t>
                </a: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3657600" y="4289429"/>
              <a:ext cx="1495919" cy="1189036"/>
              <a:chOff x="3657600" y="4289429"/>
              <a:chExt cx="1495919" cy="1189036"/>
            </a:xfrm>
          </p:grpSpPr>
          <p:cxnSp>
            <p:nvCxnSpPr>
              <p:cNvPr id="6" name="Straight Connector 5"/>
              <p:cNvCxnSpPr/>
              <p:nvPr/>
            </p:nvCxnSpPr>
            <p:spPr bwMode="auto">
              <a:xfrm>
                <a:off x="3657600" y="4289429"/>
                <a:ext cx="0" cy="117792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7" name="Straight Connector 56"/>
              <p:cNvCxnSpPr/>
              <p:nvPr/>
            </p:nvCxnSpPr>
            <p:spPr bwMode="auto">
              <a:xfrm>
                <a:off x="5153519" y="4300540"/>
                <a:ext cx="0" cy="117792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8266" name="Text Box 74"/>
          <p:cNvSpPr txBox="1">
            <a:spLocks noChangeArrowheads="1"/>
          </p:cNvSpPr>
          <p:nvPr/>
        </p:nvSpPr>
        <p:spPr bwMode="auto">
          <a:xfrm>
            <a:off x="3965971" y="5262320"/>
            <a:ext cx="874712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2V</a:t>
            </a:r>
          </a:p>
        </p:txBody>
      </p:sp>
      <p:cxnSp>
        <p:nvCxnSpPr>
          <p:cNvPr id="55" name="Straight Connector 54"/>
          <p:cNvCxnSpPr/>
          <p:nvPr/>
        </p:nvCxnSpPr>
        <p:spPr bwMode="auto">
          <a:xfrm>
            <a:off x="5308600" y="4289429"/>
            <a:ext cx="0" cy="119697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" name="Straight Connector 55"/>
          <p:cNvCxnSpPr/>
          <p:nvPr/>
        </p:nvCxnSpPr>
        <p:spPr bwMode="auto">
          <a:xfrm>
            <a:off x="6695804" y="4300632"/>
            <a:ext cx="0" cy="117792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" name="Straight Connector 59"/>
          <p:cNvCxnSpPr/>
          <p:nvPr/>
        </p:nvCxnSpPr>
        <p:spPr bwMode="auto">
          <a:xfrm>
            <a:off x="6836269" y="4284855"/>
            <a:ext cx="0" cy="120154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" name="Straight Connector 60"/>
          <p:cNvCxnSpPr/>
          <p:nvPr/>
        </p:nvCxnSpPr>
        <p:spPr bwMode="auto">
          <a:xfrm>
            <a:off x="8153894" y="4284855"/>
            <a:ext cx="0" cy="120390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1" grpId="0" animBg="1"/>
      <p:bldP spid="826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43" name="Group 27"/>
          <p:cNvGrpSpPr>
            <a:grpSpLocks/>
          </p:cNvGrpSpPr>
          <p:nvPr/>
        </p:nvGrpSpPr>
        <p:grpSpPr bwMode="auto">
          <a:xfrm>
            <a:off x="4392613" y="1447800"/>
            <a:ext cx="2133600" cy="1435100"/>
            <a:chOff x="1872" y="672"/>
            <a:chExt cx="1344" cy="904"/>
          </a:xfrm>
        </p:grpSpPr>
        <p:sp>
          <p:nvSpPr>
            <p:cNvPr id="9244" name="Line 28"/>
            <p:cNvSpPr>
              <a:spLocks noChangeShapeType="1"/>
            </p:cNvSpPr>
            <p:nvPr/>
          </p:nvSpPr>
          <p:spPr bwMode="auto">
            <a:xfrm flipV="1">
              <a:off x="1872" y="912"/>
              <a:ext cx="0" cy="664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9245" name="Line 29"/>
            <p:cNvSpPr>
              <a:spLocks noChangeShapeType="1"/>
            </p:cNvSpPr>
            <p:nvPr/>
          </p:nvSpPr>
          <p:spPr bwMode="auto">
            <a:xfrm flipV="1">
              <a:off x="3216" y="912"/>
              <a:ext cx="0" cy="664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9246" name="Line 30"/>
            <p:cNvSpPr>
              <a:spLocks noChangeShapeType="1"/>
            </p:cNvSpPr>
            <p:nvPr/>
          </p:nvSpPr>
          <p:spPr bwMode="auto">
            <a:xfrm>
              <a:off x="1872" y="912"/>
              <a:ext cx="1344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9247" name="Oval 31"/>
            <p:cNvSpPr>
              <a:spLocks noChangeArrowheads="1"/>
            </p:cNvSpPr>
            <p:nvPr/>
          </p:nvSpPr>
          <p:spPr bwMode="auto">
            <a:xfrm>
              <a:off x="2304" y="672"/>
              <a:ext cx="528" cy="52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solidFill>
                  <a:sysClr val="windowText" lastClr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48" name="Text Box 32"/>
            <p:cNvSpPr txBox="1">
              <a:spLocks noChangeArrowheads="1"/>
            </p:cNvSpPr>
            <p:nvPr/>
          </p:nvSpPr>
          <p:spPr bwMode="auto">
            <a:xfrm>
              <a:off x="2419" y="768"/>
              <a:ext cx="317" cy="28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altLang="en-US" dirty="0">
                  <a:solidFill>
                    <a:sysClr val="windowText" lastClr="000000"/>
                  </a:solidFill>
                  <a:latin typeface="Trebuchet MS" panose="020B0603020202020204" pitchFamily="34" charset="0"/>
                </a:rPr>
                <a:t>V</a:t>
              </a:r>
            </a:p>
          </p:txBody>
        </p:sp>
      </p:grpSp>
      <p:grpSp>
        <p:nvGrpSpPr>
          <p:cNvPr id="9263" name="Group 47"/>
          <p:cNvGrpSpPr>
            <a:grpSpLocks/>
          </p:cNvGrpSpPr>
          <p:nvPr/>
        </p:nvGrpSpPr>
        <p:grpSpPr bwMode="auto">
          <a:xfrm>
            <a:off x="514350" y="1435101"/>
            <a:ext cx="4438650" cy="1200151"/>
            <a:chOff x="324" y="904"/>
            <a:chExt cx="2796" cy="756"/>
          </a:xfrm>
          <a:noFill/>
        </p:grpSpPr>
        <p:sp>
          <p:nvSpPr>
            <p:cNvPr id="9264" name="Text Box 48"/>
            <p:cNvSpPr txBox="1">
              <a:spLocks noChangeArrowheads="1"/>
            </p:cNvSpPr>
            <p:nvPr/>
          </p:nvSpPr>
          <p:spPr bwMode="auto">
            <a:xfrm>
              <a:off x="324" y="904"/>
              <a:ext cx="1867" cy="756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If the potential difference across the battery </a:t>
              </a:r>
              <a:r>
                <a:rPr lang="en-GB" altLang="en-US">
                  <a:solidFill>
                    <a:schemeClr val="tx1"/>
                  </a:solidFill>
                  <a:latin typeface="Trebuchet MS" panose="020B0603020202020204" pitchFamily="34" charset="0"/>
                </a:rPr>
                <a:t>is 6V, …</a:t>
              </a:r>
              <a:endParaRPr lang="en-GB" altLang="en-US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9265" name="Freeform 49"/>
            <p:cNvSpPr>
              <a:spLocks/>
            </p:cNvSpPr>
            <p:nvPr/>
          </p:nvSpPr>
          <p:spPr bwMode="auto">
            <a:xfrm>
              <a:off x="1776" y="920"/>
              <a:ext cx="1344" cy="222"/>
            </a:xfrm>
            <a:custGeom>
              <a:avLst/>
              <a:gdLst>
                <a:gd name="T0" fmla="*/ 0 w 1344"/>
                <a:gd name="T1" fmla="*/ 280 h 280"/>
                <a:gd name="T2" fmla="*/ 720 w 1344"/>
                <a:gd name="T3" fmla="*/ 40 h 280"/>
                <a:gd name="T4" fmla="*/ 1344 w 1344"/>
                <a:gd name="T5" fmla="*/ 40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4" h="280">
                  <a:moveTo>
                    <a:pt x="0" y="280"/>
                  </a:moveTo>
                  <a:cubicBezTo>
                    <a:pt x="248" y="180"/>
                    <a:pt x="496" y="80"/>
                    <a:pt x="720" y="40"/>
                  </a:cubicBezTo>
                  <a:cubicBezTo>
                    <a:pt x="944" y="0"/>
                    <a:pt x="1144" y="20"/>
                    <a:pt x="1344" y="40"/>
                  </a:cubicBezTo>
                </a:path>
              </a:pathLst>
            </a:custGeom>
            <a:grpFill/>
            <a:ln w="50800" cap="flat" cmpd="sng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stealth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9275" name="Group 59"/>
          <p:cNvGrpSpPr>
            <a:grpSpLocks/>
          </p:cNvGrpSpPr>
          <p:nvPr/>
        </p:nvGrpSpPr>
        <p:grpSpPr bwMode="auto">
          <a:xfrm>
            <a:off x="538162" y="4724897"/>
            <a:ext cx="3854450" cy="1570038"/>
            <a:chOff x="339" y="3280"/>
            <a:chExt cx="2428" cy="989"/>
          </a:xfrm>
          <a:noFill/>
        </p:grpSpPr>
        <p:sp>
          <p:nvSpPr>
            <p:cNvPr id="9271" name="Text Box 55"/>
            <p:cNvSpPr txBox="1">
              <a:spLocks noChangeArrowheads="1"/>
            </p:cNvSpPr>
            <p:nvPr/>
          </p:nvSpPr>
          <p:spPr bwMode="auto">
            <a:xfrm>
              <a:off x="339" y="3280"/>
              <a:ext cx="1632" cy="989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>
                  <a:solidFill>
                    <a:schemeClr val="tx1"/>
                  </a:solidFill>
                  <a:latin typeface="Trebuchet MS" panose="020B0603020202020204" pitchFamily="34" charset="0"/>
                </a:rPr>
                <a:t>… what </a:t>
              </a:r>
              <a:r>
                <a:rPr lang="en-GB" altLang="en-US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will the potential difference across two bulbs be?</a:t>
              </a:r>
            </a:p>
          </p:txBody>
        </p:sp>
        <p:sp>
          <p:nvSpPr>
            <p:cNvPr id="9272" name="Freeform 56"/>
            <p:cNvSpPr>
              <a:spLocks/>
            </p:cNvSpPr>
            <p:nvPr/>
          </p:nvSpPr>
          <p:spPr bwMode="auto">
            <a:xfrm>
              <a:off x="1971" y="3728"/>
              <a:ext cx="796" cy="87"/>
            </a:xfrm>
            <a:custGeom>
              <a:avLst/>
              <a:gdLst>
                <a:gd name="T0" fmla="*/ 0 w 672"/>
                <a:gd name="T1" fmla="*/ 96 h 112"/>
                <a:gd name="T2" fmla="*/ 432 w 672"/>
                <a:gd name="T3" fmla="*/ 96 h 112"/>
                <a:gd name="T4" fmla="*/ 672 w 672"/>
                <a:gd name="T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72" h="112">
                  <a:moveTo>
                    <a:pt x="0" y="96"/>
                  </a:moveTo>
                  <a:cubicBezTo>
                    <a:pt x="160" y="104"/>
                    <a:pt x="320" y="112"/>
                    <a:pt x="432" y="96"/>
                  </a:cubicBezTo>
                  <a:cubicBezTo>
                    <a:pt x="544" y="80"/>
                    <a:pt x="608" y="40"/>
                    <a:pt x="672" y="0"/>
                  </a:cubicBezTo>
                </a:path>
              </a:pathLst>
            </a:custGeom>
            <a:grpFill/>
            <a:ln w="50800" cap="flat" cmpd="sng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stealth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537612" y="502108"/>
            <a:ext cx="8208168" cy="590423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GB" altLang="en-US" sz="3600" dirty="0">
                <a:latin typeface="Trebuchet MS" panose="020B0603020202020204" pitchFamily="34" charset="0"/>
                <a:cs typeface="Arial" charset="0"/>
              </a:rPr>
              <a:t>Potential difference in a series circuit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  <p:grpSp>
        <p:nvGrpSpPr>
          <p:cNvPr id="48" name="Group 58"/>
          <p:cNvGrpSpPr>
            <a:grpSpLocks/>
          </p:cNvGrpSpPr>
          <p:nvPr/>
        </p:nvGrpSpPr>
        <p:grpSpPr bwMode="auto">
          <a:xfrm>
            <a:off x="4794250" y="4484687"/>
            <a:ext cx="3021013" cy="1154112"/>
            <a:chOff x="2208" y="2793"/>
            <a:chExt cx="1903" cy="727"/>
          </a:xfrm>
        </p:grpSpPr>
        <p:sp>
          <p:nvSpPr>
            <p:cNvPr id="49" name="Line 41"/>
            <p:cNvSpPr>
              <a:spLocks noChangeShapeType="1"/>
            </p:cNvSpPr>
            <p:nvPr/>
          </p:nvSpPr>
          <p:spPr bwMode="auto">
            <a:xfrm flipV="1">
              <a:off x="2208" y="2793"/>
              <a:ext cx="0" cy="727"/>
            </a:xfrm>
            <a:prstGeom prst="line">
              <a:avLst/>
            </a:prstGeom>
            <a:noFill/>
            <a:ln w="19050">
              <a:noFill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0" name="Line 42"/>
            <p:cNvSpPr>
              <a:spLocks noChangeShapeType="1"/>
            </p:cNvSpPr>
            <p:nvPr/>
          </p:nvSpPr>
          <p:spPr bwMode="auto">
            <a:xfrm flipV="1">
              <a:off x="4111" y="2793"/>
              <a:ext cx="0" cy="727"/>
            </a:xfrm>
            <a:prstGeom prst="line">
              <a:avLst/>
            </a:prstGeom>
            <a:noFill/>
            <a:ln w="19050">
              <a:noFill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1" name="Line 44"/>
            <p:cNvSpPr>
              <a:spLocks noChangeShapeType="1"/>
            </p:cNvSpPr>
            <p:nvPr/>
          </p:nvSpPr>
          <p:spPr bwMode="auto">
            <a:xfrm>
              <a:off x="2208" y="3520"/>
              <a:ext cx="1903" cy="0"/>
            </a:xfrm>
            <a:prstGeom prst="line">
              <a:avLst/>
            </a:prstGeom>
            <a:noFill/>
            <a:ln w="19050">
              <a:noFill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249613" y="2452688"/>
            <a:ext cx="5105400" cy="2411413"/>
            <a:chOff x="3249613" y="2452688"/>
            <a:chExt cx="5105400" cy="2411413"/>
          </a:xfrm>
        </p:grpSpPr>
        <p:grpSp>
          <p:nvGrpSpPr>
            <p:cNvPr id="9219" name="Group 3"/>
            <p:cNvGrpSpPr>
              <a:grpSpLocks/>
            </p:cNvGrpSpPr>
            <p:nvPr/>
          </p:nvGrpSpPr>
          <p:grpSpPr bwMode="auto">
            <a:xfrm>
              <a:off x="3249613" y="2452688"/>
              <a:ext cx="5105400" cy="2411413"/>
              <a:chOff x="1152" y="1008"/>
              <a:chExt cx="3216" cy="1519"/>
            </a:xfrm>
          </p:grpSpPr>
          <p:sp>
            <p:nvSpPr>
              <p:cNvPr id="9220" name="Line 4"/>
              <p:cNvSpPr>
                <a:spLocks noChangeShapeType="1"/>
              </p:cNvSpPr>
              <p:nvPr/>
            </p:nvSpPr>
            <p:spPr bwMode="auto">
              <a:xfrm>
                <a:off x="1152" y="1279"/>
                <a:ext cx="0" cy="977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9221" name="Line 5"/>
              <p:cNvSpPr>
                <a:spLocks noChangeShapeType="1"/>
              </p:cNvSpPr>
              <p:nvPr/>
            </p:nvSpPr>
            <p:spPr bwMode="auto">
              <a:xfrm>
                <a:off x="1152" y="2256"/>
                <a:ext cx="1318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9222" name="Line 6"/>
              <p:cNvSpPr>
                <a:spLocks noChangeShapeType="1"/>
              </p:cNvSpPr>
              <p:nvPr/>
            </p:nvSpPr>
            <p:spPr bwMode="auto">
              <a:xfrm>
                <a:off x="4028" y="2256"/>
                <a:ext cx="340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9223" name="Line 7"/>
              <p:cNvSpPr>
                <a:spLocks noChangeShapeType="1"/>
              </p:cNvSpPr>
              <p:nvPr/>
            </p:nvSpPr>
            <p:spPr bwMode="auto">
              <a:xfrm flipV="1">
                <a:off x="4367" y="1279"/>
                <a:ext cx="0" cy="977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9224" name="Line 8"/>
              <p:cNvSpPr>
                <a:spLocks noChangeShapeType="1"/>
              </p:cNvSpPr>
              <p:nvPr/>
            </p:nvSpPr>
            <p:spPr bwMode="auto">
              <a:xfrm>
                <a:off x="1152" y="1279"/>
                <a:ext cx="1104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9225" name="Line 9"/>
              <p:cNvSpPr>
                <a:spLocks noChangeShapeType="1"/>
              </p:cNvSpPr>
              <p:nvPr/>
            </p:nvSpPr>
            <p:spPr bwMode="auto">
              <a:xfrm flipH="1">
                <a:off x="2736" y="1279"/>
                <a:ext cx="1631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9226" name="Line 10"/>
              <p:cNvSpPr>
                <a:spLocks noChangeShapeType="1"/>
              </p:cNvSpPr>
              <p:nvPr/>
            </p:nvSpPr>
            <p:spPr bwMode="auto">
              <a:xfrm>
                <a:off x="2256" y="1008"/>
                <a:ext cx="0" cy="542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9227" name="Rectangle 11"/>
              <p:cNvSpPr>
                <a:spLocks noChangeArrowheads="1"/>
              </p:cNvSpPr>
              <p:nvPr/>
            </p:nvSpPr>
            <p:spPr bwMode="auto">
              <a:xfrm>
                <a:off x="2352" y="1143"/>
                <a:ext cx="67" cy="271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  <p:grpSp>
            <p:nvGrpSpPr>
              <p:cNvPr id="9228" name="Group 12"/>
              <p:cNvGrpSpPr>
                <a:grpSpLocks/>
              </p:cNvGrpSpPr>
              <p:nvPr/>
            </p:nvGrpSpPr>
            <p:grpSpPr bwMode="auto">
              <a:xfrm>
                <a:off x="2470" y="1982"/>
                <a:ext cx="542" cy="542"/>
                <a:chOff x="4511" y="3790"/>
                <a:chExt cx="384" cy="384"/>
              </a:xfrm>
            </p:grpSpPr>
            <p:sp>
              <p:nvSpPr>
                <p:cNvPr id="9229" name="Oval 13"/>
                <p:cNvSpPr>
                  <a:spLocks noChangeArrowheads="1"/>
                </p:cNvSpPr>
                <p:nvPr/>
              </p:nvSpPr>
              <p:spPr bwMode="auto">
                <a:xfrm>
                  <a:off x="4511" y="3790"/>
                  <a:ext cx="384" cy="384"/>
                </a:xfrm>
                <a:prstGeom prst="ellips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9230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4569" y="3843"/>
                  <a:ext cx="271" cy="273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9231" name="Line 15"/>
                <p:cNvSpPr>
                  <a:spLocks noChangeShapeType="1"/>
                </p:cNvSpPr>
                <p:nvPr/>
              </p:nvSpPr>
              <p:spPr bwMode="auto">
                <a:xfrm>
                  <a:off x="4569" y="3836"/>
                  <a:ext cx="278" cy="278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 dirty="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9232" name="Group 16"/>
              <p:cNvGrpSpPr>
                <a:grpSpLocks/>
              </p:cNvGrpSpPr>
              <p:nvPr/>
            </p:nvGrpSpPr>
            <p:grpSpPr bwMode="auto">
              <a:xfrm>
                <a:off x="3486" y="1985"/>
                <a:ext cx="542" cy="542"/>
                <a:chOff x="4512" y="3792"/>
                <a:chExt cx="384" cy="384"/>
              </a:xfrm>
            </p:grpSpPr>
            <p:sp>
              <p:nvSpPr>
                <p:cNvPr id="9233" name="Oval 17"/>
                <p:cNvSpPr>
                  <a:spLocks noChangeArrowheads="1"/>
                </p:cNvSpPr>
                <p:nvPr/>
              </p:nvSpPr>
              <p:spPr bwMode="auto">
                <a:xfrm>
                  <a:off x="4512" y="3792"/>
                  <a:ext cx="384" cy="384"/>
                </a:xfrm>
                <a:prstGeom prst="ellips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9234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4571" y="3845"/>
                  <a:ext cx="272" cy="273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9235" name="Line 19"/>
                <p:cNvSpPr>
                  <a:spLocks noChangeShapeType="1"/>
                </p:cNvSpPr>
                <p:nvPr/>
              </p:nvSpPr>
              <p:spPr bwMode="auto">
                <a:xfrm>
                  <a:off x="4565" y="3848"/>
                  <a:ext cx="244" cy="300"/>
                </a:xfrm>
                <a:prstGeom prst="line">
                  <a:avLst/>
                </a:prstGeom>
                <a:noFill/>
                <a:ln w="19050">
                  <a:solidFill>
                    <a:schemeClr val="accent6">
                      <a:lumMod val="75000"/>
                    </a:schemeClr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9236" name="Line 20"/>
              <p:cNvSpPr>
                <a:spLocks noChangeShapeType="1"/>
              </p:cNvSpPr>
              <p:nvPr/>
            </p:nvSpPr>
            <p:spPr bwMode="auto">
              <a:xfrm>
                <a:off x="3012" y="2256"/>
                <a:ext cx="474" cy="0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9237" name="Line 21"/>
              <p:cNvSpPr>
                <a:spLocks noChangeShapeType="1"/>
              </p:cNvSpPr>
              <p:nvPr/>
            </p:nvSpPr>
            <p:spPr bwMode="auto">
              <a:xfrm>
                <a:off x="2640" y="1017"/>
                <a:ext cx="0" cy="542"/>
              </a:xfrm>
              <a:prstGeom prst="line">
                <a:avLst/>
              </a:prstGeom>
              <a:noFill/>
              <a:ln w="19050">
                <a:solidFill>
                  <a:schemeClr val="accent6">
                    <a:lumMod val="7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9238" name="Rectangle 22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67" cy="271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6">
                    <a:lumMod val="75000"/>
                  </a:schemeClr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55" name="Oval 13"/>
            <p:cNvSpPr>
              <a:spLocks noChangeArrowheads="1"/>
            </p:cNvSpPr>
            <p:nvPr/>
          </p:nvSpPr>
          <p:spPr bwMode="auto">
            <a:xfrm>
              <a:off x="3781271" y="3993311"/>
              <a:ext cx="860425" cy="860425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6" name="Line 14"/>
            <p:cNvSpPr>
              <a:spLocks noChangeShapeType="1"/>
            </p:cNvSpPr>
            <p:nvPr/>
          </p:nvSpPr>
          <p:spPr bwMode="auto">
            <a:xfrm flipV="1">
              <a:off x="3913373" y="4117670"/>
              <a:ext cx="607227" cy="611708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57" name="Line 15"/>
            <p:cNvSpPr>
              <a:spLocks noChangeShapeType="1"/>
            </p:cNvSpPr>
            <p:nvPr/>
          </p:nvSpPr>
          <p:spPr bwMode="auto">
            <a:xfrm>
              <a:off x="3913373" y="4101985"/>
              <a:ext cx="622912" cy="622912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505200" y="4423523"/>
            <a:ext cx="3073400" cy="1596277"/>
            <a:chOff x="3505200" y="4423523"/>
            <a:chExt cx="3073400" cy="1596277"/>
          </a:xfrm>
        </p:grpSpPr>
        <p:cxnSp>
          <p:nvCxnSpPr>
            <p:cNvPr id="6" name="Straight Connector 5"/>
            <p:cNvCxnSpPr/>
            <p:nvPr/>
          </p:nvCxnSpPr>
          <p:spPr bwMode="auto">
            <a:xfrm>
              <a:off x="3505200" y="4433888"/>
              <a:ext cx="0" cy="158591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2" name="Straight Connector 61"/>
            <p:cNvCxnSpPr/>
            <p:nvPr/>
          </p:nvCxnSpPr>
          <p:spPr bwMode="auto">
            <a:xfrm>
              <a:off x="6578600" y="4423523"/>
              <a:ext cx="0" cy="158591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3" name="Straight Connector 62"/>
            <p:cNvCxnSpPr/>
            <p:nvPr/>
          </p:nvCxnSpPr>
          <p:spPr bwMode="auto">
            <a:xfrm>
              <a:off x="3505200" y="6009435"/>
              <a:ext cx="307340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9274" name="Group 58"/>
          <p:cNvGrpSpPr>
            <a:grpSpLocks/>
          </p:cNvGrpSpPr>
          <p:nvPr/>
        </p:nvGrpSpPr>
        <p:grpSpPr bwMode="auto">
          <a:xfrm>
            <a:off x="3505200" y="5573714"/>
            <a:ext cx="3021013" cy="838200"/>
            <a:chOff x="2208" y="3280"/>
            <a:chExt cx="1903" cy="528"/>
          </a:xfrm>
        </p:grpSpPr>
        <p:sp>
          <p:nvSpPr>
            <p:cNvPr id="9260" name="Line 44"/>
            <p:cNvSpPr>
              <a:spLocks noChangeShapeType="1"/>
            </p:cNvSpPr>
            <p:nvPr/>
          </p:nvSpPr>
          <p:spPr bwMode="auto">
            <a:xfrm>
              <a:off x="2208" y="3520"/>
              <a:ext cx="1903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9261" name="Oval 45"/>
            <p:cNvSpPr>
              <a:spLocks noChangeArrowheads="1"/>
            </p:cNvSpPr>
            <p:nvPr/>
          </p:nvSpPr>
          <p:spPr bwMode="auto">
            <a:xfrm>
              <a:off x="2895" y="3280"/>
              <a:ext cx="528" cy="52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9262" name="Text Box 46"/>
            <p:cNvSpPr txBox="1">
              <a:spLocks noChangeArrowheads="1"/>
            </p:cNvSpPr>
            <p:nvPr/>
          </p:nvSpPr>
          <p:spPr bwMode="auto">
            <a:xfrm>
              <a:off x="2997" y="3376"/>
              <a:ext cx="31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altLang="en-US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V</a:t>
              </a:r>
            </a:p>
          </p:txBody>
        </p:sp>
      </p:grpSp>
      <p:sp>
        <p:nvSpPr>
          <p:cNvPr id="53" name="Text Box 79"/>
          <p:cNvSpPr txBox="1">
            <a:spLocks noChangeArrowheads="1"/>
          </p:cNvSpPr>
          <p:nvPr/>
        </p:nvSpPr>
        <p:spPr bwMode="auto">
          <a:xfrm>
            <a:off x="4553559" y="5780835"/>
            <a:ext cx="924766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4V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2" name="Line 32"/>
          <p:cNvSpPr>
            <a:spLocks noChangeShapeType="1"/>
          </p:cNvSpPr>
          <p:nvPr/>
        </p:nvSpPr>
        <p:spPr bwMode="auto">
          <a:xfrm>
            <a:off x="647700" y="1628775"/>
            <a:ext cx="0" cy="3740150"/>
          </a:xfrm>
          <a:prstGeom prst="line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0273" name="Line 33"/>
          <p:cNvSpPr>
            <a:spLocks noChangeShapeType="1"/>
          </p:cNvSpPr>
          <p:nvPr/>
        </p:nvSpPr>
        <p:spPr bwMode="auto">
          <a:xfrm>
            <a:off x="649288" y="3508375"/>
            <a:ext cx="912812" cy="0"/>
          </a:xfrm>
          <a:prstGeom prst="line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0274" name="Line 34"/>
          <p:cNvSpPr>
            <a:spLocks noChangeShapeType="1"/>
          </p:cNvSpPr>
          <p:nvPr/>
        </p:nvSpPr>
        <p:spPr bwMode="auto">
          <a:xfrm flipV="1">
            <a:off x="2189162" y="3508375"/>
            <a:ext cx="1125537" cy="794"/>
          </a:xfrm>
          <a:prstGeom prst="line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0275" name="Line 35"/>
          <p:cNvSpPr>
            <a:spLocks noChangeShapeType="1"/>
          </p:cNvSpPr>
          <p:nvPr/>
        </p:nvSpPr>
        <p:spPr bwMode="auto">
          <a:xfrm flipV="1">
            <a:off x="3313113" y="1628775"/>
            <a:ext cx="0" cy="3740150"/>
          </a:xfrm>
          <a:prstGeom prst="line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0276" name="Line 36"/>
          <p:cNvSpPr>
            <a:spLocks noChangeShapeType="1"/>
          </p:cNvSpPr>
          <p:nvPr/>
        </p:nvSpPr>
        <p:spPr bwMode="auto">
          <a:xfrm>
            <a:off x="647700" y="1628775"/>
            <a:ext cx="889000" cy="0"/>
          </a:xfrm>
          <a:prstGeom prst="line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0277" name="Line 37"/>
          <p:cNvSpPr>
            <a:spLocks noChangeShapeType="1"/>
          </p:cNvSpPr>
          <p:nvPr/>
        </p:nvSpPr>
        <p:spPr bwMode="auto">
          <a:xfrm flipH="1">
            <a:off x="2147888" y="1628775"/>
            <a:ext cx="1165225" cy="0"/>
          </a:xfrm>
          <a:prstGeom prst="line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1536700" y="1314450"/>
            <a:ext cx="0" cy="627063"/>
          </a:xfrm>
          <a:prstGeom prst="line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0279" name="Rectangle 39"/>
          <p:cNvSpPr>
            <a:spLocks noChangeArrowheads="1"/>
          </p:cNvSpPr>
          <p:nvPr/>
        </p:nvSpPr>
        <p:spPr bwMode="auto">
          <a:xfrm>
            <a:off x="1647825" y="1470025"/>
            <a:ext cx="77788" cy="314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grpSp>
        <p:nvGrpSpPr>
          <p:cNvPr id="10280" name="Group 40"/>
          <p:cNvGrpSpPr>
            <a:grpSpLocks/>
          </p:cNvGrpSpPr>
          <p:nvPr/>
        </p:nvGrpSpPr>
        <p:grpSpPr bwMode="auto">
          <a:xfrm>
            <a:off x="1562100" y="3195638"/>
            <a:ext cx="627063" cy="627062"/>
            <a:chOff x="4512" y="3792"/>
            <a:chExt cx="384" cy="384"/>
          </a:xfrm>
        </p:grpSpPr>
        <p:sp>
          <p:nvSpPr>
            <p:cNvPr id="10281" name="Oval 41"/>
            <p:cNvSpPr>
              <a:spLocks noChangeArrowheads="1"/>
            </p:cNvSpPr>
            <p:nvPr/>
          </p:nvSpPr>
          <p:spPr bwMode="auto">
            <a:xfrm>
              <a:off x="4512" y="3792"/>
              <a:ext cx="384" cy="384"/>
            </a:xfrm>
            <a:prstGeom prst="ellips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10282" name="Line 42"/>
            <p:cNvSpPr>
              <a:spLocks noChangeShapeType="1"/>
            </p:cNvSpPr>
            <p:nvPr/>
          </p:nvSpPr>
          <p:spPr bwMode="auto">
            <a:xfrm flipV="1">
              <a:off x="4564" y="3840"/>
              <a:ext cx="273" cy="282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10283" name="Line 43"/>
            <p:cNvSpPr>
              <a:spLocks noChangeShapeType="1"/>
            </p:cNvSpPr>
            <p:nvPr/>
          </p:nvSpPr>
          <p:spPr bwMode="auto">
            <a:xfrm>
              <a:off x="4584" y="3834"/>
              <a:ext cx="253" cy="288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sp>
        <p:nvSpPr>
          <p:cNvPr id="10284" name="Line 44"/>
          <p:cNvSpPr>
            <a:spLocks noChangeShapeType="1"/>
          </p:cNvSpPr>
          <p:nvPr/>
        </p:nvSpPr>
        <p:spPr bwMode="auto">
          <a:xfrm>
            <a:off x="1981200" y="1325563"/>
            <a:ext cx="0" cy="627062"/>
          </a:xfrm>
          <a:prstGeom prst="line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2092325" y="1481138"/>
            <a:ext cx="77788" cy="314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10286" name="Line 46"/>
          <p:cNvSpPr>
            <a:spLocks noChangeShapeType="1"/>
          </p:cNvSpPr>
          <p:nvPr/>
        </p:nvSpPr>
        <p:spPr bwMode="auto">
          <a:xfrm>
            <a:off x="647700" y="5368925"/>
            <a:ext cx="914400" cy="0"/>
          </a:xfrm>
          <a:prstGeom prst="line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grpSp>
        <p:nvGrpSpPr>
          <p:cNvPr id="10287" name="Group 47"/>
          <p:cNvGrpSpPr>
            <a:grpSpLocks/>
          </p:cNvGrpSpPr>
          <p:nvPr/>
        </p:nvGrpSpPr>
        <p:grpSpPr bwMode="auto">
          <a:xfrm>
            <a:off x="1562100" y="5064125"/>
            <a:ext cx="627063" cy="627063"/>
            <a:chOff x="4512" y="3792"/>
            <a:chExt cx="384" cy="384"/>
          </a:xfrm>
        </p:grpSpPr>
        <p:sp>
          <p:nvSpPr>
            <p:cNvPr id="10288" name="Oval 48"/>
            <p:cNvSpPr>
              <a:spLocks noChangeArrowheads="1"/>
            </p:cNvSpPr>
            <p:nvPr/>
          </p:nvSpPr>
          <p:spPr bwMode="auto">
            <a:xfrm>
              <a:off x="4512" y="3792"/>
              <a:ext cx="384" cy="384"/>
            </a:xfrm>
            <a:prstGeom prst="ellips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10289" name="Line 49"/>
            <p:cNvSpPr>
              <a:spLocks noChangeShapeType="1"/>
            </p:cNvSpPr>
            <p:nvPr/>
          </p:nvSpPr>
          <p:spPr bwMode="auto">
            <a:xfrm flipV="1">
              <a:off x="4560" y="3851"/>
              <a:ext cx="277" cy="246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10290" name="Line 50"/>
            <p:cNvSpPr>
              <a:spLocks noChangeShapeType="1"/>
            </p:cNvSpPr>
            <p:nvPr/>
          </p:nvSpPr>
          <p:spPr bwMode="auto">
            <a:xfrm>
              <a:off x="4570" y="3851"/>
              <a:ext cx="291" cy="246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</p:grpSp>
      <p:sp>
        <p:nvSpPr>
          <p:cNvPr id="10291" name="Line 51"/>
          <p:cNvSpPr>
            <a:spLocks noChangeShapeType="1"/>
          </p:cNvSpPr>
          <p:nvPr/>
        </p:nvSpPr>
        <p:spPr bwMode="auto">
          <a:xfrm flipH="1">
            <a:off x="2189162" y="5368925"/>
            <a:ext cx="1125537" cy="0"/>
          </a:xfrm>
          <a:prstGeom prst="line">
            <a:avLst/>
          </a:prstGeom>
          <a:noFill/>
          <a:ln w="19050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>
              <a:latin typeface="Arial" panose="020B0604020202020204" pitchFamily="34" charset="0"/>
            </a:endParaRPr>
          </a:p>
        </p:txBody>
      </p:sp>
      <p:grpSp>
        <p:nvGrpSpPr>
          <p:cNvPr id="10315" name="Group 75"/>
          <p:cNvGrpSpPr>
            <a:grpSpLocks/>
          </p:cNvGrpSpPr>
          <p:nvPr/>
        </p:nvGrpSpPr>
        <p:grpSpPr bwMode="auto">
          <a:xfrm>
            <a:off x="2362200" y="1358901"/>
            <a:ext cx="6157913" cy="1377951"/>
            <a:chOff x="1488" y="856"/>
            <a:chExt cx="3879" cy="868"/>
          </a:xfrm>
          <a:noFill/>
        </p:grpSpPr>
        <p:sp>
          <p:nvSpPr>
            <p:cNvPr id="10292" name="Text Box 52"/>
            <p:cNvSpPr txBox="1">
              <a:spLocks noChangeArrowheads="1"/>
            </p:cNvSpPr>
            <p:nvPr/>
          </p:nvSpPr>
          <p:spPr bwMode="auto">
            <a:xfrm>
              <a:off x="3207" y="968"/>
              <a:ext cx="2160" cy="756"/>
            </a:xfrm>
            <a:prstGeom prst="rect">
              <a:avLst/>
            </a:prstGeom>
            <a:grpFill/>
            <a:ln w="190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If the potential difference across the batteries </a:t>
              </a:r>
              <a:r>
                <a:rPr lang="en-GB" altLang="en-US">
                  <a:solidFill>
                    <a:schemeClr val="tx1"/>
                  </a:solidFill>
                  <a:latin typeface="Trebuchet MS" panose="020B0603020202020204" pitchFamily="34" charset="0"/>
                </a:rPr>
                <a:t>is 4V, …</a:t>
              </a:r>
              <a:endParaRPr lang="en-GB" altLang="en-US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0295" name="Freeform 55"/>
            <p:cNvSpPr>
              <a:spLocks/>
            </p:cNvSpPr>
            <p:nvPr/>
          </p:nvSpPr>
          <p:spPr bwMode="auto">
            <a:xfrm>
              <a:off x="1488" y="856"/>
              <a:ext cx="1728" cy="104"/>
            </a:xfrm>
            <a:custGeom>
              <a:avLst/>
              <a:gdLst>
                <a:gd name="T0" fmla="*/ 1728 w 1728"/>
                <a:gd name="T1" fmla="*/ 104 h 104"/>
                <a:gd name="T2" fmla="*/ 960 w 1728"/>
                <a:gd name="T3" fmla="*/ 8 h 104"/>
                <a:gd name="T4" fmla="*/ 0 w 1728"/>
                <a:gd name="T5" fmla="*/ 56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28" h="104">
                  <a:moveTo>
                    <a:pt x="1728" y="104"/>
                  </a:moveTo>
                  <a:cubicBezTo>
                    <a:pt x="1488" y="60"/>
                    <a:pt x="1248" y="16"/>
                    <a:pt x="960" y="8"/>
                  </a:cubicBezTo>
                  <a:cubicBezTo>
                    <a:pt x="672" y="0"/>
                    <a:pt x="160" y="48"/>
                    <a:pt x="0" y="56"/>
                  </a:cubicBezTo>
                </a:path>
              </a:pathLst>
            </a:custGeom>
            <a:grpFill/>
            <a:ln w="50800" cap="flat" cmpd="sng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stealth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10316" name="Group 76"/>
          <p:cNvGrpSpPr>
            <a:grpSpLocks/>
          </p:cNvGrpSpPr>
          <p:nvPr/>
        </p:nvGrpSpPr>
        <p:grpSpPr bwMode="auto">
          <a:xfrm>
            <a:off x="2752725" y="2971799"/>
            <a:ext cx="4638676" cy="1766886"/>
            <a:chOff x="1734" y="1872"/>
            <a:chExt cx="2922" cy="1113"/>
          </a:xfrm>
          <a:noFill/>
        </p:grpSpPr>
        <p:sp>
          <p:nvSpPr>
            <p:cNvPr id="10293" name="Text Box 53"/>
            <p:cNvSpPr txBox="1">
              <a:spLocks noChangeArrowheads="1"/>
            </p:cNvSpPr>
            <p:nvPr/>
          </p:nvSpPr>
          <p:spPr bwMode="auto">
            <a:xfrm>
              <a:off x="3216" y="1872"/>
              <a:ext cx="1440" cy="989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>
                  <a:solidFill>
                    <a:schemeClr val="tx1"/>
                  </a:solidFill>
                  <a:latin typeface="Trebuchet MS" panose="020B0603020202020204" pitchFamily="34" charset="0"/>
                </a:rPr>
                <a:t>... what </a:t>
              </a:r>
              <a:r>
                <a:rPr lang="en-GB" altLang="en-US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is the potential difference here?</a:t>
              </a:r>
            </a:p>
          </p:txBody>
        </p:sp>
        <p:sp>
          <p:nvSpPr>
            <p:cNvPr id="10297" name="Freeform 57"/>
            <p:cNvSpPr>
              <a:spLocks/>
            </p:cNvSpPr>
            <p:nvPr/>
          </p:nvSpPr>
          <p:spPr bwMode="auto">
            <a:xfrm>
              <a:off x="1734" y="2313"/>
              <a:ext cx="1434" cy="672"/>
            </a:xfrm>
            <a:custGeom>
              <a:avLst/>
              <a:gdLst>
                <a:gd name="T0" fmla="*/ 1488 w 1488"/>
                <a:gd name="T1" fmla="*/ 0 h 672"/>
                <a:gd name="T2" fmla="*/ 864 w 1488"/>
                <a:gd name="T3" fmla="*/ 576 h 672"/>
                <a:gd name="T4" fmla="*/ 0 w 1488"/>
                <a:gd name="T5" fmla="*/ 576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88" h="672">
                  <a:moveTo>
                    <a:pt x="1488" y="0"/>
                  </a:moveTo>
                  <a:cubicBezTo>
                    <a:pt x="1300" y="240"/>
                    <a:pt x="1112" y="480"/>
                    <a:pt x="864" y="576"/>
                  </a:cubicBezTo>
                  <a:cubicBezTo>
                    <a:pt x="616" y="672"/>
                    <a:pt x="308" y="624"/>
                    <a:pt x="0" y="576"/>
                  </a:cubicBezTo>
                </a:path>
              </a:pathLst>
            </a:custGeom>
            <a:grpFill/>
            <a:ln w="50800" cap="flat" cmpd="sng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stealth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10317" name="Group 77"/>
          <p:cNvGrpSpPr>
            <a:grpSpLocks/>
          </p:cNvGrpSpPr>
          <p:nvPr/>
        </p:nvGrpSpPr>
        <p:grpSpPr bwMode="auto">
          <a:xfrm>
            <a:off x="3057525" y="5194300"/>
            <a:ext cx="3843338" cy="1343025"/>
            <a:chOff x="1926" y="3272"/>
            <a:chExt cx="2421" cy="846"/>
          </a:xfrm>
          <a:noFill/>
        </p:grpSpPr>
        <p:sp>
          <p:nvSpPr>
            <p:cNvPr id="10294" name="Text Box 54"/>
            <p:cNvSpPr txBox="1">
              <a:spLocks noChangeArrowheads="1"/>
            </p:cNvSpPr>
            <p:nvPr/>
          </p:nvSpPr>
          <p:spPr bwMode="auto">
            <a:xfrm>
              <a:off x="3243" y="3272"/>
              <a:ext cx="1104" cy="52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en-US">
                  <a:solidFill>
                    <a:schemeClr val="tx1"/>
                  </a:solidFill>
                  <a:latin typeface="Trebuchet MS" panose="020B0603020202020204" pitchFamily="34" charset="0"/>
                </a:rPr>
                <a:t>... </a:t>
              </a:r>
              <a:r>
                <a:rPr lang="en-GB" altLang="en-US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a</a:t>
              </a:r>
              <a:r>
                <a:rPr lang="en-GB" altLang="en-US">
                  <a:solidFill>
                    <a:schemeClr val="tx1"/>
                  </a:solidFill>
                  <a:latin typeface="Trebuchet MS" panose="020B0603020202020204" pitchFamily="34" charset="0"/>
                </a:rPr>
                <a:t>nd </a:t>
              </a:r>
              <a:r>
                <a:rPr lang="en-GB" altLang="en-US" dirty="0">
                  <a:solidFill>
                    <a:schemeClr val="tx1"/>
                  </a:solidFill>
                  <a:latin typeface="Trebuchet MS" panose="020B0603020202020204" pitchFamily="34" charset="0"/>
                </a:rPr>
                <a:t>here?</a:t>
              </a:r>
            </a:p>
          </p:txBody>
        </p:sp>
        <p:sp>
          <p:nvSpPr>
            <p:cNvPr id="10298" name="Freeform 58"/>
            <p:cNvSpPr>
              <a:spLocks/>
            </p:cNvSpPr>
            <p:nvPr/>
          </p:nvSpPr>
          <p:spPr bwMode="auto">
            <a:xfrm rot="380516">
              <a:off x="1926" y="3446"/>
              <a:ext cx="1104" cy="672"/>
            </a:xfrm>
            <a:custGeom>
              <a:avLst/>
              <a:gdLst>
                <a:gd name="T0" fmla="*/ 1488 w 1488"/>
                <a:gd name="T1" fmla="*/ 0 h 672"/>
                <a:gd name="T2" fmla="*/ 864 w 1488"/>
                <a:gd name="T3" fmla="*/ 576 h 672"/>
                <a:gd name="T4" fmla="*/ 0 w 1488"/>
                <a:gd name="T5" fmla="*/ 576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88" h="672">
                  <a:moveTo>
                    <a:pt x="1488" y="0"/>
                  </a:moveTo>
                  <a:cubicBezTo>
                    <a:pt x="1300" y="240"/>
                    <a:pt x="1112" y="480"/>
                    <a:pt x="864" y="576"/>
                  </a:cubicBezTo>
                  <a:cubicBezTo>
                    <a:pt x="616" y="672"/>
                    <a:pt x="308" y="624"/>
                    <a:pt x="0" y="576"/>
                  </a:cubicBezTo>
                </a:path>
              </a:pathLst>
            </a:custGeom>
            <a:grpFill/>
            <a:ln w="50800" cap="flat" cmpd="sng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stealth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solidFill>
                  <a:schemeClr val="tx1"/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10308" name="Group 68"/>
          <p:cNvGrpSpPr>
            <a:grpSpLocks/>
          </p:cNvGrpSpPr>
          <p:nvPr/>
        </p:nvGrpSpPr>
        <p:grpSpPr bwMode="auto">
          <a:xfrm>
            <a:off x="1143000" y="3508375"/>
            <a:ext cx="1371600" cy="1168400"/>
            <a:chOff x="720" y="2210"/>
            <a:chExt cx="864" cy="736"/>
          </a:xfrm>
        </p:grpSpPr>
        <p:sp>
          <p:nvSpPr>
            <p:cNvPr id="10299" name="Line 59"/>
            <p:cNvSpPr>
              <a:spLocks noChangeShapeType="1"/>
            </p:cNvSpPr>
            <p:nvPr/>
          </p:nvSpPr>
          <p:spPr bwMode="auto">
            <a:xfrm>
              <a:off x="720" y="2210"/>
              <a:ext cx="0" cy="488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10300" name="Line 60"/>
            <p:cNvSpPr>
              <a:spLocks noChangeShapeType="1"/>
            </p:cNvSpPr>
            <p:nvPr/>
          </p:nvSpPr>
          <p:spPr bwMode="auto">
            <a:xfrm>
              <a:off x="1584" y="2210"/>
              <a:ext cx="0" cy="488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10304" name="Line 64"/>
            <p:cNvSpPr>
              <a:spLocks noChangeShapeType="1"/>
            </p:cNvSpPr>
            <p:nvPr/>
          </p:nvSpPr>
          <p:spPr bwMode="auto">
            <a:xfrm>
              <a:off x="720" y="2698"/>
              <a:ext cx="864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10305" name="Oval 65"/>
            <p:cNvSpPr>
              <a:spLocks noChangeArrowheads="1"/>
            </p:cNvSpPr>
            <p:nvPr/>
          </p:nvSpPr>
          <p:spPr bwMode="auto">
            <a:xfrm>
              <a:off x="984" y="2531"/>
              <a:ext cx="415" cy="415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10306" name="Text Box 66"/>
            <p:cNvSpPr txBox="1">
              <a:spLocks noChangeArrowheads="1"/>
            </p:cNvSpPr>
            <p:nvPr/>
          </p:nvSpPr>
          <p:spPr bwMode="auto">
            <a:xfrm>
              <a:off x="1056" y="2584"/>
              <a:ext cx="24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altLang="en-US" dirty="0">
                  <a:solidFill>
                    <a:sysClr val="windowText" lastClr="000000"/>
                  </a:solidFill>
                  <a:latin typeface="Trebuchet MS" panose="020B0603020202020204" pitchFamily="34" charset="0"/>
                </a:rPr>
                <a:t>V</a:t>
              </a:r>
            </a:p>
          </p:txBody>
        </p:sp>
      </p:grpSp>
      <p:grpSp>
        <p:nvGrpSpPr>
          <p:cNvPr id="10309" name="Group 69"/>
          <p:cNvGrpSpPr>
            <a:grpSpLocks/>
          </p:cNvGrpSpPr>
          <p:nvPr/>
        </p:nvGrpSpPr>
        <p:grpSpPr bwMode="auto">
          <a:xfrm>
            <a:off x="1143000" y="5368925"/>
            <a:ext cx="1371600" cy="1168400"/>
            <a:chOff x="720" y="2210"/>
            <a:chExt cx="864" cy="736"/>
          </a:xfrm>
        </p:grpSpPr>
        <p:sp>
          <p:nvSpPr>
            <p:cNvPr id="10310" name="Line 70"/>
            <p:cNvSpPr>
              <a:spLocks noChangeShapeType="1"/>
            </p:cNvSpPr>
            <p:nvPr/>
          </p:nvSpPr>
          <p:spPr bwMode="auto">
            <a:xfrm>
              <a:off x="720" y="2210"/>
              <a:ext cx="0" cy="488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10311" name="Line 71"/>
            <p:cNvSpPr>
              <a:spLocks noChangeShapeType="1"/>
            </p:cNvSpPr>
            <p:nvPr/>
          </p:nvSpPr>
          <p:spPr bwMode="auto">
            <a:xfrm>
              <a:off x="1584" y="2210"/>
              <a:ext cx="0" cy="488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10312" name="Line 72"/>
            <p:cNvSpPr>
              <a:spLocks noChangeShapeType="1"/>
            </p:cNvSpPr>
            <p:nvPr/>
          </p:nvSpPr>
          <p:spPr bwMode="auto">
            <a:xfrm>
              <a:off x="720" y="2698"/>
              <a:ext cx="864" cy="0"/>
            </a:xfrm>
            <a:prstGeom prst="line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10313" name="Oval 73"/>
            <p:cNvSpPr>
              <a:spLocks noChangeArrowheads="1"/>
            </p:cNvSpPr>
            <p:nvPr/>
          </p:nvSpPr>
          <p:spPr bwMode="auto">
            <a:xfrm>
              <a:off x="984" y="2531"/>
              <a:ext cx="415" cy="415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>
                <a:latin typeface="Arial" panose="020B0604020202020204" pitchFamily="34" charset="0"/>
              </a:endParaRPr>
            </a:p>
          </p:txBody>
        </p:sp>
        <p:sp>
          <p:nvSpPr>
            <p:cNvPr id="10314" name="Text Box 74"/>
            <p:cNvSpPr txBox="1">
              <a:spLocks noChangeArrowheads="1"/>
            </p:cNvSpPr>
            <p:nvPr/>
          </p:nvSpPr>
          <p:spPr bwMode="auto">
            <a:xfrm>
              <a:off x="1056" y="2584"/>
              <a:ext cx="24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altLang="en-US" dirty="0">
                  <a:solidFill>
                    <a:sysClr val="windowText" lastClr="000000"/>
                  </a:solidFill>
                  <a:latin typeface="Trebuchet MS" panose="020B0603020202020204" pitchFamily="34" charset="0"/>
                </a:rPr>
                <a:t>V</a:t>
              </a:r>
            </a:p>
          </p:txBody>
        </p:sp>
      </p:grpSp>
      <p:sp>
        <p:nvSpPr>
          <p:cNvPr id="10318" name="Text Box 78"/>
          <p:cNvSpPr txBox="1">
            <a:spLocks noChangeArrowheads="1"/>
          </p:cNvSpPr>
          <p:nvPr/>
        </p:nvSpPr>
        <p:spPr bwMode="auto">
          <a:xfrm>
            <a:off x="7478973" y="5299075"/>
            <a:ext cx="798512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4V</a:t>
            </a:r>
          </a:p>
        </p:txBody>
      </p:sp>
      <p:sp>
        <p:nvSpPr>
          <p:cNvPr id="10319" name="Text Box 79"/>
          <p:cNvSpPr txBox="1">
            <a:spLocks noChangeArrowheads="1"/>
          </p:cNvSpPr>
          <p:nvPr/>
        </p:nvSpPr>
        <p:spPr bwMode="auto">
          <a:xfrm>
            <a:off x="7467600" y="3332163"/>
            <a:ext cx="798512" cy="45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4V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37612" y="381000"/>
            <a:ext cx="8301588" cy="812342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GB" altLang="en-US" sz="3200" dirty="0">
                <a:latin typeface="Trebuchet MS" panose="020B0603020202020204" pitchFamily="34" charset="0"/>
                <a:cs typeface="Arial" charset="0"/>
              </a:rPr>
              <a:t>Potential difference in a parallel circuit</a:t>
            </a:r>
            <a:endParaRPr lang="en-GB" altLang="en-US" sz="3200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18" grpId="0" animBg="1" autoUpdateAnimBg="0"/>
      <p:bldP spid="10319" grpId="0" animBg="1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nk presentatio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Data\Microsoft\Templates\Blank Presentation.pot</Template>
  <TotalTime>2631</TotalTime>
  <Words>900</Words>
  <Application>Microsoft Office PowerPoint</Application>
  <PresentationFormat>On-screen Show (4:3)</PresentationFormat>
  <Paragraphs>154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Comic Sans MS</vt:lpstr>
      <vt:lpstr>Times New Roman</vt:lpstr>
      <vt:lpstr>Trebuchet MS</vt:lpstr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Electricity</dc:title>
  <dc:creator>Teachit, part of the AQA family</dc:creator>
  <cp:lastModifiedBy>Lucy Palmer</cp:lastModifiedBy>
  <cp:revision>181</cp:revision>
  <dcterms:created xsi:type="dcterms:W3CDTF">2001-12-02T11:38:48Z</dcterms:created>
  <dcterms:modified xsi:type="dcterms:W3CDTF">2023-10-11T14:00:17Z</dcterms:modified>
</cp:coreProperties>
</file>