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94" r:id="rId2"/>
    <p:sldId id="322" r:id="rId3"/>
    <p:sldId id="332" r:id="rId4"/>
    <p:sldId id="342" r:id="rId5"/>
    <p:sldId id="333" r:id="rId6"/>
    <p:sldId id="334" r:id="rId7"/>
    <p:sldId id="338" r:id="rId8"/>
    <p:sldId id="335" r:id="rId9"/>
    <p:sldId id="340" r:id="rId10"/>
    <p:sldId id="336" r:id="rId11"/>
    <p:sldId id="337" r:id="rId12"/>
    <p:sldId id="343" r:id="rId13"/>
    <p:sldId id="344" r:id="rId14"/>
    <p:sldId id="345" r:id="rId15"/>
  </p:sldIdLst>
  <p:sldSz cx="9144000" cy="6858000" type="screen4x3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57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3C2D"/>
    <a:srgbClr val="3273AF"/>
    <a:srgbClr val="DC7D28"/>
    <a:srgbClr val="6464A0"/>
    <a:srgbClr val="325F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6"/>
    <p:restoredTop sz="82892" autoAdjust="0"/>
  </p:normalViewPr>
  <p:slideViewPr>
    <p:cSldViewPr snapToGrid="0" snapToObjects="1" showGuides="1">
      <p:cViewPr>
        <p:scale>
          <a:sx n="90" d="100"/>
          <a:sy n="90" d="100"/>
        </p:scale>
        <p:origin x="-192" y="-294"/>
      </p:cViewPr>
      <p:guideLst>
        <p:guide orient="horz" pos="2157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1" d="100"/>
          <a:sy n="71" d="100"/>
        </p:scale>
        <p:origin x="1720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457E0-B7E6-E24E-BA12-0ABEC3185120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8A59E-FE67-3043-A00A-EF9E0FCB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722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A8347-8DF1-B348-8F41-6E1345D82D34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5C70C-4F3D-A24C-BE6B-90E4410CB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459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4153" y="6246646"/>
            <a:ext cx="8796168" cy="1657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892053"/>
            <a:ext cx="8796168" cy="1657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1303334"/>
            <a:ext cx="4114551" cy="968675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3800"/>
              </a:lnSpc>
              <a:defRPr sz="3600" baseline="0">
                <a:solidFill>
                  <a:schemeClr val="tx2"/>
                </a:solidFill>
                <a:latin typeface="AQA Chevin Pro Light"/>
              </a:defRPr>
            </a:lvl1pPr>
          </a:lstStyle>
          <a:p>
            <a:r>
              <a:rPr lang="en-US" dirty="0" smtClean="0"/>
              <a:t>Presentation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0000" y="2611489"/>
            <a:ext cx="4114551" cy="37831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600"/>
              </a:lnSpc>
              <a:buNone/>
              <a:defRPr sz="2400" b="0" i="0">
                <a:solidFill>
                  <a:schemeClr val="tx2"/>
                </a:solidFill>
                <a:latin typeface="AQA Chevin Pro Light"/>
                <a:cs typeface="AQA Chevin Pro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Presented by</a:t>
            </a:r>
            <a:br>
              <a:rPr lang="en-US" dirty="0" smtClean="0"/>
            </a:br>
            <a:endParaRPr lang="en-US" dirty="0" smtClean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1191693"/>
            <a:ext cx="4645025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0" y="2433050"/>
            <a:ext cx="4645025" cy="0"/>
          </a:xfrm>
          <a:prstGeom prst="line">
            <a:avLst/>
          </a:prstGeom>
          <a:ln w="3810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0" y="6339600"/>
            <a:ext cx="8585200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 userDrawn="1"/>
        </p:nvSpPr>
        <p:spPr>
          <a:xfrm>
            <a:off x="7825042" y="6455753"/>
            <a:ext cx="971126" cy="4022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2" hasCustomPrompt="1"/>
          </p:nvPr>
        </p:nvSpPr>
        <p:spPr>
          <a:xfrm>
            <a:off x="539750" y="3058062"/>
            <a:ext cx="4114801" cy="338138"/>
          </a:xfrm>
        </p:spPr>
        <p:txBody>
          <a:bodyPr rIns="0"/>
          <a:lstStyle>
            <a:lvl1pPr marL="0" indent="0">
              <a:lnSpc>
                <a:spcPts val="2600"/>
              </a:lnSpc>
              <a:buFontTx/>
              <a:buNone/>
              <a:defRPr sz="2400" b="0" i="0">
                <a:solidFill>
                  <a:schemeClr val="tx2"/>
                </a:solidFill>
                <a:latin typeface="AQA Chevin Pro Light"/>
                <a:cs typeface="AQA Chevin Pro Light"/>
              </a:defRPr>
            </a:lvl1pPr>
          </a:lstStyle>
          <a:p>
            <a:pPr lvl="0"/>
            <a:r>
              <a:rPr lang="en-US" dirty="0" smtClean="0"/>
              <a:t>Date &lt;</a:t>
            </a:r>
            <a:r>
              <a:rPr lang="en-US" dirty="0" err="1" smtClean="0"/>
              <a:t>dd</a:t>
            </a:r>
            <a:r>
              <a:rPr lang="en-US" dirty="0" smtClean="0"/>
              <a:t>/mm/</a:t>
            </a:r>
            <a:r>
              <a:rPr lang="en-US" dirty="0" err="1" smtClean="0"/>
              <a:t>yyyy</a:t>
            </a:r>
            <a:r>
              <a:rPr lang="en-US" dirty="0" smtClean="0"/>
              <a:t>&gt;</a:t>
            </a:r>
            <a:endParaRPr lang="en-US" dirty="0"/>
          </a:p>
        </p:txBody>
      </p:sp>
      <p:pic>
        <p:nvPicPr>
          <p:cNvPr id="7" name="Picture 6" descr="AQA_New_logo_no_strapline_RGB_1.5cm_deep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278675"/>
            <a:ext cx="1618488" cy="557784"/>
          </a:xfrm>
          <a:prstGeom prst="rect">
            <a:avLst/>
          </a:prstGeom>
        </p:spPr>
      </p:pic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6438" y="6617829"/>
            <a:ext cx="2678400" cy="241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lnSpc>
                <a:spcPts val="1000"/>
              </a:lnSpc>
              <a:defRPr sz="800" b="0" i="0">
                <a:solidFill>
                  <a:schemeClr val="tx1"/>
                </a:solidFill>
                <a:latin typeface="+mn-lt"/>
                <a:cs typeface="AQA Chevin Pro Light"/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207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8944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Turquois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778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Pink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8779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Gree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7853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Violet">
    <p:bg>
      <p:bgPr>
        <a:solidFill>
          <a:srgbClr val="6464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rgbClr val="6464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777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Teal">
    <p:bg>
      <p:bgPr>
        <a:solidFill>
          <a:srgbClr val="325F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rgbClr val="325F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063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Yellow">
    <p:bg>
      <p:bgPr>
        <a:solidFill>
          <a:srgbClr val="DC7D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rgbClr val="DC7D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4016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Brick">
    <p:bg>
      <p:bgPr>
        <a:solidFill>
          <a:srgbClr val="783C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rgbClr val="783C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16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6438" y="6617829"/>
            <a:ext cx="2678400" cy="241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lnSpc>
                <a:spcPts val="1000"/>
              </a:lnSpc>
              <a:defRPr sz="800" b="0" i="0">
                <a:solidFill>
                  <a:schemeClr val="tx1"/>
                </a:solidFill>
                <a:latin typeface="+mn-lt"/>
                <a:cs typeface="AQA Chevin Pro Light"/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87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3803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462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540000" y="1731600"/>
            <a:ext cx="8046000" cy="440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946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Insert video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/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467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xt and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00" y="1727271"/>
            <a:ext cx="4546350" cy="4406400"/>
          </a:xfrm>
        </p:spPr>
        <p:txBody>
          <a:bodyPr rIns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  <a:lvl6pPr>
              <a:defRPr sz="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94324" y="1727199"/>
            <a:ext cx="3190875" cy="4406400"/>
          </a:xfrm>
        </p:spPr>
        <p:txBody>
          <a:bodyPr rIns="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Insert image or graphic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/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452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899455"/>
            <a:ext cx="8768155" cy="22116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/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1666873"/>
            <a:ext cx="4028825" cy="494942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38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Thank you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1191600"/>
            <a:ext cx="4645025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0" y="2309805"/>
            <a:ext cx="4645025" cy="0"/>
          </a:xfrm>
          <a:prstGeom prst="line">
            <a:avLst/>
          </a:prstGeom>
          <a:ln w="3810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 userDrawn="1"/>
        </p:nvSpPr>
        <p:spPr>
          <a:xfrm>
            <a:off x="7780867" y="6458400"/>
            <a:ext cx="829733" cy="3651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AQA_New_logo_no_strapline_RGB_1.5cm_deep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278675"/>
            <a:ext cx="1618488" cy="557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416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title Dark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1481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00" y="441132"/>
            <a:ext cx="8045200" cy="431181"/>
          </a:xfrm>
          <a:prstGeom prst="rect">
            <a:avLst/>
          </a:prstGeom>
        </p:spPr>
        <p:txBody>
          <a:bodyPr vert="horz" lIns="0" tIns="0" rIns="91440" bIns="0" rtlCol="0" anchor="t" anchorCtr="0">
            <a:noAutofit/>
          </a:bodyPr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731713"/>
            <a:ext cx="8045200" cy="44068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6438" y="6617829"/>
            <a:ext cx="2678400" cy="241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lnSpc>
                <a:spcPts val="1000"/>
              </a:lnSpc>
              <a:defRPr sz="800" b="0" i="0">
                <a:solidFill>
                  <a:schemeClr val="tx1"/>
                </a:solidFill>
                <a:latin typeface="+mn-lt"/>
                <a:cs typeface="AQA Chevin Pro Light"/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962025"/>
            <a:ext cx="8585200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6340475"/>
            <a:ext cx="8585200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QA_New_logo_20mm_no_strapline_RGB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12" name="TextBox 7"/>
          <p:cNvSpPr txBox="1">
            <a:spLocks noChangeArrowheads="1"/>
          </p:cNvSpPr>
          <p:nvPr userDrawn="1"/>
        </p:nvSpPr>
        <p:spPr bwMode="auto">
          <a:xfrm>
            <a:off x="0" y="6364168"/>
            <a:ext cx="34925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dirty="0" smtClean="0">
                <a:latin typeface="Arial" pitchFamily="34" charset="0"/>
              </a:rPr>
              <a:t>© www.teachitscience.co.uk 2018</a:t>
            </a:r>
          </a:p>
        </p:txBody>
      </p:sp>
      <p:sp>
        <p:nvSpPr>
          <p:cNvPr id="14" name="TextBox 8"/>
          <p:cNvSpPr txBox="1">
            <a:spLocks noChangeArrowheads="1"/>
          </p:cNvSpPr>
          <p:nvPr userDrawn="1"/>
        </p:nvSpPr>
        <p:spPr bwMode="auto">
          <a:xfrm>
            <a:off x="2916238" y="6386393"/>
            <a:ext cx="34909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Font typeface="+mj-lt"/>
              <a:buNone/>
              <a:defRPr/>
            </a:pPr>
            <a:r>
              <a:rPr lang="en-GB" altLang="en-US" sz="1000" dirty="0" smtClean="0">
                <a:latin typeface="Arial" pitchFamily="34" charset="0"/>
              </a:rPr>
              <a:t>29814</a:t>
            </a:r>
          </a:p>
        </p:txBody>
      </p:sp>
      <p:sp>
        <p:nvSpPr>
          <p:cNvPr id="15" name="TextBox 9"/>
          <p:cNvSpPr txBox="1">
            <a:spLocks noChangeArrowheads="1"/>
          </p:cNvSpPr>
          <p:nvPr userDrawn="1"/>
        </p:nvSpPr>
        <p:spPr bwMode="auto">
          <a:xfrm>
            <a:off x="5651500" y="6364168"/>
            <a:ext cx="34925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>
              <a:buFont typeface="+mj-lt"/>
              <a:buNone/>
              <a:defRPr/>
            </a:pPr>
            <a:fld id="{D8C133FD-E6BD-46E8-A591-996433EFB0BC}" type="slidenum">
              <a:rPr lang="en-GB" altLang="en-US" sz="1000" smtClean="0">
                <a:latin typeface="Arial" pitchFamily="34" charset="0"/>
              </a:rPr>
              <a:pPr algn="r" eaLnBrk="1" hangingPunct="1">
                <a:buFont typeface="+mj-lt"/>
                <a:buNone/>
                <a:defRPr/>
              </a:pPr>
              <a:t>‹#›</a:t>
            </a:fld>
            <a:endParaRPr lang="en-GB" altLang="en-US" sz="100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71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9" r:id="rId2"/>
    <p:sldLayoutId id="2147483677" r:id="rId3"/>
    <p:sldLayoutId id="2147483680" r:id="rId4"/>
    <p:sldLayoutId id="2147483667" r:id="rId5"/>
    <p:sldLayoutId id="2147483662" r:id="rId6"/>
    <p:sldLayoutId id="2147483664" r:id="rId7"/>
    <p:sldLayoutId id="2147483665" r:id="rId8"/>
    <p:sldLayoutId id="2147483678" r:id="rId9"/>
    <p:sldLayoutId id="2147483669" r:id="rId10"/>
    <p:sldLayoutId id="2147483670" r:id="rId11"/>
    <p:sldLayoutId id="2147483671" r:id="rId12"/>
    <p:sldLayoutId id="2147483672" r:id="rId13"/>
    <p:sldLayoutId id="2147483674" r:id="rId14"/>
    <p:sldLayoutId id="2147483673" r:id="rId15"/>
    <p:sldLayoutId id="2147483675" r:id="rId16"/>
    <p:sldLayoutId id="2147483676" r:id="rId17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457200" rtl="0" eaLnBrk="1" latinLnBrk="0" hangingPunct="1">
        <a:lnSpc>
          <a:spcPts val="2800"/>
        </a:lnSpc>
        <a:spcBef>
          <a:spcPct val="0"/>
        </a:spcBef>
        <a:buNone/>
        <a:defRPr sz="2600" b="0" i="0" kern="1200">
          <a:solidFill>
            <a:schemeClr val="tx2"/>
          </a:solidFill>
          <a:latin typeface="AQA Chevin Pro Light"/>
          <a:ea typeface="+mj-ea"/>
          <a:cs typeface="AQA Chevin Pro Light"/>
        </a:defRPr>
      </a:lvl1pPr>
    </p:titleStyle>
    <p:bodyStyle>
      <a:lvl1pPr marL="342900" indent="-342900" algn="l" defTabSz="457200" rtl="0" eaLnBrk="1" latinLnBrk="0" hangingPunct="1">
        <a:lnSpc>
          <a:spcPts val="2000"/>
        </a:lnSpc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ts val="2000"/>
        </a:lnSpc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ts val="2000"/>
        </a:lnSpc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ts val="2000"/>
        </a:lnSpc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ts val="2000"/>
        </a:lnSpc>
        <a:spcBef>
          <a:spcPct val="20000"/>
        </a:spcBef>
        <a:buFont typeface="Arial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indent="0" algn="l" defTabSz="457200" rtl="0" eaLnBrk="1" latinLnBrk="0" hangingPunct="1">
        <a:spcBef>
          <a:spcPct val="20000"/>
        </a:spcBef>
        <a:buFont typeface="Arial"/>
        <a:buNone/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1303334"/>
            <a:ext cx="7181600" cy="968675"/>
          </a:xfrm>
        </p:spPr>
        <p:txBody>
          <a:bodyPr/>
          <a:lstStyle/>
          <a:p>
            <a:r>
              <a:rPr lang="en-GB" dirty="0"/>
              <a:t>Use angular measures in degrees</a:t>
            </a: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999" y="2611489"/>
            <a:ext cx="7181601" cy="378312"/>
          </a:xfrm>
        </p:spPr>
        <p:txBody>
          <a:bodyPr/>
          <a:lstStyle/>
          <a:p>
            <a:r>
              <a:rPr lang="en-US" dirty="0"/>
              <a:t>Mathematics for </a:t>
            </a:r>
            <a:r>
              <a:rPr lang="en-US" dirty="0" smtClean="0"/>
              <a:t>GCSE </a:t>
            </a:r>
            <a:r>
              <a:rPr lang="en-US" dirty="0"/>
              <a:t>Science</a:t>
            </a:r>
            <a:br>
              <a:rPr lang="en-US" dirty="0"/>
            </a:b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55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Vertically </a:t>
            </a:r>
            <a:r>
              <a:rPr lang="en-US" dirty="0"/>
              <a:t>opposite </a:t>
            </a:r>
            <a:r>
              <a:rPr lang="en-US" dirty="0" smtClean="0"/>
              <a:t>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767" y="1731713"/>
            <a:ext cx="8045200" cy="440680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</a:t>
            </a:r>
            <a:r>
              <a:rPr lang="en-US" dirty="0" smtClean="0"/>
              <a:t>ertically </a:t>
            </a:r>
            <a:r>
              <a:rPr lang="en-US" dirty="0"/>
              <a:t>opposite angles are equal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508522" y="1991032"/>
            <a:ext cx="34845" cy="41474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569110" y="2064774"/>
            <a:ext cx="1917290" cy="40737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ie 8"/>
          <p:cNvSpPr/>
          <p:nvPr/>
        </p:nvSpPr>
        <p:spPr>
          <a:xfrm rot="2581333">
            <a:off x="3753815" y="3204202"/>
            <a:ext cx="1571863" cy="1721143"/>
          </a:xfrm>
          <a:prstGeom prst="pie">
            <a:avLst>
              <a:gd name="adj1" fmla="val 13537710"/>
              <a:gd name="adj2" fmla="val 15170793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Pie 9"/>
          <p:cNvSpPr/>
          <p:nvPr/>
        </p:nvSpPr>
        <p:spPr>
          <a:xfrm rot="12811873">
            <a:off x="3728073" y="3300353"/>
            <a:ext cx="1571863" cy="1721143"/>
          </a:xfrm>
          <a:prstGeom prst="pie">
            <a:avLst>
              <a:gd name="adj1" fmla="val 14141741"/>
              <a:gd name="adj2" fmla="val 1570177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14005" y="2824757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r>
              <a:rPr lang="en-US" dirty="0"/>
              <a:t>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56197" y="5060728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15</a:t>
            </a:r>
            <a:r>
              <a:rPr lang="en-US"/>
              <a:t>°</a:t>
            </a:r>
            <a:endParaRPr lang="en-US" dirty="0"/>
          </a:p>
        </p:txBody>
      </p:sp>
      <p:sp>
        <p:nvSpPr>
          <p:cNvPr id="13" name="Pie 12"/>
          <p:cNvSpPr/>
          <p:nvPr/>
        </p:nvSpPr>
        <p:spPr>
          <a:xfrm rot="10800000">
            <a:off x="3814265" y="3377910"/>
            <a:ext cx="1438423" cy="1459328"/>
          </a:xfrm>
          <a:prstGeom prst="pie">
            <a:avLst>
              <a:gd name="adj1" fmla="val 6936591"/>
              <a:gd name="adj2" fmla="val 1620000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Pie 13"/>
          <p:cNvSpPr/>
          <p:nvPr/>
        </p:nvSpPr>
        <p:spPr>
          <a:xfrm>
            <a:off x="3830243" y="3365296"/>
            <a:ext cx="1367525" cy="1445958"/>
          </a:xfrm>
          <a:prstGeom prst="pie">
            <a:avLst>
              <a:gd name="adj1" fmla="val 6858472"/>
              <a:gd name="adj2" fmla="val 1620000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81277" y="4064773"/>
            <a:ext cx="7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165</a:t>
            </a:r>
            <a:r>
              <a:rPr lang="en-US" dirty="0"/>
              <a:t> 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73318" y="3646534"/>
            <a:ext cx="7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165</a:t>
            </a:r>
            <a:r>
              <a:rPr lang="en-US" dirty="0"/>
              <a:t> °</a:t>
            </a:r>
          </a:p>
        </p:txBody>
      </p:sp>
    </p:spTree>
    <p:extLst>
      <p:ext uri="{BB962C8B-B14F-4D97-AF65-F5344CB8AC3E}">
        <p14:creationId xmlns:p14="http://schemas.microsoft.com/office/powerpoint/2010/main" val="703062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10" grpId="0" animBg="1"/>
      <p:bldP spid="11" grpId="0"/>
      <p:bldP spid="12" grpId="0"/>
      <p:bldP spid="13" grpId="0" animBg="1"/>
      <p:bldP spid="14" grpId="0" animBg="1"/>
      <p:bldP spid="15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Vertically opposite angles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190768" y="1656829"/>
            <a:ext cx="4513007" cy="36133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5788942" y="1656829"/>
            <a:ext cx="1032387" cy="39611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Pie 9"/>
          <p:cNvSpPr/>
          <p:nvPr/>
        </p:nvSpPr>
        <p:spPr>
          <a:xfrm>
            <a:off x="5325704" y="2514234"/>
            <a:ext cx="1910981" cy="2130713"/>
          </a:xfrm>
          <a:prstGeom prst="pie">
            <a:avLst>
              <a:gd name="adj1" fmla="val 8450846"/>
              <a:gd name="adj2" fmla="val 1540839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Pie 10"/>
          <p:cNvSpPr/>
          <p:nvPr/>
        </p:nvSpPr>
        <p:spPr>
          <a:xfrm rot="10800000">
            <a:off x="5349644" y="2514234"/>
            <a:ext cx="1910981" cy="2130713"/>
          </a:xfrm>
          <a:prstGeom prst="pie">
            <a:avLst>
              <a:gd name="adj1" fmla="val 8450846"/>
              <a:gd name="adj2" fmla="val 1529909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Pie 12"/>
          <p:cNvSpPr/>
          <p:nvPr/>
        </p:nvSpPr>
        <p:spPr>
          <a:xfrm rot="1038513">
            <a:off x="4693705" y="1925833"/>
            <a:ext cx="3222853" cy="3281973"/>
          </a:xfrm>
          <a:prstGeom prst="pie">
            <a:avLst>
              <a:gd name="adj1" fmla="val 14289546"/>
              <a:gd name="adj2" fmla="val 18238939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2564" y="1633139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80°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95029" y="510475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𝒃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910347" y="2903591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𝜶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8656" y="1461297"/>
            <a:ext cx="4405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are the sizes of angles 𝜶, 𝒃 and 𝒄?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58656" y="1798811"/>
            <a:ext cx="58134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know that the angles around a point add up to 360</a:t>
            </a:r>
            <a:r>
              <a:rPr lang="en-US" dirty="0"/>
              <a:t>°</a:t>
            </a:r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2454" y="2903591"/>
            <a:ext cx="4412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know that opposite angles are equal.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78023" y="3318299"/>
            <a:ext cx="118494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Therefore</a:t>
            </a:r>
          </a:p>
          <a:p>
            <a:r>
              <a:rPr lang="en-US" dirty="0"/>
              <a:t>𝜶 = 𝒄  </a:t>
            </a:r>
          </a:p>
          <a:p>
            <a:r>
              <a:rPr lang="en-US" b="1" dirty="0"/>
              <a:t>𝒃 = 80°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43629" y="2224671"/>
            <a:ext cx="24753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Therefore</a:t>
            </a:r>
          </a:p>
          <a:p>
            <a:r>
              <a:rPr lang="en-US" dirty="0" smtClean="0"/>
              <a:t>𝜶 + </a:t>
            </a:r>
            <a:r>
              <a:rPr lang="en-US" dirty="0"/>
              <a:t>𝒃 </a:t>
            </a:r>
            <a:r>
              <a:rPr lang="en-US" dirty="0" smtClean="0"/>
              <a:t>+ 𝒄 + </a:t>
            </a:r>
            <a:r>
              <a:rPr lang="en-US" dirty="0"/>
              <a:t>80</a:t>
            </a:r>
            <a:r>
              <a:rPr lang="en-US" dirty="0" smtClean="0"/>
              <a:t>° = 360</a:t>
            </a:r>
            <a:r>
              <a:rPr lang="en-US" dirty="0"/>
              <a:t>°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12186" y="4300643"/>
            <a:ext cx="21611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𝒃 + </a:t>
            </a:r>
            <a:r>
              <a:rPr lang="en-US" dirty="0"/>
              <a:t>80</a:t>
            </a:r>
            <a:r>
              <a:rPr lang="en-US" dirty="0" smtClean="0"/>
              <a:t>° = 80° + </a:t>
            </a:r>
            <a:r>
              <a:rPr lang="en-US" dirty="0"/>
              <a:t>80°</a:t>
            </a:r>
          </a:p>
          <a:p>
            <a:r>
              <a:rPr lang="en-US" dirty="0" smtClean="0"/>
              <a:t>             =160°</a:t>
            </a:r>
          </a:p>
          <a:p>
            <a:r>
              <a:rPr lang="en-US" dirty="0"/>
              <a:t>360 ° - 160° = 200°</a:t>
            </a:r>
          </a:p>
          <a:p>
            <a:r>
              <a:rPr lang="en-US" dirty="0"/>
              <a:t>200° ÷ 2 = 100 </a:t>
            </a:r>
            <a:r>
              <a:rPr lang="en-US" dirty="0" smtClean="0"/>
              <a:t>°</a:t>
            </a:r>
            <a:endParaRPr lang="en-US" dirty="0"/>
          </a:p>
        </p:txBody>
      </p:sp>
      <p:sp>
        <p:nvSpPr>
          <p:cNvPr id="24" name="Pie 23"/>
          <p:cNvSpPr/>
          <p:nvPr/>
        </p:nvSpPr>
        <p:spPr>
          <a:xfrm rot="12019031">
            <a:off x="4691261" y="1938604"/>
            <a:ext cx="3222853" cy="3281973"/>
          </a:xfrm>
          <a:prstGeom prst="pie">
            <a:avLst>
              <a:gd name="adj1" fmla="val 14088096"/>
              <a:gd name="adj2" fmla="val 1802394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286198" y="3637411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𝒄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5736" y="5023458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898926" y="5825203"/>
            <a:ext cx="46755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𝜶 = 100°		𝒃 = 80°		𝒄 = 100°</a:t>
            </a:r>
          </a:p>
          <a:p>
            <a:r>
              <a:rPr lang="en-US" b="1" dirty="0" smtClean="0"/>
              <a:t> 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55896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8" grpId="0"/>
      <p:bldP spid="9" grpId="0"/>
      <p:bldP spid="12" grpId="0"/>
      <p:bldP spid="14" grpId="0"/>
      <p:bldP spid="15" grpId="0"/>
      <p:bldP spid="16" grpId="0"/>
      <p:bldP spid="18" grpId="0"/>
      <p:bldP spid="20" grpId="0"/>
      <p:bldP spid="24" grpId="0" animBg="1"/>
      <p:bldP spid="25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questions to try </a:t>
            </a:r>
            <a:r>
              <a:rPr lang="en-GB" dirty="0" smtClean="0"/>
              <a:t>from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061156"/>
            <a:ext cx="8045200" cy="507736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  <a:latin typeface="AQA Chevin Pro Light" panose="020F0303030000060003" pitchFamily="34" charset="0"/>
              </a:rPr>
              <a:t>GCSE </a:t>
            </a:r>
            <a:r>
              <a:rPr lang="en-US" sz="2400" dirty="0" err="1">
                <a:solidFill>
                  <a:schemeClr val="tx2"/>
                </a:solidFill>
                <a:latin typeface="AQA Chevin Pro Light" panose="020F0303030000060003" pitchFamily="34" charset="0"/>
              </a:rPr>
              <a:t>Maths</a:t>
            </a:r>
            <a:r>
              <a:rPr lang="en-US" sz="2400" dirty="0">
                <a:solidFill>
                  <a:schemeClr val="tx2"/>
                </a:solidFill>
                <a:latin typeface="AQA Chevin Pro Light" panose="020F0303030000060003" pitchFamily="34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AQA Chevin Pro Light" panose="020F0303030000060003" pitchFamily="34" charset="0"/>
              </a:rPr>
              <a:t>F</a:t>
            </a:r>
          </a:p>
          <a:p>
            <a:pPr marL="0" indent="0">
              <a:buNone/>
            </a:pPr>
            <a:endParaRPr lang="en-US" sz="2400" dirty="0">
              <a:solidFill>
                <a:schemeClr val="tx2"/>
              </a:solidFill>
              <a:latin typeface="AQA Chevin Pro Light" panose="020F0303030000060003" pitchFamily="34" charset="0"/>
            </a:endParaRP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99" y="1480785"/>
            <a:ext cx="6562725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350" y="5052160"/>
            <a:ext cx="5140428" cy="1271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T:\Website\Cross-site content\Images\Logos\Third Party logos\Exampro\exampro_2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375" y="398600"/>
            <a:ext cx="1852850" cy="424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70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GCSE Physics sample assessment materials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1047250"/>
            <a:ext cx="5068999" cy="3517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4564986"/>
            <a:ext cx="6096000" cy="1767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723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573" y="1322756"/>
            <a:ext cx="8045450" cy="2312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534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164904"/>
            <a:ext cx="8045200" cy="4311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LO: </a:t>
            </a:r>
            <a:r>
              <a:rPr lang="en-GB" dirty="0"/>
              <a:t>Use angular measures in degrees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Angles are usually measured in degrees.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There are 360</a:t>
            </a:r>
            <a:r>
              <a:rPr lang="en-US" dirty="0" smtClean="0"/>
              <a:t>° in </a:t>
            </a:r>
            <a:r>
              <a:rPr lang="en-US" smtClean="0"/>
              <a:t>a whole turn.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27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646329" y="3334937"/>
            <a:ext cx="1563329" cy="1607575"/>
            <a:chOff x="752168" y="3215148"/>
            <a:chExt cx="1563329" cy="1607575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752168" y="3215148"/>
              <a:ext cx="14748" cy="160757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66916" y="4822723"/>
              <a:ext cx="154858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772109" y="4527755"/>
              <a:ext cx="280220" cy="294968"/>
            </a:xfrm>
            <a:prstGeom prst="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659174" y="3326667"/>
            <a:ext cx="2262100" cy="1665207"/>
            <a:chOff x="2182761" y="3121383"/>
            <a:chExt cx="2736202" cy="2073963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2182761" y="3215148"/>
              <a:ext cx="1356852" cy="160757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3523448" y="3121383"/>
              <a:ext cx="1395515" cy="17013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Pie 35"/>
            <p:cNvSpPr/>
            <p:nvPr/>
          </p:nvSpPr>
          <p:spPr>
            <a:xfrm rot="19094834">
              <a:off x="3130510" y="4391109"/>
              <a:ext cx="818205" cy="804237"/>
            </a:xfrm>
            <a:prstGeom prst="pie">
              <a:avLst>
                <a:gd name="adj1" fmla="val 21106953"/>
                <a:gd name="adj2" fmla="val 16200000"/>
              </a:avLst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224353" y="3010116"/>
            <a:ext cx="1567856" cy="2610336"/>
            <a:chOff x="6366776" y="2831691"/>
            <a:chExt cx="1567856" cy="2610336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7005484" y="2831691"/>
              <a:ext cx="0" cy="19615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7005484" y="3148242"/>
              <a:ext cx="929148" cy="16476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Pie 40"/>
            <p:cNvSpPr/>
            <p:nvPr/>
          </p:nvSpPr>
          <p:spPr>
            <a:xfrm rot="2926749">
              <a:off x="6356683" y="4154519"/>
              <a:ext cx="1297601" cy="1277415"/>
            </a:xfrm>
            <a:prstGeom prst="pie">
              <a:avLst>
                <a:gd name="adj1" fmla="val 13324427"/>
                <a:gd name="adj2" fmla="val 15106883"/>
              </a:avLst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752168" y="5166277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Right angle</a:t>
            </a:r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2537030" y="5173532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Acute angle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389439" y="5150131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Obtuse angle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7119206" y="5173532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Reflex angle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115662" y="3358846"/>
            <a:ext cx="2104390" cy="2004657"/>
            <a:chOff x="4592211" y="3348814"/>
            <a:chExt cx="2104390" cy="2004657"/>
          </a:xfrm>
        </p:grpSpPr>
        <p:cxnSp>
          <p:nvCxnSpPr>
            <p:cNvPr id="50" name="Straight Connector 49"/>
            <p:cNvCxnSpPr/>
            <p:nvPr/>
          </p:nvCxnSpPr>
          <p:spPr>
            <a:xfrm flipV="1">
              <a:off x="4592211" y="4819721"/>
              <a:ext cx="1375606" cy="600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5967817" y="3348814"/>
              <a:ext cx="728784" cy="147090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Pie 53"/>
            <p:cNvSpPr/>
            <p:nvPr/>
          </p:nvSpPr>
          <p:spPr>
            <a:xfrm rot="2696002">
              <a:off x="5371570" y="4297977"/>
              <a:ext cx="1192496" cy="1055494"/>
            </a:xfrm>
            <a:prstGeom prst="pie">
              <a:avLst>
                <a:gd name="adj1" fmla="val 8092064"/>
                <a:gd name="adj2" fmla="val 15150211"/>
              </a:avLst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540000" y="1505492"/>
            <a:ext cx="64076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</a:t>
            </a:r>
            <a:r>
              <a:rPr lang="en-US" b="1" dirty="0"/>
              <a:t>right angle </a:t>
            </a:r>
            <a:r>
              <a:rPr lang="en-US" dirty="0"/>
              <a:t>is </a:t>
            </a:r>
            <a:r>
              <a:rPr lang="en-US" dirty="0" smtClean="0"/>
              <a:t>exactly </a:t>
            </a:r>
            <a:r>
              <a:rPr lang="en-US" dirty="0"/>
              <a:t>90</a:t>
            </a:r>
            <a:r>
              <a:rPr lang="en-US" dirty="0" smtClean="0"/>
              <a:t>° and is shown </a:t>
            </a:r>
            <a:r>
              <a:rPr lang="en-US" dirty="0"/>
              <a:t>by a small square</a:t>
            </a:r>
            <a:endParaRPr lang="en-US" dirty="0" smtClean="0"/>
          </a:p>
          <a:p>
            <a:r>
              <a:rPr lang="en-US" dirty="0" smtClean="0"/>
              <a:t>An </a:t>
            </a:r>
            <a:r>
              <a:rPr lang="en-US" b="1" dirty="0"/>
              <a:t>acute angle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less than 90</a:t>
            </a:r>
            <a:r>
              <a:rPr lang="en-US" dirty="0" smtClean="0"/>
              <a:t>°</a:t>
            </a:r>
            <a:endParaRPr lang="en-US" dirty="0"/>
          </a:p>
          <a:p>
            <a:r>
              <a:rPr lang="en-US" dirty="0"/>
              <a:t>An </a:t>
            </a:r>
            <a:r>
              <a:rPr lang="en-US" b="1" dirty="0"/>
              <a:t>obtuse angle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between 90° and 180</a:t>
            </a:r>
            <a:r>
              <a:rPr lang="en-US" dirty="0" smtClean="0"/>
              <a:t>°</a:t>
            </a:r>
            <a:endParaRPr lang="en-US" dirty="0"/>
          </a:p>
          <a:p>
            <a:r>
              <a:rPr lang="en-US" dirty="0"/>
              <a:t>A </a:t>
            </a:r>
            <a:r>
              <a:rPr lang="en-US" b="1" dirty="0"/>
              <a:t>reflex angle</a:t>
            </a:r>
            <a:r>
              <a:rPr lang="en-US" dirty="0"/>
              <a:t> is </a:t>
            </a:r>
            <a:r>
              <a:rPr lang="en-US" dirty="0" smtClean="0"/>
              <a:t>between </a:t>
            </a:r>
            <a:r>
              <a:rPr lang="en-US" dirty="0"/>
              <a:t>180° and 360°</a:t>
            </a:r>
          </a:p>
        </p:txBody>
      </p:sp>
    </p:spTree>
    <p:extLst>
      <p:ext uri="{BB962C8B-B14F-4D97-AF65-F5344CB8AC3E}">
        <p14:creationId xmlns:p14="http://schemas.microsoft.com/office/powerpoint/2010/main" val="2978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3759" y="1905142"/>
            <a:ext cx="8045200" cy="493902"/>
          </a:xfrm>
        </p:spPr>
        <p:txBody>
          <a:bodyPr/>
          <a:lstStyle/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Right angles measure 90</a:t>
            </a:r>
            <a:r>
              <a:rPr lang="en-US" dirty="0"/>
              <a:t>°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62762" y="2481613"/>
            <a:ext cx="3842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means that all angles inside a right angle must add up to 90</a:t>
            </a:r>
            <a:r>
              <a:rPr lang="en-US" dirty="0"/>
              <a:t>°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 flipH="1">
            <a:off x="1596876" y="356566"/>
            <a:ext cx="2" cy="27829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1304977" y="3431410"/>
            <a:ext cx="3366745" cy="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 rot="5400000">
            <a:off x="2281413" y="1746095"/>
            <a:ext cx="697751" cy="71611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1173192" y="1755279"/>
            <a:ext cx="1815153" cy="33595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Pie 27"/>
          <p:cNvSpPr/>
          <p:nvPr/>
        </p:nvSpPr>
        <p:spPr>
          <a:xfrm rot="12002473">
            <a:off x="1440723" y="298098"/>
            <a:ext cx="3095242" cy="2892645"/>
          </a:xfrm>
          <a:prstGeom prst="pie">
            <a:avLst>
              <a:gd name="adj1" fmla="val 15022738"/>
              <a:gd name="adj2" fmla="val 16664820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Pie 28"/>
          <p:cNvSpPr/>
          <p:nvPr/>
        </p:nvSpPr>
        <p:spPr>
          <a:xfrm rot="15634252">
            <a:off x="1115327" y="116152"/>
            <a:ext cx="3746033" cy="3256535"/>
          </a:xfrm>
          <a:prstGeom prst="pie">
            <a:avLst>
              <a:gd name="adj1" fmla="val 13009348"/>
              <a:gd name="adj2" fmla="val 16746971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48907" y="2623766"/>
            <a:ext cx="6479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mtClean="0"/>
              <a:t>65</a:t>
            </a:r>
            <a:r>
              <a:rPr lang="en-US"/>
              <a:t>°</a:t>
            </a:r>
          </a:p>
          <a:p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363228" y="3356581"/>
            <a:ext cx="534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25</a:t>
            </a:r>
            <a:r>
              <a:rPr lang="en-US"/>
              <a:t>°</a:t>
            </a:r>
          </a:p>
          <a:p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775430" y="3846829"/>
            <a:ext cx="1758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65° + 25° = 90°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0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28" grpId="0" animBg="1"/>
      <p:bldP spid="29" grpId="0" animBg="1"/>
      <p:bldP spid="30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angles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15" name="Pie 14"/>
          <p:cNvSpPr/>
          <p:nvPr/>
        </p:nvSpPr>
        <p:spPr>
          <a:xfrm rot="3036677">
            <a:off x="-39190" y="3999267"/>
            <a:ext cx="1933824" cy="1826878"/>
          </a:xfrm>
          <a:prstGeom prst="pie">
            <a:avLst>
              <a:gd name="adj1" fmla="val 13266478"/>
              <a:gd name="adj2" fmla="val 14839062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Pie 15"/>
          <p:cNvSpPr/>
          <p:nvPr/>
        </p:nvSpPr>
        <p:spPr>
          <a:xfrm rot="16651243">
            <a:off x="-467130" y="3226918"/>
            <a:ext cx="2789701" cy="3371578"/>
          </a:xfrm>
          <a:prstGeom prst="pie">
            <a:avLst>
              <a:gd name="adj1" fmla="val 1260833"/>
              <a:gd name="adj2" fmla="val 4935494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927724" y="2286000"/>
            <a:ext cx="2847863" cy="2634648"/>
            <a:chOff x="1504335" y="2932471"/>
            <a:chExt cx="1811303" cy="1728019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504335" y="2932471"/>
              <a:ext cx="0" cy="172801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1504335" y="4660490"/>
              <a:ext cx="181130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1504335" y="3097161"/>
              <a:ext cx="796413" cy="156332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1504336" y="4293937"/>
              <a:ext cx="353961" cy="36655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398463" y="3902088"/>
              <a:ext cx="339713" cy="2422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65°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516500" y="3694159"/>
              <a:ext cx="230734" cy="3230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𝒙</a:t>
              </a:r>
              <a:endParaRPr lang="en-US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496536" y="1804173"/>
            <a:ext cx="3234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Work out the size of angle </a:t>
            </a:r>
            <a:r>
              <a:rPr lang="en-US" b="1" dirty="0"/>
              <a:t>𝒙</a:t>
            </a:r>
          </a:p>
          <a:p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496536" y="2373791"/>
            <a:ext cx="42325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know that the sum of all angles inside a right </a:t>
            </a:r>
            <a:r>
              <a:rPr lang="en-US" dirty="0"/>
              <a:t>angle </a:t>
            </a:r>
            <a:r>
              <a:rPr lang="en-US" dirty="0" smtClean="0"/>
              <a:t>is 90°</a:t>
            </a: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103240" y="1818350"/>
            <a:ext cx="4089726" cy="4004444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496536" y="3300933"/>
            <a:ext cx="3495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𝒙 + 65° = 90°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496536" y="4235242"/>
            <a:ext cx="15488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𝒙 = 90° - 65° 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494812" y="5236645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𝒙 = 25°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0039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 animBg="1"/>
      <p:bldP spid="24" grpId="0"/>
      <p:bldP spid="25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Angles around a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Angles around a point add up to 360</a:t>
            </a:r>
            <a:r>
              <a:rPr lang="en-US" dirty="0" smtClean="0"/>
              <a:t>°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318387" y="2551471"/>
            <a:ext cx="934065" cy="1371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257368" y="2344994"/>
            <a:ext cx="0" cy="15780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318387" y="3923071"/>
            <a:ext cx="934065" cy="1489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252452" y="3923071"/>
            <a:ext cx="1691148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3699387" y="3347884"/>
            <a:ext cx="1106129" cy="109138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738502" y="3347884"/>
            <a:ext cx="719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120</a:t>
            </a:r>
            <a:r>
              <a:rPr lang="en-US" dirty="0"/>
              <a:t>°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982290" y="3811835"/>
            <a:ext cx="66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100</a:t>
            </a:r>
            <a:r>
              <a:rPr lang="en-US"/>
              <a:t>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71395" y="4439264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95°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785419" y="2979174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45</a:t>
            </a:r>
            <a:r>
              <a:rPr lang="en-US"/>
              <a:t>°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615394" y="5216447"/>
            <a:ext cx="2979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45 + 120 + 95 + 100 = </a:t>
            </a:r>
            <a:r>
              <a:rPr lang="en-US" b="1" dirty="0" smtClean="0"/>
              <a:t>360</a:t>
            </a:r>
            <a:r>
              <a:rPr lang="en-US" b="1" dirty="0"/>
              <a:t>°</a:t>
            </a: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8690" y="5898233"/>
            <a:ext cx="5262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fact can be used to calculate missing angles.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92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8" grpId="0" animBg="1"/>
      <p:bldP spid="19" grpId="0"/>
      <p:bldP spid="20" grpId="0"/>
      <p:bldP spid="21" grpId="0"/>
      <p:bldP spid="22" grpId="0"/>
      <p:bldP spid="2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Angles around a point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398808" y="1345721"/>
            <a:ext cx="428445" cy="23435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827253" y="1552755"/>
            <a:ext cx="1210573" cy="21364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Pie 10"/>
          <p:cNvSpPr/>
          <p:nvPr/>
        </p:nvSpPr>
        <p:spPr>
          <a:xfrm rot="21122765">
            <a:off x="2862110" y="2684720"/>
            <a:ext cx="1930285" cy="1852792"/>
          </a:xfrm>
          <a:prstGeom prst="pie">
            <a:avLst>
              <a:gd name="adj1" fmla="val 18410023"/>
              <a:gd name="adj2" fmla="val 16129359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Pie 11"/>
          <p:cNvSpPr/>
          <p:nvPr/>
        </p:nvSpPr>
        <p:spPr>
          <a:xfrm rot="15454416">
            <a:off x="2758376" y="2505291"/>
            <a:ext cx="2137754" cy="2300469"/>
          </a:xfrm>
          <a:prstGeom prst="pie">
            <a:avLst>
              <a:gd name="adj1" fmla="val 197096"/>
              <a:gd name="adj2" fmla="val 25062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90857" y="2802219"/>
            <a:ext cx="2611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reflex angle is 320</a:t>
            </a:r>
            <a:r>
              <a:rPr lang="en-US" dirty="0"/>
              <a:t>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14675" y="2053293"/>
            <a:ext cx="3536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know that the angles around a point add up to 360°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90857" y="5048122"/>
            <a:ext cx="195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360° - 320° = </a:t>
            </a:r>
            <a:r>
              <a:rPr lang="en-US" b="1" dirty="0" smtClean="0"/>
              <a:t>40</a:t>
            </a:r>
            <a:r>
              <a:rPr lang="en-US" b="1" dirty="0"/>
              <a:t>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93508" y="5698310"/>
            <a:ext cx="2526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Angle 𝒙 </a:t>
            </a:r>
            <a:r>
              <a:rPr lang="en-US" b="1" dirty="0" smtClean="0"/>
              <a:t>measures 40</a:t>
            </a:r>
            <a:r>
              <a:rPr lang="en-US" b="1" dirty="0"/>
              <a:t>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96072" y="3881531"/>
            <a:ext cx="66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320</a:t>
            </a:r>
            <a:r>
              <a:rPr lang="en-US" dirty="0"/>
              <a:t>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27252" y="225166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𝒙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66271" y="1468516"/>
            <a:ext cx="3023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is the size of angle 𝒙?</a:t>
            </a:r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490857" y="3368157"/>
            <a:ext cx="180530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Therefore:</a:t>
            </a:r>
          </a:p>
          <a:p>
            <a:endParaRPr lang="en-US" dirty="0" smtClean="0"/>
          </a:p>
          <a:p>
            <a:r>
              <a:rPr lang="en-US" dirty="0" smtClean="0"/>
              <a:t>𝒙 + </a:t>
            </a:r>
            <a:r>
              <a:rPr lang="en-US" dirty="0"/>
              <a:t>320</a:t>
            </a:r>
            <a:r>
              <a:rPr lang="en-US" dirty="0" smtClean="0"/>
              <a:t>° = 360°</a:t>
            </a:r>
          </a:p>
          <a:p>
            <a:endParaRPr lang="en-US" dirty="0" smtClean="0"/>
          </a:p>
          <a:p>
            <a:r>
              <a:rPr lang="en-US" dirty="0"/>
              <a:t>𝒙 = 360° - 320</a:t>
            </a:r>
            <a:r>
              <a:rPr lang="en-US" dirty="0" smtClean="0"/>
              <a:t>°</a:t>
            </a:r>
            <a:endParaRPr lang="en-US" dirty="0"/>
          </a:p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790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5" grpId="0"/>
      <p:bldP spid="7" grpId="0"/>
      <p:bldP spid="9" grpId="0"/>
      <p:bldP spid="10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Angles on a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363003"/>
            <a:ext cx="8045200" cy="83450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Angles </a:t>
            </a:r>
            <a:r>
              <a:rPr lang="en-US" dirty="0"/>
              <a:t>on a straight line add up to 180°. This fact can also be used to calculate angles.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212258" y="4321277"/>
            <a:ext cx="49702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468761" y="2846439"/>
            <a:ext cx="1327355" cy="14748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4118980" y="2458063"/>
            <a:ext cx="358877" cy="18632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hord 13"/>
          <p:cNvSpPr/>
          <p:nvPr/>
        </p:nvSpPr>
        <p:spPr>
          <a:xfrm rot="5824424">
            <a:off x="3582454" y="3312132"/>
            <a:ext cx="1799303" cy="1799302"/>
          </a:xfrm>
          <a:prstGeom prst="chord">
            <a:avLst>
              <a:gd name="adj1" fmla="val 4580116"/>
              <a:gd name="adj2" fmla="val 16200000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211452" y="3381984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80</a:t>
            </a:r>
            <a:r>
              <a:rPr lang="en-US"/>
              <a:t>°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468761" y="2947637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50°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377691" y="3748856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</a:t>
            </a:r>
            <a:r>
              <a:rPr lang="en-US" dirty="0"/>
              <a:t>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64720" y="5030710"/>
            <a:ext cx="2220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 + 50 + 50 = </a:t>
            </a:r>
            <a:r>
              <a:rPr lang="en-US" b="1" dirty="0" smtClean="0"/>
              <a:t>180</a:t>
            </a:r>
            <a:r>
              <a:rPr lang="en-US" b="1" dirty="0"/>
              <a:t>°</a:t>
            </a:r>
          </a:p>
        </p:txBody>
      </p:sp>
    </p:spTree>
    <p:extLst>
      <p:ext uri="{BB962C8B-B14F-4D97-AF65-F5344CB8AC3E}">
        <p14:creationId xmlns:p14="http://schemas.microsoft.com/office/powerpoint/2010/main" val="1346647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Angles on a straight 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074876" y="4848045"/>
            <a:ext cx="7159924" cy="172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562600" y="2242868"/>
            <a:ext cx="1751936" cy="26051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ie 8"/>
          <p:cNvSpPr/>
          <p:nvPr/>
        </p:nvSpPr>
        <p:spPr>
          <a:xfrm rot="2077755">
            <a:off x="3607177" y="3982388"/>
            <a:ext cx="1910840" cy="1765819"/>
          </a:xfrm>
          <a:prstGeom prst="pie">
            <a:avLst>
              <a:gd name="adj1" fmla="val 8702993"/>
              <a:gd name="adj2" fmla="val 16200000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Pie 10"/>
          <p:cNvSpPr/>
          <p:nvPr/>
        </p:nvSpPr>
        <p:spPr>
          <a:xfrm>
            <a:off x="3484297" y="3856007"/>
            <a:ext cx="2156604" cy="1984075"/>
          </a:xfrm>
          <a:prstGeom prst="pie">
            <a:avLst>
              <a:gd name="adj1" fmla="val 18255374"/>
              <a:gd name="adj2" fmla="val 30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1466" y="2368933"/>
            <a:ext cx="3586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obtuse angle measures 130</a:t>
            </a:r>
            <a:r>
              <a:rPr lang="en-US" dirty="0"/>
              <a:t>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0000" y="1665852"/>
            <a:ext cx="5382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know that the angles on a straight line add up to 180°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64812" y="416736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𝒙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00236" y="4177021"/>
            <a:ext cx="66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130</a:t>
            </a:r>
            <a:r>
              <a:rPr lang="en-US" dirty="0"/>
              <a:t>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5961" y="4088153"/>
            <a:ext cx="195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180° - 130° = 50</a:t>
            </a:r>
            <a:r>
              <a:rPr lang="en-US" dirty="0"/>
              <a:t>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81983" y="5828889"/>
            <a:ext cx="2590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Angle 𝒙 </a:t>
            </a:r>
            <a:r>
              <a:rPr lang="en-US" b="1" dirty="0" smtClean="0"/>
              <a:t>measures 50</a:t>
            </a:r>
            <a:r>
              <a:rPr lang="en-US" b="1" dirty="0"/>
              <a:t>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000" y="1234425"/>
            <a:ext cx="3023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is the size of angle 𝒙?</a:t>
            </a:r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53103" y="2842556"/>
            <a:ext cx="18630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Therefore</a:t>
            </a:r>
          </a:p>
          <a:p>
            <a:r>
              <a:rPr lang="en-US" dirty="0"/>
              <a:t>𝒙 </a:t>
            </a:r>
            <a:r>
              <a:rPr lang="en-US" dirty="0" smtClean="0"/>
              <a:t> + </a:t>
            </a:r>
            <a:r>
              <a:rPr lang="en-US" dirty="0"/>
              <a:t>130</a:t>
            </a:r>
            <a:r>
              <a:rPr lang="en-US" dirty="0" smtClean="0"/>
              <a:t>° = 180</a:t>
            </a:r>
            <a:r>
              <a:rPr lang="en-US" dirty="0"/>
              <a:t>°</a:t>
            </a:r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51798" y="3555506"/>
            <a:ext cx="1805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𝒙 = 180° - </a:t>
            </a:r>
            <a:r>
              <a:rPr lang="en-US" dirty="0"/>
              <a:t>130°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182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3" grpId="0"/>
      <p:bldP spid="7" grpId="0"/>
      <p:bldP spid="10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AQA Presentation">
  <a:themeElements>
    <a:clrScheme name="AQA PowerPoint1">
      <a:dk1>
        <a:srgbClr val="4B4B4B"/>
      </a:dk1>
      <a:lt1>
        <a:srgbClr val="FFFFFF"/>
      </a:lt1>
      <a:dk2>
        <a:srgbClr val="412878"/>
      </a:dk2>
      <a:lt2>
        <a:srgbClr val="FFFFFE"/>
      </a:lt2>
      <a:accent1>
        <a:srgbClr val="C8194B"/>
      </a:accent1>
      <a:accent2>
        <a:srgbClr val="3273AF"/>
      </a:accent2>
      <a:accent3>
        <a:srgbClr val="C84B32"/>
      </a:accent3>
      <a:accent4>
        <a:srgbClr val="418C87"/>
      </a:accent4>
      <a:accent5>
        <a:srgbClr val="AF64A0"/>
      </a:accent5>
      <a:accent6>
        <a:srgbClr val="4B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Teachit presentations" id="{DE707067-F861-464E-B86B-9A5422FF8A9D}" vid="{5DA363E3-FF24-0F42-AE07-272A344097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Teachit presentations</Template>
  <TotalTime>0</TotalTime>
  <Words>649</Words>
  <Application>Microsoft Office PowerPoint</Application>
  <PresentationFormat>On-screen Show (4:3)</PresentationFormat>
  <Paragraphs>113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AQA Presentation</vt:lpstr>
      <vt:lpstr>Use angular measures in degrees </vt:lpstr>
      <vt:lpstr>LO: Use angular measures in degrees   </vt:lpstr>
      <vt:lpstr>Angles</vt:lpstr>
      <vt:lpstr>Right angles</vt:lpstr>
      <vt:lpstr>Right angles</vt:lpstr>
      <vt:lpstr>Angles around a point</vt:lpstr>
      <vt:lpstr>Angles around a point</vt:lpstr>
      <vt:lpstr>Angles on a line</vt:lpstr>
      <vt:lpstr>Angles on a straight line</vt:lpstr>
      <vt:lpstr>Vertically opposite angles</vt:lpstr>
      <vt:lpstr>Vertically opposite angles</vt:lpstr>
      <vt:lpstr>Some questions to try from</vt:lpstr>
      <vt:lpstr>GCSE Physics sample assessment materials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2016-04-07T10:37:08Z</dcterms:created>
  <dcterms:modified xsi:type="dcterms:W3CDTF">2018-07-06T14:00:35Z</dcterms:modified>
</cp:coreProperties>
</file>