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8" r:id="rId27"/>
    <p:sldId id="289" r:id="rId28"/>
    <p:sldId id="291" r:id="rId29"/>
    <p:sldId id="292" r:id="rId30"/>
    <p:sldId id="282" r:id="rId31"/>
    <p:sldId id="283" r:id="rId32"/>
    <p:sldId id="285" r:id="rId33"/>
    <p:sldId id="287" r:id="rId34"/>
  </p:sldIdLst>
  <p:sldSz cx="9144000" cy="6858000" type="screen4x3"/>
  <p:notesSz cx="6808788" cy="9940925"/>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31">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m Bailey" initials="SB" lastIdx="17" clrIdx="0"/>
  <p:cmAuthor id="1" name="AQA" initials="A" lastIdx="5" clrIdx="1"/>
  <p:cmAuthor id="2" name="Annabel Wall" initials="A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DFF"/>
    <a:srgbClr val="0D0D0D"/>
    <a:srgbClr val="FFFFFF"/>
    <a:srgbClr val="385D8A"/>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120"/>
      </p:cViewPr>
      <p:guideLst>
        <p:guide orient="horz" pos="2160"/>
        <p:guide pos="2880"/>
      </p:guideLst>
    </p:cSldViewPr>
  </p:slideViewPr>
  <p:notesTextViewPr>
    <p:cViewPr>
      <p:scale>
        <a:sx n="1" d="1"/>
        <a:sy n="1" d="1"/>
      </p:scale>
      <p:origin x="0" y="0"/>
    </p:cViewPr>
  </p:notesTextViewPr>
  <p:notesViewPr>
    <p:cSldViewPr>
      <p:cViewPr>
        <p:scale>
          <a:sx n="110" d="100"/>
          <a:sy n="110" d="100"/>
        </p:scale>
        <p:origin x="-1410" y="2826"/>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7-29T13:48:55.823" idx="8">
    <p:pos x="5545" y="2040"/>
    <p:text>Add image
investigation</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ooter Placeholder 3"/>
          <p:cNvSpPr>
            <a:spLocks noGrp="1"/>
          </p:cNvSpPr>
          <p:nvPr>
            <p:ph type="ftr" sz="quarter" idx="2"/>
          </p:nvPr>
        </p:nvSpPr>
        <p:spPr>
          <a:xfrm>
            <a:off x="0" y="9404185"/>
            <a:ext cx="2950475" cy="498772"/>
          </a:xfrm>
          <a:prstGeom prst="rect">
            <a:avLst/>
          </a:prstGeom>
        </p:spPr>
        <p:txBody>
          <a:bodyPr vert="horz" lIns="91440" tIns="45720" rIns="91440" bIns="45720" rtlCol="0" anchor="b"/>
          <a:lstStyle>
            <a:lvl1pPr algn="l" eaLnBrk="1" hangingPunct="1">
              <a:defRPr sz="1000">
                <a:latin typeface="Arial" panose="020B0604020202020204" pitchFamily="34" charset="0"/>
              </a:defRPr>
            </a:lvl1pPr>
          </a:lstStyle>
          <a:p>
            <a:pPr>
              <a:defRPr/>
            </a:pPr>
            <a:r>
              <a:rPr lang="en-GB" dirty="0"/>
              <a:t>© </a:t>
            </a:r>
            <a:r>
              <a:rPr lang="en-GB" dirty="0" smtClean="0"/>
              <a:t>www.teachitenglish.co.uk 2019</a:t>
            </a:r>
            <a:endParaRPr lang="en-GB" dirty="0"/>
          </a:p>
        </p:txBody>
      </p:sp>
      <p:sp>
        <p:nvSpPr>
          <p:cNvPr id="8" name="Slide Number Placeholder 4"/>
          <p:cNvSpPr>
            <a:spLocks noGrp="1"/>
          </p:cNvSpPr>
          <p:nvPr>
            <p:ph type="sldNum" sz="quarter" idx="3"/>
          </p:nvPr>
        </p:nvSpPr>
        <p:spPr>
          <a:xfrm>
            <a:off x="3856737" y="9404185"/>
            <a:ext cx="2950475" cy="49877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atin typeface="Arial" pitchFamily="34" charset="0"/>
              </a:defRPr>
            </a:lvl1pPr>
          </a:lstStyle>
          <a:p>
            <a:pPr>
              <a:defRPr/>
            </a:pPr>
            <a:fld id="{54C848BF-FE2C-43B7-AF54-CA29A5C48EF1}" type="slidenum">
              <a:rPr lang="en-GB" altLang="en-US"/>
              <a:pPr>
                <a:defRPr/>
              </a:pPr>
              <a:t>‹#›</a:t>
            </a:fld>
            <a:endParaRPr lang="en-GB" altLang="en-US"/>
          </a:p>
        </p:txBody>
      </p:sp>
    </p:spTree>
    <p:extLst>
      <p:ext uri="{BB962C8B-B14F-4D97-AF65-F5344CB8AC3E}">
        <p14:creationId xmlns:p14="http://schemas.microsoft.com/office/powerpoint/2010/main" val="2667671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9E32DD93-9E31-431E-9047-AA72D51C0941}" type="datetimeFigureOut">
              <a:rPr lang="en-GB" smtClean="0"/>
              <a:t>13/11/2019</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F2D51C9E-B4D2-47EF-9E52-740955E6B1F5}" type="slidenum">
              <a:rPr lang="en-GB" smtClean="0"/>
              <a:t>‹#›</a:t>
            </a:fld>
            <a:endParaRPr lang="en-GB"/>
          </a:p>
        </p:txBody>
      </p:sp>
    </p:spTree>
    <p:extLst>
      <p:ext uri="{BB962C8B-B14F-4D97-AF65-F5344CB8AC3E}">
        <p14:creationId xmlns:p14="http://schemas.microsoft.com/office/powerpoint/2010/main" val="41993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D51C9E-B4D2-47EF-9E52-740955E6B1F5}" type="slidenum">
              <a:rPr lang="en-GB" smtClean="0"/>
              <a:t>4</a:t>
            </a:fld>
            <a:endParaRPr lang="en-GB"/>
          </a:p>
        </p:txBody>
      </p:sp>
    </p:spTree>
    <p:extLst>
      <p:ext uri="{BB962C8B-B14F-4D97-AF65-F5344CB8AC3E}">
        <p14:creationId xmlns:p14="http://schemas.microsoft.com/office/powerpoint/2010/main" val="3282337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D51C9E-B4D2-47EF-9E52-740955E6B1F5}" type="slidenum">
              <a:rPr lang="en-GB" smtClean="0"/>
              <a:t>6</a:t>
            </a:fld>
            <a:endParaRPr lang="en-GB"/>
          </a:p>
        </p:txBody>
      </p:sp>
    </p:spTree>
    <p:extLst>
      <p:ext uri="{BB962C8B-B14F-4D97-AF65-F5344CB8AC3E}">
        <p14:creationId xmlns:p14="http://schemas.microsoft.com/office/powerpoint/2010/main" val="4140832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D51C9E-B4D2-47EF-9E52-740955E6B1F5}" type="slidenum">
              <a:rPr lang="en-GB" smtClean="0"/>
              <a:t>7</a:t>
            </a:fld>
            <a:endParaRPr lang="en-GB"/>
          </a:p>
        </p:txBody>
      </p:sp>
    </p:spTree>
    <p:extLst>
      <p:ext uri="{BB962C8B-B14F-4D97-AF65-F5344CB8AC3E}">
        <p14:creationId xmlns:p14="http://schemas.microsoft.com/office/powerpoint/2010/main" val="4140832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D51C9E-B4D2-47EF-9E52-740955E6B1F5}" type="slidenum">
              <a:rPr lang="en-GB" smtClean="0"/>
              <a:t>8</a:t>
            </a:fld>
            <a:endParaRPr lang="en-GB"/>
          </a:p>
        </p:txBody>
      </p:sp>
    </p:spTree>
    <p:extLst>
      <p:ext uri="{BB962C8B-B14F-4D97-AF65-F5344CB8AC3E}">
        <p14:creationId xmlns:p14="http://schemas.microsoft.com/office/powerpoint/2010/main" val="4140832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D51C9E-B4D2-47EF-9E52-740955E6B1F5}" type="slidenum">
              <a:rPr lang="en-GB" smtClean="0"/>
              <a:t>9</a:t>
            </a:fld>
            <a:endParaRPr lang="en-GB"/>
          </a:p>
        </p:txBody>
      </p:sp>
    </p:spTree>
    <p:extLst>
      <p:ext uri="{BB962C8B-B14F-4D97-AF65-F5344CB8AC3E}">
        <p14:creationId xmlns:p14="http://schemas.microsoft.com/office/powerpoint/2010/main" val="3282337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D51C9E-B4D2-47EF-9E52-740955E6B1F5}" type="slidenum">
              <a:rPr lang="en-GB" smtClean="0"/>
              <a:t>10</a:t>
            </a:fld>
            <a:endParaRPr lang="en-GB"/>
          </a:p>
        </p:txBody>
      </p:sp>
    </p:spTree>
    <p:extLst>
      <p:ext uri="{BB962C8B-B14F-4D97-AF65-F5344CB8AC3E}">
        <p14:creationId xmlns:p14="http://schemas.microsoft.com/office/powerpoint/2010/main" val="4140832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130425"/>
            <a:ext cx="8568952" cy="1470025"/>
          </a:xfrm>
        </p:spPr>
        <p:txBody>
          <a:bodyPr>
            <a:noAutofit/>
          </a:bodyPr>
          <a:lstStyle>
            <a:lvl1pPr>
              <a:defRPr sz="4800" b="0">
                <a:solidFill>
                  <a:srgbClr val="0D0D0D"/>
                </a:solidFill>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2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48079272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subtitle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dirty="0" smtClean="0"/>
          </a:p>
        </p:txBody>
      </p:sp>
      <p:sp>
        <p:nvSpPr>
          <p:cNvPr id="1028" name="TextBox 7"/>
          <p:cNvSpPr txBox="1">
            <a:spLocks noChangeArrowheads="1"/>
          </p:cNvSpPr>
          <p:nvPr/>
        </p:nvSpPr>
        <p:spPr bwMode="auto">
          <a:xfrm>
            <a:off x="0" y="6597650"/>
            <a:ext cx="34925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en-GB" altLang="en-US" sz="1000" dirty="0" smtClean="0">
                <a:latin typeface="Arial" pitchFamily="34" charset="0"/>
              </a:rPr>
              <a:t>© www.teachitenglish.co.uk 2019</a:t>
            </a:r>
          </a:p>
        </p:txBody>
      </p:sp>
      <p:sp>
        <p:nvSpPr>
          <p:cNvPr id="1029" name="TextBox 8"/>
          <p:cNvSpPr txBox="1">
            <a:spLocks noChangeArrowheads="1"/>
          </p:cNvSpPr>
          <p:nvPr/>
        </p:nvSpPr>
        <p:spPr bwMode="auto">
          <a:xfrm>
            <a:off x="2916238" y="6597650"/>
            <a:ext cx="34909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buFont typeface="+mj-lt"/>
              <a:buNone/>
              <a:defRPr/>
            </a:pPr>
            <a:r>
              <a:rPr lang="en-GB" altLang="en-US" sz="1000" dirty="0" smtClean="0">
                <a:latin typeface="Arial" pitchFamily="34" charset="0"/>
              </a:rPr>
              <a:t>35067</a:t>
            </a:r>
          </a:p>
        </p:txBody>
      </p:sp>
      <p:sp>
        <p:nvSpPr>
          <p:cNvPr id="1030" name="TextBox 9"/>
          <p:cNvSpPr txBox="1">
            <a:spLocks noChangeArrowheads="1"/>
          </p:cNvSpPr>
          <p:nvPr/>
        </p:nvSpPr>
        <p:spPr bwMode="auto">
          <a:xfrm>
            <a:off x="5651500" y="6597650"/>
            <a:ext cx="34925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buFont typeface="+mj-lt"/>
              <a:buNone/>
              <a:defRPr/>
            </a:pPr>
            <a:fld id="{FDA96F5E-B1AA-4F83-97C5-8D38601E470B}" type="slidenum">
              <a:rPr lang="en-GB" altLang="en-US" sz="1000" smtClean="0">
                <a:latin typeface="Arial" pitchFamily="34" charset="0"/>
              </a:rPr>
              <a:pPr algn="r" eaLnBrk="1" hangingPunct="1">
                <a:buFont typeface="+mj-lt"/>
                <a:buNone/>
                <a:defRPr/>
              </a:pPr>
              <a:t>‹#›</a:t>
            </a:fld>
            <a:endParaRPr lang="en-GB" altLang="en-US" sz="1000" smtClean="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Arial" pitchFamily="34" charset="0"/>
          <a:cs typeface="Arial" pitchFamily="34" charset="0"/>
        </a:defRPr>
      </a:lvl2pPr>
      <a:lvl3pPr algn="ctr" rtl="0" eaLnBrk="1" fontAlgn="base" hangingPunct="1">
        <a:spcBef>
          <a:spcPct val="0"/>
        </a:spcBef>
        <a:spcAft>
          <a:spcPct val="0"/>
        </a:spcAft>
        <a:defRPr sz="4400">
          <a:solidFill>
            <a:schemeClr val="tx1"/>
          </a:solidFill>
          <a:latin typeface="Arial" pitchFamily="34" charset="0"/>
          <a:cs typeface="Arial" pitchFamily="34" charset="0"/>
        </a:defRPr>
      </a:lvl3pPr>
      <a:lvl4pPr algn="ctr" rtl="0" eaLnBrk="1" fontAlgn="base" hangingPunct="1">
        <a:spcBef>
          <a:spcPct val="0"/>
        </a:spcBef>
        <a:spcAft>
          <a:spcPct val="0"/>
        </a:spcAft>
        <a:defRPr sz="4400">
          <a:solidFill>
            <a:schemeClr val="tx1"/>
          </a:solidFill>
          <a:latin typeface="Arial" pitchFamily="34" charset="0"/>
          <a:cs typeface="Arial" pitchFamily="34" charset="0"/>
        </a:defRPr>
      </a:lvl4pPr>
      <a:lvl5pPr algn="ctr" rtl="0" eaLnBrk="1" fontAlgn="base" hangingPunct="1">
        <a:spcBef>
          <a:spcPct val="0"/>
        </a:spcBef>
        <a:spcAft>
          <a:spcPct val="0"/>
        </a:spcAft>
        <a:defRPr sz="4400">
          <a:solidFill>
            <a:schemeClr val="tx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tx1"/>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tx1"/>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tx1"/>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youtu.be/Z4rBDUJTnNU"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000" y="404664"/>
            <a:ext cx="8460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Trebuchet MS" panose="020B0603020202020204" pitchFamily="34" charset="0"/>
              </a:rPr>
              <a:t>The </a:t>
            </a:r>
            <a:r>
              <a:rPr lang="en-GB" sz="3600" dirty="0" smtClean="0">
                <a:latin typeface="Trebuchet MS" panose="020B0603020202020204" pitchFamily="34" charset="0"/>
              </a:rPr>
              <a:t>island – Lesson 1</a:t>
            </a:r>
            <a:endParaRPr lang="en-GB" sz="3600" dirty="0">
              <a:latin typeface="Trebuchet MS" panose="020B0603020202020204" pitchFamily="34" charset="0"/>
            </a:endParaRPr>
          </a:p>
        </p:txBody>
      </p:sp>
      <p:sp>
        <p:nvSpPr>
          <p:cNvPr id="3" name="Rectangle 2"/>
          <p:cNvSpPr/>
          <p:nvPr/>
        </p:nvSpPr>
        <p:spPr>
          <a:xfrm>
            <a:off x="342000" y="1439341"/>
            <a:ext cx="4818948" cy="461665"/>
          </a:xfrm>
          <a:prstGeom prst="rect">
            <a:avLst/>
          </a:prstGeom>
        </p:spPr>
        <p:txBody>
          <a:bodyPr wrap="none">
            <a:spAutoFit/>
          </a:bodyPr>
          <a:lstStyle/>
          <a:p>
            <a:r>
              <a:rPr lang="en-GB" sz="2400" dirty="0" smtClean="0">
                <a:latin typeface="Trebuchet MS" panose="020B0603020202020204" pitchFamily="34" charset="0"/>
              </a:rPr>
              <a:t>Inspired </a:t>
            </a:r>
            <a:r>
              <a:rPr lang="en-GB" sz="2400" dirty="0">
                <a:latin typeface="Trebuchet MS" panose="020B0603020202020204" pitchFamily="34" charset="0"/>
              </a:rPr>
              <a:t>by this picture, write … </a:t>
            </a:r>
            <a:r>
              <a:rPr lang="en-GB" sz="2400" dirty="0" smtClean="0">
                <a:latin typeface="Trebuchet MS" panose="020B0603020202020204" pitchFamily="34" charset="0"/>
              </a:rPr>
              <a:t> </a:t>
            </a:r>
            <a:endParaRPr lang="en-GB" sz="2400" dirty="0">
              <a:latin typeface="Trebuchet MS" panose="020B0603020202020204"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5" y="2204864"/>
            <a:ext cx="5454136" cy="3831717"/>
          </a:xfrm>
          <a:prstGeom prst="rect">
            <a:avLst/>
          </a:prstGeom>
          <a:noFill/>
          <a:ln w="9525">
            <a:solidFill>
              <a:schemeClr val="accent5"/>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9"/>
          <p:cNvSpPr/>
          <p:nvPr/>
        </p:nvSpPr>
        <p:spPr>
          <a:xfrm>
            <a:off x="342000" y="2538633"/>
            <a:ext cx="2880000" cy="3170099"/>
          </a:xfrm>
          <a:prstGeom prst="rect">
            <a:avLst/>
          </a:prstGeom>
          <a:ln w="28575">
            <a:solidFill>
              <a:schemeClr val="accent5"/>
            </a:solidFill>
          </a:ln>
        </p:spPr>
        <p:txBody>
          <a:bodyPr wrap="square" anchor="ctr">
            <a:spAutoFit/>
          </a:bodyPr>
          <a:lstStyle/>
          <a:p>
            <a:pPr marL="457200" indent="-457200">
              <a:buAutoNum type="arabicPeriod"/>
            </a:pPr>
            <a:r>
              <a:rPr lang="en-GB" sz="2000" dirty="0">
                <a:latin typeface="Trebuchet MS" panose="020B0603020202020204" pitchFamily="34" charset="0"/>
              </a:rPr>
              <a:t>f</a:t>
            </a:r>
            <a:r>
              <a:rPr lang="en-GB" sz="2000" dirty="0" smtClean="0">
                <a:latin typeface="Trebuchet MS" panose="020B0603020202020204" pitchFamily="34" charset="0"/>
              </a:rPr>
              <a:t>ive adjectives</a:t>
            </a:r>
          </a:p>
          <a:p>
            <a:pPr marL="457200" indent="-457200">
              <a:buAutoNum type="arabicPeriod"/>
            </a:pPr>
            <a:endParaRPr lang="en-GB" sz="1000" dirty="0" smtClean="0">
              <a:latin typeface="Trebuchet MS" panose="020B0603020202020204" pitchFamily="34" charset="0"/>
            </a:endParaRPr>
          </a:p>
          <a:p>
            <a:pPr marL="457200" indent="-457200">
              <a:buFontTx/>
              <a:buAutoNum type="arabicPeriod"/>
            </a:pPr>
            <a:r>
              <a:rPr lang="en-GB" sz="2000" dirty="0">
                <a:latin typeface="Trebuchet MS" panose="020B0603020202020204" pitchFamily="34" charset="0"/>
              </a:rPr>
              <a:t>f</a:t>
            </a:r>
            <a:r>
              <a:rPr lang="en-GB" sz="2000" dirty="0" smtClean="0">
                <a:latin typeface="Trebuchet MS" panose="020B0603020202020204" pitchFamily="34" charset="0"/>
              </a:rPr>
              <a:t>ive </a:t>
            </a:r>
            <a:r>
              <a:rPr lang="en-GB" sz="2000" dirty="0">
                <a:latin typeface="Trebuchet MS" panose="020B0603020202020204" pitchFamily="34" charset="0"/>
              </a:rPr>
              <a:t>verbs with </a:t>
            </a:r>
            <a:r>
              <a:rPr lang="en-GB" sz="2000" dirty="0" smtClean="0">
                <a:latin typeface="Trebuchet MS" panose="020B0603020202020204" pitchFamily="34" charset="0"/>
              </a:rPr>
              <a:t>adverbs</a:t>
            </a:r>
          </a:p>
          <a:p>
            <a:pPr marL="457200" indent="-457200">
              <a:buFontTx/>
              <a:buAutoNum type="arabicPeriod"/>
            </a:pPr>
            <a:endParaRPr lang="en-GB" sz="1000" dirty="0" smtClean="0">
              <a:latin typeface="Trebuchet MS" panose="020B0603020202020204" pitchFamily="34" charset="0"/>
            </a:endParaRPr>
          </a:p>
          <a:p>
            <a:pPr marL="457200" indent="-457200">
              <a:buFontTx/>
              <a:buAutoNum type="arabicPeriod"/>
            </a:pPr>
            <a:r>
              <a:rPr lang="en-GB" sz="2000" dirty="0">
                <a:latin typeface="Trebuchet MS" panose="020B0603020202020204" pitchFamily="34" charset="0"/>
              </a:rPr>
              <a:t>o</a:t>
            </a:r>
            <a:r>
              <a:rPr lang="en-GB" sz="2000" dirty="0" smtClean="0">
                <a:latin typeface="Trebuchet MS" panose="020B0603020202020204" pitchFamily="34" charset="0"/>
              </a:rPr>
              <a:t>ne simile</a:t>
            </a:r>
          </a:p>
          <a:p>
            <a:pPr marL="457200" indent="-457200">
              <a:buFontTx/>
              <a:buAutoNum type="arabicPeriod"/>
            </a:pPr>
            <a:endParaRPr lang="en-GB" sz="1000" dirty="0" smtClean="0">
              <a:latin typeface="Trebuchet MS" panose="020B0603020202020204" pitchFamily="34" charset="0"/>
            </a:endParaRPr>
          </a:p>
          <a:p>
            <a:pPr marL="457200" indent="-457200">
              <a:buFontTx/>
              <a:buAutoNum type="arabicPeriod"/>
            </a:pPr>
            <a:r>
              <a:rPr lang="en-GB" sz="2000" dirty="0">
                <a:latin typeface="Trebuchet MS" panose="020B0603020202020204" pitchFamily="34" charset="0"/>
              </a:rPr>
              <a:t>a</a:t>
            </a:r>
            <a:r>
              <a:rPr lang="en-GB" sz="2000" dirty="0" smtClean="0">
                <a:latin typeface="Trebuchet MS" panose="020B0603020202020204" pitchFamily="34" charset="0"/>
              </a:rPr>
              <a:t> sentence containing personification</a:t>
            </a:r>
          </a:p>
          <a:p>
            <a:pPr marL="457200" indent="-457200">
              <a:buFontTx/>
              <a:buAutoNum type="arabicPeriod"/>
            </a:pPr>
            <a:endParaRPr lang="en-GB" sz="1000" dirty="0" smtClean="0">
              <a:latin typeface="Trebuchet MS" panose="020B0603020202020204" pitchFamily="34" charset="0"/>
            </a:endParaRPr>
          </a:p>
          <a:p>
            <a:pPr marL="457200" indent="-457200">
              <a:buFontTx/>
              <a:buAutoNum type="arabicPeriod"/>
            </a:pPr>
            <a:r>
              <a:rPr lang="en-GB" sz="2000" dirty="0">
                <a:latin typeface="Trebuchet MS" panose="020B0603020202020204" pitchFamily="34" charset="0"/>
              </a:rPr>
              <a:t>o</a:t>
            </a:r>
            <a:r>
              <a:rPr lang="en-GB" sz="2000" dirty="0" smtClean="0">
                <a:latin typeface="Trebuchet MS" panose="020B0603020202020204" pitchFamily="34" charset="0"/>
              </a:rPr>
              <a:t>ne metaphor.</a:t>
            </a:r>
            <a:endParaRPr lang="en-GB" sz="2000" dirty="0">
              <a:latin typeface="Trebuchet MS" panose="020B0603020202020204" pitchFamily="34"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000" y="404664"/>
            <a:ext cx="8460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Trebuchet MS" panose="020B0603020202020204" pitchFamily="34" charset="0"/>
              </a:rPr>
              <a:t>Further investigating of the text</a:t>
            </a:r>
          </a:p>
        </p:txBody>
      </p:sp>
      <p:sp>
        <p:nvSpPr>
          <p:cNvPr id="3" name="Rectangle 2"/>
          <p:cNvSpPr/>
          <p:nvPr/>
        </p:nvSpPr>
        <p:spPr>
          <a:xfrm>
            <a:off x="342000" y="2339686"/>
            <a:ext cx="4950080" cy="2862322"/>
          </a:xfrm>
          <a:prstGeom prst="rect">
            <a:avLst/>
          </a:prstGeom>
        </p:spPr>
        <p:txBody>
          <a:bodyPr wrap="square">
            <a:spAutoFit/>
          </a:bodyPr>
          <a:lstStyle/>
          <a:p>
            <a:r>
              <a:rPr lang="en-GB" sz="2000" b="1" dirty="0">
                <a:latin typeface="Trebuchet MS" panose="020B0603020202020204" pitchFamily="34" charset="0"/>
              </a:rPr>
              <a:t>The story has a happy ending and all the boys stay friends and support each other</a:t>
            </a:r>
            <a:r>
              <a:rPr lang="en-GB" sz="2000" b="1" dirty="0" smtClean="0">
                <a:latin typeface="Trebuchet MS" panose="020B0603020202020204" pitchFamily="34" charset="0"/>
              </a:rPr>
              <a:t>.</a:t>
            </a:r>
          </a:p>
          <a:p>
            <a:endParaRPr lang="en-GB" sz="2000" dirty="0">
              <a:latin typeface="Trebuchet MS" panose="020B0603020202020204" pitchFamily="34" charset="0"/>
            </a:endParaRPr>
          </a:p>
          <a:p>
            <a:r>
              <a:rPr lang="en-GB" sz="2000" dirty="0">
                <a:latin typeface="Trebuchet MS" panose="020B0603020202020204" pitchFamily="34" charset="0"/>
              </a:rPr>
              <a:t>Does it remind you of any other </a:t>
            </a:r>
            <a:r>
              <a:rPr lang="en-GB" sz="2000" dirty="0" smtClean="0">
                <a:latin typeface="Trebuchet MS" panose="020B0603020202020204" pitchFamily="34" charset="0"/>
              </a:rPr>
              <a:t>stories or </a:t>
            </a:r>
            <a:r>
              <a:rPr lang="en-GB" sz="2000" dirty="0">
                <a:latin typeface="Trebuchet MS" panose="020B0603020202020204" pitchFamily="34" charset="0"/>
              </a:rPr>
              <a:t>films? </a:t>
            </a:r>
            <a:endParaRPr lang="en-GB" sz="2000" dirty="0" smtClean="0">
              <a:latin typeface="Trebuchet MS" panose="020B0603020202020204" pitchFamily="34" charset="0"/>
            </a:endParaRPr>
          </a:p>
          <a:p>
            <a:endParaRPr lang="en-GB" sz="2000" dirty="0">
              <a:latin typeface="Trebuchet MS" panose="020B0603020202020204" pitchFamily="34" charset="0"/>
            </a:endParaRPr>
          </a:p>
          <a:p>
            <a:r>
              <a:rPr lang="en-GB" sz="2000" dirty="0">
                <a:latin typeface="Trebuchet MS" panose="020B0603020202020204" pitchFamily="34" charset="0"/>
              </a:rPr>
              <a:t>Name them and explain why.</a:t>
            </a:r>
          </a:p>
          <a:p>
            <a:endParaRPr lang="en-GB" sz="2000" dirty="0">
              <a:latin typeface="Trebuchet MS" panose="020B0603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5" y="1439341"/>
            <a:ext cx="3293896" cy="4970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5489701"/>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000" y="404664"/>
            <a:ext cx="8460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latin typeface="Trebuchet MS" panose="020B0603020202020204" pitchFamily="34" charset="0"/>
              </a:rPr>
              <a:t>The island – </a:t>
            </a:r>
            <a:r>
              <a:rPr lang="en-GB" sz="3600" dirty="0">
                <a:latin typeface="Trebuchet MS" panose="020B0603020202020204" pitchFamily="34" charset="0"/>
              </a:rPr>
              <a:t>L</a:t>
            </a:r>
            <a:r>
              <a:rPr lang="en-GB" sz="3600" dirty="0" smtClean="0">
                <a:latin typeface="Trebuchet MS" panose="020B0603020202020204" pitchFamily="34" charset="0"/>
              </a:rPr>
              <a:t>esson 3</a:t>
            </a:r>
            <a:endParaRPr lang="en-GB" sz="3600" dirty="0">
              <a:latin typeface="Trebuchet MS" panose="020B0603020202020204" pitchFamily="34" charset="0"/>
            </a:endParaRPr>
          </a:p>
        </p:txBody>
      </p:sp>
      <p:sp>
        <p:nvSpPr>
          <p:cNvPr id="10" name="Rectangle 9"/>
          <p:cNvSpPr/>
          <p:nvPr/>
        </p:nvSpPr>
        <p:spPr>
          <a:xfrm>
            <a:off x="342000" y="1909281"/>
            <a:ext cx="8460001" cy="1015663"/>
          </a:xfrm>
          <a:prstGeom prst="rect">
            <a:avLst/>
          </a:prstGeom>
          <a:ln w="28575">
            <a:noFill/>
          </a:ln>
        </p:spPr>
        <p:txBody>
          <a:bodyPr wrap="square" anchor="ctr">
            <a:spAutoFit/>
          </a:bodyPr>
          <a:lstStyle/>
          <a:p>
            <a:r>
              <a:rPr lang="en-GB" sz="2000" dirty="0">
                <a:latin typeface="Trebuchet MS" panose="020B0603020202020204" pitchFamily="34" charset="0"/>
              </a:rPr>
              <a:t>20-30 children aged between </a:t>
            </a:r>
            <a:r>
              <a:rPr lang="en-GB" sz="2000" dirty="0" smtClean="0">
                <a:latin typeface="Trebuchet MS" panose="020B0603020202020204" pitchFamily="34" charset="0"/>
              </a:rPr>
              <a:t>seven </a:t>
            </a:r>
            <a:r>
              <a:rPr lang="en-GB" sz="2000" dirty="0">
                <a:latin typeface="Trebuchet MS" panose="020B0603020202020204" pitchFamily="34" charset="0"/>
              </a:rPr>
              <a:t>and </a:t>
            </a:r>
            <a:r>
              <a:rPr lang="en-GB" sz="2000" dirty="0" smtClean="0">
                <a:latin typeface="Trebuchet MS" panose="020B0603020202020204" pitchFamily="34" charset="0"/>
              </a:rPr>
              <a:t>13 find </a:t>
            </a:r>
            <a:r>
              <a:rPr lang="en-GB" sz="2000" dirty="0">
                <a:latin typeface="Trebuchet MS" panose="020B0603020202020204" pitchFamily="34" charset="0"/>
              </a:rPr>
              <a:t>themselves </a:t>
            </a:r>
            <a:r>
              <a:rPr lang="en-GB" sz="2000" dirty="0" smtClean="0">
                <a:latin typeface="Trebuchet MS" panose="020B0603020202020204" pitchFamily="34" charset="0"/>
              </a:rPr>
              <a:t> stranded </a:t>
            </a:r>
            <a:r>
              <a:rPr lang="en-GB" sz="2000" dirty="0">
                <a:latin typeface="Trebuchet MS" panose="020B0603020202020204" pitchFamily="34" charset="0"/>
              </a:rPr>
              <a:t>on an uninhabited and beautiful desert island. </a:t>
            </a:r>
          </a:p>
          <a:p>
            <a:r>
              <a:rPr lang="en-GB" sz="2000" dirty="0">
                <a:latin typeface="Trebuchet MS" panose="020B0603020202020204" pitchFamily="34" charset="0"/>
              </a:rPr>
              <a:t>There are no adults!</a:t>
            </a:r>
          </a:p>
        </p:txBody>
      </p:sp>
      <p:sp>
        <p:nvSpPr>
          <p:cNvPr id="6" name="Rectangle 5"/>
          <p:cNvSpPr/>
          <p:nvPr/>
        </p:nvSpPr>
        <p:spPr>
          <a:xfrm>
            <a:off x="342000" y="5817458"/>
            <a:ext cx="8460000" cy="707886"/>
          </a:xfrm>
          <a:prstGeom prst="rect">
            <a:avLst/>
          </a:prstGeom>
          <a:solidFill>
            <a:schemeClr val="accent5">
              <a:lumMod val="20000"/>
              <a:lumOff val="80000"/>
            </a:schemeClr>
          </a:solidFill>
          <a:ln w="28575">
            <a:noFill/>
          </a:ln>
        </p:spPr>
        <p:txBody>
          <a:bodyPr wrap="square" anchor="ctr">
            <a:spAutoFit/>
          </a:bodyPr>
          <a:lstStyle/>
          <a:p>
            <a:r>
              <a:rPr lang="en-GB" sz="2000" b="1" dirty="0">
                <a:latin typeface="Trebuchet MS" panose="020B0603020202020204" pitchFamily="34" charset="0"/>
              </a:rPr>
              <a:t>Task: </a:t>
            </a:r>
            <a:r>
              <a:rPr lang="en-GB" sz="2000" dirty="0">
                <a:latin typeface="Trebuchet MS" panose="020B0603020202020204" pitchFamily="34" charset="0"/>
              </a:rPr>
              <a:t>Chat to a partner about what you might include in a piece of descriptive writing based on the above situation. </a:t>
            </a:r>
          </a:p>
        </p:txBody>
      </p:sp>
      <p:pic>
        <p:nvPicPr>
          <p:cNvPr id="8"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t="6246" b="32105"/>
          <a:stretch/>
        </p:blipFill>
        <p:spPr bwMode="auto">
          <a:xfrm>
            <a:off x="342000" y="3083024"/>
            <a:ext cx="8460001" cy="2362200"/>
          </a:xfrm>
          <a:prstGeom prst="rect">
            <a:avLst/>
          </a:prstGeom>
          <a:noFill/>
          <a:ln w="9525">
            <a:solidFill>
              <a:schemeClr val="accent5"/>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342000" y="1439341"/>
            <a:ext cx="4222631" cy="461665"/>
          </a:xfrm>
          <a:prstGeom prst="rect">
            <a:avLst/>
          </a:prstGeom>
        </p:spPr>
        <p:txBody>
          <a:bodyPr wrap="none">
            <a:spAutoFit/>
          </a:bodyPr>
          <a:lstStyle/>
          <a:p>
            <a:r>
              <a:rPr lang="en-GB" sz="2400" b="1" dirty="0" smtClean="0">
                <a:latin typeface="Trebuchet MS" panose="020B0603020202020204" pitchFamily="34" charset="0"/>
              </a:rPr>
              <a:t>Descriptive writing planning</a:t>
            </a:r>
            <a:endParaRPr lang="en-GB" sz="2400" b="1" dirty="0">
              <a:latin typeface="Trebuchet MS" panose="020B0603020202020204" pitchFamily="34" charset="0"/>
            </a:endParaRPr>
          </a:p>
        </p:txBody>
      </p:sp>
    </p:spTree>
    <p:extLst>
      <p:ext uri="{BB962C8B-B14F-4D97-AF65-F5344CB8AC3E}">
        <p14:creationId xmlns:p14="http://schemas.microsoft.com/office/powerpoint/2010/main" val="2094802564"/>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000" y="404664"/>
            <a:ext cx="8460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Trebuchet MS" panose="020B0603020202020204" pitchFamily="34" charset="0"/>
              </a:rPr>
              <a:t>Descriptive writing p</a:t>
            </a:r>
            <a:r>
              <a:rPr lang="en-GB" sz="3600" dirty="0" smtClean="0">
                <a:latin typeface="Trebuchet MS" panose="020B0603020202020204" pitchFamily="34" charset="0"/>
              </a:rPr>
              <a:t>lanning</a:t>
            </a:r>
            <a:endParaRPr lang="en-GB" sz="3600" dirty="0">
              <a:latin typeface="Trebuchet MS" panose="020B0603020202020204" pitchFamily="34" charset="0"/>
            </a:endParaRPr>
          </a:p>
        </p:txBody>
      </p:sp>
      <p:sp>
        <p:nvSpPr>
          <p:cNvPr id="10" name="Rectangle 9"/>
          <p:cNvSpPr/>
          <p:nvPr/>
        </p:nvSpPr>
        <p:spPr>
          <a:xfrm>
            <a:off x="342000" y="1083508"/>
            <a:ext cx="8460001" cy="3785652"/>
          </a:xfrm>
          <a:prstGeom prst="rect">
            <a:avLst/>
          </a:prstGeom>
          <a:ln w="28575">
            <a:noFill/>
          </a:ln>
        </p:spPr>
        <p:txBody>
          <a:bodyPr wrap="square" anchor="ctr">
            <a:spAutoFit/>
          </a:bodyPr>
          <a:lstStyle/>
          <a:p>
            <a:r>
              <a:rPr lang="en-GB" sz="2000" dirty="0" smtClean="0">
                <a:latin typeface="Trebuchet MS" panose="020B0603020202020204" pitchFamily="34" charset="0"/>
              </a:rPr>
              <a:t>Think about what you might include in your written piece. </a:t>
            </a:r>
            <a:r>
              <a:rPr lang="en-GB" sz="2000" dirty="0">
                <a:latin typeface="Trebuchet MS" panose="020B0603020202020204" pitchFamily="34" charset="0"/>
              </a:rPr>
              <a:t>F</a:t>
            </a:r>
            <a:r>
              <a:rPr lang="en-GB" sz="2000" dirty="0" smtClean="0">
                <a:latin typeface="Trebuchet MS" panose="020B0603020202020204" pitchFamily="34" charset="0"/>
              </a:rPr>
              <a:t>or example:</a:t>
            </a:r>
          </a:p>
          <a:p>
            <a:pPr marL="342900" indent="-342900">
              <a:buFont typeface="Arial" panose="020B0604020202020204" pitchFamily="34" charset="0"/>
              <a:buChar char="•"/>
            </a:pPr>
            <a:r>
              <a:rPr lang="en-GB" sz="2000" dirty="0" smtClean="0">
                <a:latin typeface="Trebuchet MS" panose="020B0603020202020204" pitchFamily="34" charset="0"/>
              </a:rPr>
              <a:t>how </a:t>
            </a:r>
            <a:r>
              <a:rPr lang="en-GB" sz="2000" dirty="0">
                <a:latin typeface="Trebuchet MS" panose="020B0603020202020204" pitchFamily="34" charset="0"/>
              </a:rPr>
              <a:t>and why </a:t>
            </a:r>
            <a:r>
              <a:rPr lang="en-GB" sz="2000" dirty="0" smtClean="0">
                <a:latin typeface="Trebuchet MS" panose="020B0603020202020204" pitchFamily="34" charset="0"/>
              </a:rPr>
              <a:t>do the </a:t>
            </a:r>
            <a:r>
              <a:rPr lang="en-GB" sz="2000" dirty="0">
                <a:latin typeface="Trebuchet MS" panose="020B0603020202020204" pitchFamily="34" charset="0"/>
              </a:rPr>
              <a:t>children </a:t>
            </a:r>
            <a:r>
              <a:rPr lang="en-GB" sz="2000" dirty="0" smtClean="0">
                <a:latin typeface="Trebuchet MS" panose="020B0603020202020204" pitchFamily="34" charset="0"/>
              </a:rPr>
              <a:t>end </a:t>
            </a:r>
            <a:r>
              <a:rPr lang="en-GB" sz="2000" dirty="0">
                <a:latin typeface="Trebuchet MS" panose="020B0603020202020204" pitchFamily="34" charset="0"/>
              </a:rPr>
              <a:t>up on the </a:t>
            </a:r>
            <a:r>
              <a:rPr lang="en-GB" sz="2000" dirty="0" smtClean="0">
                <a:latin typeface="Trebuchet MS" panose="020B0603020202020204" pitchFamily="34" charset="0"/>
              </a:rPr>
              <a:t>island?</a:t>
            </a:r>
          </a:p>
          <a:p>
            <a:pPr marL="342900" indent="-342900">
              <a:buFont typeface="Arial" panose="020B0604020202020204" pitchFamily="34" charset="0"/>
              <a:buChar char="•"/>
            </a:pPr>
            <a:endParaRPr lang="en-GB" sz="1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w</a:t>
            </a:r>
            <a:r>
              <a:rPr lang="en-GB" sz="2000" dirty="0" smtClean="0">
                <a:latin typeface="Trebuchet MS" panose="020B0603020202020204" pitchFamily="34" charset="0"/>
              </a:rPr>
              <a:t>hat are the island’s </a:t>
            </a:r>
            <a:r>
              <a:rPr lang="en-GB" sz="2000" dirty="0">
                <a:latin typeface="Trebuchet MS" panose="020B0603020202020204" pitchFamily="34" charset="0"/>
              </a:rPr>
              <a:t>physical </a:t>
            </a:r>
            <a:r>
              <a:rPr lang="en-GB" sz="2000" dirty="0" smtClean="0">
                <a:latin typeface="Trebuchet MS" panose="020B0603020202020204" pitchFamily="34" charset="0"/>
              </a:rPr>
              <a:t>features?</a:t>
            </a:r>
          </a:p>
          <a:p>
            <a:pPr marL="342900" indent="-342900">
              <a:buFont typeface="Arial" panose="020B0604020202020204" pitchFamily="34" charset="0"/>
              <a:buChar char="•"/>
            </a:pPr>
            <a:endParaRPr lang="en-GB" sz="1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w</a:t>
            </a:r>
            <a:r>
              <a:rPr lang="en-GB" sz="2000" dirty="0" smtClean="0">
                <a:latin typeface="Trebuchet MS" panose="020B0603020202020204" pitchFamily="34" charset="0"/>
              </a:rPr>
              <a:t>hat character details would you include?</a:t>
            </a:r>
          </a:p>
          <a:p>
            <a:pPr marL="342900" indent="-342900">
              <a:buFont typeface="Arial" panose="020B0604020202020204" pitchFamily="34" charset="0"/>
              <a:buChar char="•"/>
            </a:pPr>
            <a:endParaRPr lang="en-GB" sz="1000" dirty="0">
              <a:latin typeface="Trebuchet MS" panose="020B0603020202020204" pitchFamily="34" charset="0"/>
            </a:endParaRPr>
          </a:p>
          <a:p>
            <a:pPr marL="342900" indent="-342900">
              <a:buFont typeface="Arial" panose="020B0604020202020204" pitchFamily="34" charset="0"/>
              <a:buChar char="•"/>
            </a:pPr>
            <a:r>
              <a:rPr lang="en-GB" sz="2000" dirty="0" smtClean="0">
                <a:latin typeface="Trebuchet MS" panose="020B0603020202020204" pitchFamily="34" charset="0"/>
              </a:rPr>
              <a:t>what </a:t>
            </a:r>
            <a:r>
              <a:rPr lang="en-GB" sz="2000" dirty="0">
                <a:latin typeface="Trebuchet MS" panose="020B0603020202020204" pitchFamily="34" charset="0"/>
              </a:rPr>
              <a:t>problem/problems </a:t>
            </a:r>
            <a:r>
              <a:rPr lang="en-GB" sz="2000" dirty="0" smtClean="0">
                <a:latin typeface="Trebuchet MS" panose="020B0603020202020204" pitchFamily="34" charset="0"/>
              </a:rPr>
              <a:t>will the </a:t>
            </a:r>
            <a:r>
              <a:rPr lang="en-GB" sz="2000" dirty="0">
                <a:latin typeface="Trebuchet MS" panose="020B0603020202020204" pitchFamily="34" charset="0"/>
              </a:rPr>
              <a:t>children </a:t>
            </a:r>
            <a:r>
              <a:rPr lang="en-GB" sz="2000" dirty="0" smtClean="0">
                <a:latin typeface="Trebuchet MS" panose="020B0603020202020204" pitchFamily="34" charset="0"/>
              </a:rPr>
              <a:t>encounter?</a:t>
            </a:r>
          </a:p>
          <a:p>
            <a:pPr marL="342900" indent="-342900">
              <a:buFont typeface="Arial" panose="020B0604020202020204" pitchFamily="34" charset="0"/>
              <a:buChar char="•"/>
            </a:pPr>
            <a:endParaRPr lang="en-GB" sz="1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w</a:t>
            </a:r>
            <a:r>
              <a:rPr lang="en-GB" sz="2000" dirty="0" smtClean="0">
                <a:latin typeface="Trebuchet MS" panose="020B0603020202020204" pitchFamily="34" charset="0"/>
              </a:rPr>
              <a:t>hat practical </a:t>
            </a:r>
            <a:r>
              <a:rPr lang="en-GB" sz="2000" dirty="0">
                <a:latin typeface="Trebuchet MS" panose="020B0603020202020204" pitchFamily="34" charset="0"/>
              </a:rPr>
              <a:t>things </a:t>
            </a:r>
            <a:r>
              <a:rPr lang="en-GB" sz="2000" dirty="0" smtClean="0">
                <a:latin typeface="Trebuchet MS" panose="020B0603020202020204" pitchFamily="34" charset="0"/>
              </a:rPr>
              <a:t>do they </a:t>
            </a:r>
            <a:r>
              <a:rPr lang="en-GB" sz="2000" dirty="0">
                <a:latin typeface="Trebuchet MS" panose="020B0603020202020204" pitchFamily="34" charset="0"/>
              </a:rPr>
              <a:t>do in order to </a:t>
            </a:r>
            <a:r>
              <a:rPr lang="en-GB" sz="2000" dirty="0" smtClean="0">
                <a:latin typeface="Trebuchet MS" panose="020B0603020202020204" pitchFamily="34" charset="0"/>
              </a:rPr>
              <a:t>survive?</a:t>
            </a:r>
          </a:p>
          <a:p>
            <a:pPr marL="342900" indent="-342900">
              <a:buFont typeface="Arial" panose="020B0604020202020204" pitchFamily="34" charset="0"/>
              <a:buChar char="•"/>
            </a:pPr>
            <a:endParaRPr lang="en-GB" sz="1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i</a:t>
            </a:r>
            <a:r>
              <a:rPr lang="en-GB" sz="2000" dirty="0" smtClean="0">
                <a:latin typeface="Trebuchet MS" panose="020B0603020202020204" pitchFamily="34" charset="0"/>
              </a:rPr>
              <a:t>s there a </a:t>
            </a:r>
            <a:r>
              <a:rPr lang="en-GB" sz="2000" dirty="0">
                <a:latin typeface="Trebuchet MS" panose="020B0603020202020204" pitchFamily="34" charset="0"/>
              </a:rPr>
              <a:t>dramatic </a:t>
            </a:r>
            <a:r>
              <a:rPr lang="en-GB" sz="2000" dirty="0" smtClean="0">
                <a:latin typeface="Trebuchet MS" panose="020B0603020202020204" pitchFamily="34" charset="0"/>
              </a:rPr>
              <a:t>event?</a:t>
            </a:r>
          </a:p>
          <a:p>
            <a:pPr marL="342900" indent="-342900">
              <a:buFont typeface="Arial" panose="020B0604020202020204" pitchFamily="34" charset="0"/>
              <a:buChar char="•"/>
            </a:pPr>
            <a:endParaRPr lang="en-GB" sz="1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h</a:t>
            </a:r>
            <a:r>
              <a:rPr lang="en-GB" sz="2000" dirty="0" smtClean="0">
                <a:latin typeface="Trebuchet MS" panose="020B0603020202020204" pitchFamily="34" charset="0"/>
              </a:rPr>
              <a:t>ow will your writing end?</a:t>
            </a:r>
          </a:p>
          <a:p>
            <a:pPr marL="342900" indent="-342900">
              <a:buFont typeface="Arial" panose="020B0604020202020204" pitchFamily="34" charset="0"/>
              <a:buChar char="•"/>
            </a:pPr>
            <a:endParaRPr lang="en-GB" sz="2000" dirty="0">
              <a:latin typeface="Trebuchet MS" panose="020B0603020202020204" pitchFamily="34" charset="0"/>
            </a:endParaRPr>
          </a:p>
        </p:txBody>
      </p:sp>
      <p:pic>
        <p:nvPicPr>
          <p:cNvPr id="9"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t="16415" b="33939"/>
          <a:stretch/>
        </p:blipFill>
        <p:spPr bwMode="auto">
          <a:xfrm>
            <a:off x="342000" y="4561969"/>
            <a:ext cx="8460001" cy="1902331"/>
          </a:xfrm>
          <a:prstGeom prst="rect">
            <a:avLst/>
          </a:prstGeom>
          <a:noFill/>
          <a:ln w="9525">
            <a:solidFill>
              <a:schemeClr val="accent5"/>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95353484"/>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42000" y="1313838"/>
            <a:ext cx="8460001" cy="2769989"/>
          </a:xfrm>
          <a:prstGeom prst="rect">
            <a:avLst/>
          </a:prstGeom>
          <a:ln w="28575">
            <a:noFill/>
          </a:ln>
        </p:spPr>
        <p:txBody>
          <a:bodyPr wrap="square" anchor="ctr">
            <a:spAutoFit/>
          </a:bodyPr>
          <a:lstStyle/>
          <a:p>
            <a:r>
              <a:rPr lang="en-GB" sz="2400" b="1" dirty="0" smtClean="0">
                <a:latin typeface="Trebuchet MS" panose="020B0603020202020204" pitchFamily="34" charset="0"/>
              </a:rPr>
              <a:t>Create a paragraph plan</a:t>
            </a:r>
          </a:p>
          <a:p>
            <a:endParaRPr lang="en-GB" sz="1000" dirty="0" smtClean="0">
              <a:latin typeface="Trebuchet MS" panose="020B0603020202020204" pitchFamily="34" charset="0"/>
            </a:endParaRPr>
          </a:p>
          <a:p>
            <a:r>
              <a:rPr lang="en-GB" sz="2000" dirty="0">
                <a:latin typeface="Trebuchet MS" panose="020B0603020202020204" pitchFamily="34" charset="0"/>
              </a:rPr>
              <a:t>Suggested structure for your opening</a:t>
            </a:r>
            <a:r>
              <a:rPr lang="en-GB" sz="2000" dirty="0" smtClean="0">
                <a:latin typeface="Trebuchet MS" panose="020B0603020202020204" pitchFamily="34" charset="0"/>
              </a:rPr>
              <a:t>:</a:t>
            </a:r>
          </a:p>
          <a:p>
            <a:endParaRPr lang="en-GB" sz="1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Paragraph 1 = describe the setting (just arrived</a:t>
            </a:r>
            <a:r>
              <a:rPr lang="en-GB" sz="2000" dirty="0" smtClean="0">
                <a:latin typeface="Trebuchet MS" panose="020B0603020202020204" pitchFamily="34" charset="0"/>
              </a:rPr>
              <a:t>).</a:t>
            </a:r>
          </a:p>
          <a:p>
            <a:pPr marL="342900" indent="-342900">
              <a:buFont typeface="Arial" panose="020B0604020202020204" pitchFamily="34" charset="0"/>
              <a:buChar char="•"/>
            </a:pPr>
            <a:endParaRPr lang="en-GB" sz="1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Paragraph 2 = shift to another aspect of the </a:t>
            </a:r>
            <a:r>
              <a:rPr lang="en-GB" sz="2000" dirty="0" smtClean="0">
                <a:latin typeface="Trebuchet MS" panose="020B0603020202020204" pitchFamily="34" charset="0"/>
              </a:rPr>
              <a:t>setting.</a:t>
            </a:r>
          </a:p>
          <a:p>
            <a:pPr marL="342900" indent="-342900">
              <a:buFont typeface="Arial" panose="020B0604020202020204" pitchFamily="34" charset="0"/>
              <a:buChar char="•"/>
            </a:pPr>
            <a:endParaRPr lang="en-GB" sz="1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Paragraph 3 = introduce another character (describe</a:t>
            </a:r>
            <a:r>
              <a:rPr lang="en-GB" sz="2000" dirty="0" smtClean="0">
                <a:latin typeface="Trebuchet MS" panose="020B0603020202020204" pitchFamily="34" charset="0"/>
              </a:rPr>
              <a:t>).</a:t>
            </a:r>
          </a:p>
          <a:p>
            <a:pPr marL="342900" indent="-342900">
              <a:buFont typeface="Arial" panose="020B0604020202020204" pitchFamily="34" charset="0"/>
              <a:buChar char="•"/>
            </a:pPr>
            <a:endParaRPr lang="en-GB" sz="1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Paragraph 4 = movement/something happens </a:t>
            </a:r>
            <a:r>
              <a:rPr lang="en-GB" sz="2000" dirty="0" smtClean="0">
                <a:latin typeface="Trebuchet MS" panose="020B0603020202020204" pitchFamily="34" charset="0"/>
              </a:rPr>
              <a:t>(</a:t>
            </a:r>
            <a:r>
              <a:rPr lang="en-GB" sz="2000" dirty="0">
                <a:latin typeface="Trebuchet MS" panose="020B0603020202020204" pitchFamily="34" charset="0"/>
              </a:rPr>
              <a:t>s</a:t>
            </a:r>
            <a:r>
              <a:rPr lang="en-GB" sz="2000" dirty="0" smtClean="0">
                <a:latin typeface="Trebuchet MS" panose="020B0603020202020204" pitchFamily="34" charset="0"/>
              </a:rPr>
              <a:t>wim</a:t>
            </a:r>
            <a:r>
              <a:rPr lang="en-GB" sz="2000" dirty="0">
                <a:latin typeface="Trebuchet MS" panose="020B0603020202020204" pitchFamily="34" charset="0"/>
              </a:rPr>
              <a:t>? </a:t>
            </a:r>
            <a:r>
              <a:rPr lang="en-GB" sz="2000" dirty="0" smtClean="0">
                <a:latin typeface="Trebuchet MS" panose="020B0603020202020204" pitchFamily="34" charset="0"/>
              </a:rPr>
              <a:t>explore?).</a:t>
            </a:r>
            <a:endParaRPr lang="en-GB" sz="2000" dirty="0">
              <a:latin typeface="Trebuchet MS" panose="020B0603020202020204" pitchFamily="34" charset="0"/>
            </a:endParaRPr>
          </a:p>
        </p:txBody>
      </p:sp>
      <p:sp>
        <p:nvSpPr>
          <p:cNvPr id="2" name="Rectangle 1"/>
          <p:cNvSpPr/>
          <p:nvPr/>
        </p:nvSpPr>
        <p:spPr>
          <a:xfrm>
            <a:off x="342000" y="404664"/>
            <a:ext cx="8460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Trebuchet MS" panose="020B0603020202020204" pitchFamily="34" charset="0"/>
              </a:rPr>
              <a:t>Descriptive writing </a:t>
            </a:r>
            <a:r>
              <a:rPr lang="en-GB" sz="3600" dirty="0" smtClean="0">
                <a:latin typeface="Trebuchet MS" panose="020B0603020202020204" pitchFamily="34" charset="0"/>
              </a:rPr>
              <a:t>planning</a:t>
            </a:r>
            <a:endParaRPr lang="en-GB" sz="3600" dirty="0">
              <a:latin typeface="Trebuchet MS" panose="020B0603020202020204" pitchFamily="34" charset="0"/>
            </a:endParaRPr>
          </a:p>
        </p:txBody>
      </p:sp>
      <p:pic>
        <p:nvPicPr>
          <p:cNvPr id="9"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t="16415" b="33939"/>
          <a:stretch/>
        </p:blipFill>
        <p:spPr bwMode="auto">
          <a:xfrm>
            <a:off x="342000" y="4561969"/>
            <a:ext cx="8460001" cy="1902331"/>
          </a:xfrm>
          <a:prstGeom prst="rect">
            <a:avLst/>
          </a:prstGeom>
          <a:noFill/>
          <a:ln w="9525">
            <a:solidFill>
              <a:schemeClr val="accent5"/>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78130854"/>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42000" y="1340768"/>
            <a:ext cx="8460001" cy="707886"/>
          </a:xfrm>
          <a:prstGeom prst="rect">
            <a:avLst/>
          </a:prstGeom>
          <a:ln w="28575">
            <a:noFill/>
          </a:ln>
        </p:spPr>
        <p:txBody>
          <a:bodyPr wrap="square" anchor="ctr">
            <a:spAutoFit/>
          </a:bodyPr>
          <a:lstStyle/>
          <a:p>
            <a:r>
              <a:rPr lang="en-GB" sz="2000" dirty="0">
                <a:latin typeface="Trebuchet MS" panose="020B0603020202020204" pitchFamily="34" charset="0"/>
              </a:rPr>
              <a:t>Using your plan, write the </a:t>
            </a:r>
            <a:r>
              <a:rPr lang="en-GB" sz="2000" b="1" dirty="0">
                <a:latin typeface="Trebuchet MS" panose="020B0603020202020204" pitchFamily="34" charset="0"/>
              </a:rPr>
              <a:t>opening section </a:t>
            </a:r>
            <a:r>
              <a:rPr lang="en-GB" sz="2000" dirty="0">
                <a:latin typeface="Trebuchet MS" panose="020B0603020202020204" pitchFamily="34" charset="0"/>
              </a:rPr>
              <a:t>of your </a:t>
            </a:r>
            <a:r>
              <a:rPr lang="en-GB" sz="2000" i="1" dirty="0" smtClean="0">
                <a:latin typeface="Trebuchet MS" panose="020B0603020202020204" pitchFamily="34" charset="0"/>
              </a:rPr>
              <a:t>Coral Island </a:t>
            </a:r>
            <a:r>
              <a:rPr lang="en-GB" sz="2000" dirty="0">
                <a:latin typeface="Trebuchet MS" panose="020B0603020202020204" pitchFamily="34" charset="0"/>
              </a:rPr>
              <a:t>style </a:t>
            </a:r>
            <a:r>
              <a:rPr lang="en-GB" sz="2000" dirty="0" smtClean="0">
                <a:latin typeface="Trebuchet MS" panose="020B0603020202020204" pitchFamily="34" charset="0"/>
              </a:rPr>
              <a:t>narrative when </a:t>
            </a:r>
            <a:r>
              <a:rPr lang="en-GB" sz="2000" dirty="0">
                <a:latin typeface="Trebuchet MS" panose="020B0603020202020204" pitchFamily="34" charset="0"/>
              </a:rPr>
              <a:t>the children have </a:t>
            </a:r>
            <a:r>
              <a:rPr lang="en-GB" sz="2000" b="1" dirty="0">
                <a:latin typeface="Trebuchet MS" panose="020B0603020202020204" pitchFamily="34" charset="0"/>
              </a:rPr>
              <a:t>just arrived </a:t>
            </a:r>
            <a:r>
              <a:rPr lang="en-GB" sz="2000" dirty="0">
                <a:latin typeface="Trebuchet MS" panose="020B0603020202020204" pitchFamily="34" charset="0"/>
              </a:rPr>
              <a:t>on the island.</a:t>
            </a:r>
          </a:p>
        </p:txBody>
      </p:sp>
      <p:sp>
        <p:nvSpPr>
          <p:cNvPr id="2" name="Rectangle 1"/>
          <p:cNvSpPr/>
          <p:nvPr/>
        </p:nvSpPr>
        <p:spPr>
          <a:xfrm>
            <a:off x="342000" y="404664"/>
            <a:ext cx="8460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Trebuchet MS" panose="020B0603020202020204" pitchFamily="34" charset="0"/>
              </a:rPr>
              <a:t>Descriptive </a:t>
            </a:r>
            <a:r>
              <a:rPr lang="en-GB" sz="3600" dirty="0" smtClean="0">
                <a:latin typeface="Trebuchet MS" panose="020B0603020202020204" pitchFamily="34" charset="0"/>
              </a:rPr>
              <a:t>writing - your </a:t>
            </a:r>
            <a:r>
              <a:rPr lang="en-GB" sz="3600" dirty="0">
                <a:latin typeface="Trebuchet MS" panose="020B0603020202020204" pitchFamily="34" charset="0"/>
              </a:rPr>
              <a:t>i</a:t>
            </a:r>
            <a:r>
              <a:rPr lang="en-GB" sz="3600" dirty="0" smtClean="0">
                <a:latin typeface="Trebuchet MS" panose="020B0603020202020204" pitchFamily="34" charset="0"/>
              </a:rPr>
              <a:t>sland</a:t>
            </a:r>
            <a:endParaRPr lang="en-GB" sz="3600" dirty="0">
              <a:latin typeface="Trebuchet MS" panose="020B0603020202020204" pitchFamily="34" charset="0"/>
            </a:endParaRPr>
          </a:p>
        </p:txBody>
      </p:sp>
      <p:pic>
        <p:nvPicPr>
          <p:cNvPr id="9"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t="528" b="9436"/>
          <a:stretch/>
        </p:blipFill>
        <p:spPr bwMode="auto">
          <a:xfrm>
            <a:off x="342000" y="2996952"/>
            <a:ext cx="8460001" cy="3450030"/>
          </a:xfrm>
          <a:prstGeom prst="rect">
            <a:avLst/>
          </a:prstGeom>
          <a:noFill/>
          <a:ln w="9525">
            <a:solidFill>
              <a:schemeClr val="accent5"/>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342000" y="2145050"/>
            <a:ext cx="8460001" cy="707886"/>
          </a:xfrm>
          <a:prstGeom prst="rect">
            <a:avLst/>
          </a:prstGeom>
          <a:ln w="28575">
            <a:noFill/>
          </a:ln>
        </p:spPr>
        <p:txBody>
          <a:bodyPr wrap="square" anchor="ctr">
            <a:spAutoFit/>
          </a:bodyPr>
          <a:lstStyle/>
          <a:p>
            <a:r>
              <a:rPr lang="en-GB" sz="2000" dirty="0">
                <a:latin typeface="Trebuchet MS" panose="020B0603020202020204" pitchFamily="34" charset="0"/>
              </a:rPr>
              <a:t>If you alter your plan while you are writing, you should show this alteration on your plan in a </a:t>
            </a:r>
            <a:r>
              <a:rPr lang="en-GB" sz="2000" b="1" dirty="0">
                <a:solidFill>
                  <a:schemeClr val="accent1"/>
                </a:solidFill>
                <a:latin typeface="Trebuchet MS" panose="020B0603020202020204" pitchFamily="34" charset="0"/>
              </a:rPr>
              <a:t>different</a:t>
            </a:r>
            <a:r>
              <a:rPr lang="en-GB" sz="2000" b="1" dirty="0">
                <a:latin typeface="Trebuchet MS" panose="020B0603020202020204" pitchFamily="34" charset="0"/>
              </a:rPr>
              <a:t> </a:t>
            </a:r>
            <a:r>
              <a:rPr lang="en-GB" sz="2000" b="1" dirty="0">
                <a:solidFill>
                  <a:schemeClr val="accent6"/>
                </a:solidFill>
                <a:latin typeface="Trebuchet MS" panose="020B0603020202020204" pitchFamily="34" charset="0"/>
              </a:rPr>
              <a:t>colour</a:t>
            </a:r>
            <a:r>
              <a:rPr lang="en-GB" sz="2000" b="1" dirty="0">
                <a:latin typeface="Trebuchet MS" panose="020B0603020202020204" pitchFamily="34" charset="0"/>
              </a:rPr>
              <a:t> </a:t>
            </a:r>
            <a:r>
              <a:rPr lang="en-GB" sz="2000" b="1" dirty="0">
                <a:solidFill>
                  <a:schemeClr val="accent4"/>
                </a:solidFill>
                <a:latin typeface="Trebuchet MS" panose="020B0603020202020204" pitchFamily="34" charset="0"/>
              </a:rPr>
              <a:t>pen</a:t>
            </a:r>
            <a:r>
              <a:rPr lang="en-GB" sz="2000" dirty="0">
                <a:latin typeface="Trebuchet MS" panose="020B0603020202020204" pitchFamily="34" charset="0"/>
              </a:rPr>
              <a:t>.</a:t>
            </a:r>
          </a:p>
        </p:txBody>
      </p:sp>
    </p:spTree>
    <p:extLst>
      <p:ext uri="{BB962C8B-B14F-4D97-AF65-F5344CB8AC3E}">
        <p14:creationId xmlns:p14="http://schemas.microsoft.com/office/powerpoint/2010/main" val="1176385675"/>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2000" y="1340768"/>
            <a:ext cx="8460001" cy="5232202"/>
          </a:xfrm>
          <a:prstGeom prst="rect">
            <a:avLst/>
          </a:prstGeom>
          <a:ln w="28575">
            <a:noFill/>
          </a:ln>
        </p:spPr>
        <p:txBody>
          <a:bodyPr wrap="square" anchor="ctr">
            <a:spAutoFit/>
          </a:bodyPr>
          <a:lstStyle/>
          <a:p>
            <a:r>
              <a:rPr lang="en-GB" sz="1900" dirty="0">
                <a:latin typeface="Trebuchet MS" panose="020B0603020202020204" pitchFamily="34" charset="0"/>
              </a:rPr>
              <a:t>Staring out longingly at the crystal cerulean waters, I had to pinch myself. A reminder that I was in paradise. Finally. No more tests. No more homework. No more rules. No more adults. Total bliss. </a:t>
            </a:r>
          </a:p>
          <a:p>
            <a:endParaRPr lang="en-GB" sz="1000" dirty="0">
              <a:latin typeface="Trebuchet MS" panose="020B0603020202020204" pitchFamily="34" charset="0"/>
            </a:endParaRPr>
          </a:p>
          <a:p>
            <a:r>
              <a:rPr lang="en-GB" sz="1900" dirty="0">
                <a:latin typeface="Trebuchet MS" panose="020B0603020202020204" pitchFamily="34" charset="0"/>
              </a:rPr>
              <a:t>The golden sand tickled my skin as I clenched together my sweaty toes. The blazing orange sun kissed my back. There was a light breeze, and in front of me the frothy crests of the waves lapped onto the shore softly - lulling me into a day dream. Amazingly, I must have started to close my eyes as it wasn't long before my whole body began to rock in a wobbling motion and I nearly lost my balance. The screech of some exotic bird brought me back to the present. </a:t>
            </a:r>
          </a:p>
          <a:p>
            <a:endParaRPr lang="en-GB" sz="1000" dirty="0">
              <a:latin typeface="Trebuchet MS" panose="020B0603020202020204" pitchFamily="34" charset="0"/>
            </a:endParaRPr>
          </a:p>
          <a:p>
            <a:r>
              <a:rPr lang="en-GB" sz="1900" dirty="0">
                <a:latin typeface="Trebuchet MS" panose="020B0603020202020204" pitchFamily="34" charset="0"/>
              </a:rPr>
              <a:t>Then, </a:t>
            </a:r>
            <a:r>
              <a:rPr lang="en-GB" sz="1900" dirty="0" smtClean="0">
                <a:latin typeface="Trebuchet MS" panose="020B0603020202020204" pitchFamily="34" charset="0"/>
              </a:rPr>
              <a:t>‘No</a:t>
            </a:r>
            <a:r>
              <a:rPr lang="en-GB" sz="1900" dirty="0">
                <a:latin typeface="Trebuchet MS" panose="020B0603020202020204" pitchFamily="34" charset="0"/>
              </a:rPr>
              <a:t>, you shut up! </a:t>
            </a:r>
            <a:r>
              <a:rPr lang="en-GB" sz="1900" dirty="0" smtClean="0">
                <a:latin typeface="Trebuchet MS" panose="020B0603020202020204" pitchFamily="34" charset="0"/>
              </a:rPr>
              <a:t>You’re </a:t>
            </a:r>
            <a:r>
              <a:rPr lang="en-GB" sz="1900" dirty="0">
                <a:latin typeface="Trebuchet MS" panose="020B0603020202020204" pitchFamily="34" charset="0"/>
              </a:rPr>
              <a:t>the one to blame for all of this anyway</a:t>
            </a:r>
            <a:r>
              <a:rPr lang="en-GB" sz="1900" dirty="0" smtClean="0">
                <a:latin typeface="Trebuchet MS" panose="020B0603020202020204" pitchFamily="34" charset="0"/>
              </a:rPr>
              <a:t>!’</a:t>
            </a:r>
            <a:endParaRPr lang="en-GB" sz="1900" dirty="0">
              <a:latin typeface="Trebuchet MS" panose="020B0603020202020204" pitchFamily="34" charset="0"/>
            </a:endParaRPr>
          </a:p>
          <a:p>
            <a:r>
              <a:rPr lang="en-GB" sz="1900" dirty="0" smtClean="0">
                <a:latin typeface="Trebuchet MS" panose="020B0603020202020204" pitchFamily="34" charset="0"/>
              </a:rPr>
              <a:t>‘That’s </a:t>
            </a:r>
            <a:r>
              <a:rPr lang="en-GB" sz="1900" dirty="0">
                <a:latin typeface="Trebuchet MS" panose="020B0603020202020204" pitchFamily="34" charset="0"/>
              </a:rPr>
              <a:t>unfair. If it </a:t>
            </a:r>
            <a:r>
              <a:rPr lang="en-GB" sz="1900" dirty="0" smtClean="0">
                <a:latin typeface="Trebuchet MS" panose="020B0603020202020204" pitchFamily="34" charset="0"/>
              </a:rPr>
              <a:t>wasn’t </a:t>
            </a:r>
            <a:r>
              <a:rPr lang="en-GB" sz="1900" dirty="0">
                <a:latin typeface="Trebuchet MS" panose="020B0603020202020204" pitchFamily="34" charset="0"/>
              </a:rPr>
              <a:t>for your stupid sense of adventure then I bet all twenty of us would still be sat safely on that boat</a:t>
            </a:r>
            <a:r>
              <a:rPr lang="en-GB" sz="1900" dirty="0" smtClean="0">
                <a:latin typeface="Trebuchet MS" panose="020B0603020202020204" pitchFamily="34" charset="0"/>
              </a:rPr>
              <a:t>,’ </a:t>
            </a:r>
            <a:r>
              <a:rPr lang="en-GB" sz="1900" dirty="0">
                <a:latin typeface="Trebuchet MS" panose="020B0603020202020204" pitchFamily="34" charset="0"/>
              </a:rPr>
              <a:t>Callum retorted.</a:t>
            </a:r>
          </a:p>
          <a:p>
            <a:endParaRPr lang="en-GB" sz="1000" dirty="0">
              <a:latin typeface="Trebuchet MS" panose="020B0603020202020204" pitchFamily="34" charset="0"/>
            </a:endParaRPr>
          </a:p>
          <a:p>
            <a:r>
              <a:rPr lang="en-GB" sz="1900" dirty="0">
                <a:latin typeface="Trebuchet MS" panose="020B0603020202020204" pitchFamily="34" charset="0"/>
              </a:rPr>
              <a:t>No sooner had I started to forget about the worries of home, I was thrust into an argument with Callum and Ben. </a:t>
            </a:r>
            <a:r>
              <a:rPr lang="en-GB" sz="1900" dirty="0" smtClean="0">
                <a:latin typeface="Trebuchet MS" panose="020B0603020202020204" pitchFamily="34" charset="0"/>
              </a:rPr>
              <a:t>I </a:t>
            </a:r>
            <a:r>
              <a:rPr lang="en-GB" sz="1900" dirty="0">
                <a:latin typeface="Trebuchet MS" panose="020B0603020202020204" pitchFamily="34" charset="0"/>
              </a:rPr>
              <a:t>sighed. </a:t>
            </a:r>
          </a:p>
          <a:p>
            <a:r>
              <a:rPr lang="en-GB" sz="1900" dirty="0" smtClean="0">
                <a:latin typeface="Trebuchet MS" panose="020B0603020202020204" pitchFamily="34" charset="0"/>
              </a:rPr>
              <a:t>‘All </a:t>
            </a:r>
            <a:r>
              <a:rPr lang="en-GB" sz="1900" dirty="0">
                <a:latin typeface="Trebuchet MS" panose="020B0603020202020204" pitchFamily="34" charset="0"/>
              </a:rPr>
              <a:t>right you </a:t>
            </a:r>
            <a:r>
              <a:rPr lang="en-GB" sz="1900" dirty="0" smtClean="0">
                <a:latin typeface="Trebuchet MS" panose="020B0603020202020204" pitchFamily="34" charset="0"/>
              </a:rPr>
              <a:t>two,’ </a:t>
            </a:r>
            <a:r>
              <a:rPr lang="en-GB" sz="1900" dirty="0">
                <a:latin typeface="Trebuchet MS" panose="020B0603020202020204" pitchFamily="34" charset="0"/>
              </a:rPr>
              <a:t>I interrupted. </a:t>
            </a:r>
            <a:r>
              <a:rPr lang="en-GB" sz="1900" dirty="0" smtClean="0">
                <a:latin typeface="Trebuchet MS" panose="020B0603020202020204" pitchFamily="34" charset="0"/>
              </a:rPr>
              <a:t>‘Leave </a:t>
            </a:r>
            <a:r>
              <a:rPr lang="en-GB" sz="1900" dirty="0">
                <a:latin typeface="Trebuchet MS" panose="020B0603020202020204" pitchFamily="34" charset="0"/>
              </a:rPr>
              <a:t>it out</a:t>
            </a:r>
            <a:r>
              <a:rPr lang="en-GB" sz="1900" dirty="0" smtClean="0">
                <a:latin typeface="Trebuchet MS" panose="020B0603020202020204" pitchFamily="34" charset="0"/>
              </a:rPr>
              <a:t>.’</a:t>
            </a:r>
            <a:endParaRPr lang="en-GB" sz="1900" dirty="0">
              <a:latin typeface="Trebuchet MS" panose="020B0603020202020204" pitchFamily="34" charset="0"/>
            </a:endParaRPr>
          </a:p>
        </p:txBody>
      </p:sp>
      <p:sp>
        <p:nvSpPr>
          <p:cNvPr id="2" name="Rectangle 1"/>
          <p:cNvSpPr/>
          <p:nvPr/>
        </p:nvSpPr>
        <p:spPr>
          <a:xfrm>
            <a:off x="342000" y="404664"/>
            <a:ext cx="8460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Trebuchet MS" panose="020B0603020202020204" pitchFamily="34" charset="0"/>
              </a:rPr>
              <a:t>Annotate with features of </a:t>
            </a:r>
            <a:r>
              <a:rPr lang="en-GB" sz="3600" b="1" dirty="0">
                <a:latin typeface="Trebuchet MS" panose="020B0603020202020204" pitchFamily="34" charset="0"/>
              </a:rPr>
              <a:t>DROPS </a:t>
            </a:r>
          </a:p>
        </p:txBody>
      </p:sp>
    </p:spTree>
    <p:extLst>
      <p:ext uri="{BB962C8B-B14F-4D97-AF65-F5344CB8AC3E}">
        <p14:creationId xmlns:p14="http://schemas.microsoft.com/office/powerpoint/2010/main" val="1567350792"/>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000" y="404664"/>
            <a:ext cx="8460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Trebuchet MS" panose="020B0603020202020204" pitchFamily="34" charset="0"/>
              </a:rPr>
              <a:t>Annotate with features of </a:t>
            </a:r>
            <a:r>
              <a:rPr lang="en-GB" sz="3600" b="1" dirty="0">
                <a:latin typeface="Trebuchet MS" panose="020B0603020202020204" pitchFamily="34" charset="0"/>
              </a:rPr>
              <a:t>DROPS </a:t>
            </a:r>
          </a:p>
        </p:txBody>
      </p:sp>
      <p:sp>
        <p:nvSpPr>
          <p:cNvPr id="4" name="TextBox 3">
            <a:extLst>
              <a:ext uri="{FF2B5EF4-FFF2-40B4-BE49-F238E27FC236}">
                <a16:creationId xmlns:a16="http://schemas.microsoft.com/office/drawing/2014/main" xmlns="" id="{4B9686F9-F993-496E-8459-D85C9B170DCA}"/>
              </a:ext>
            </a:extLst>
          </p:cNvPr>
          <p:cNvSpPr txBox="1"/>
          <p:nvPr/>
        </p:nvSpPr>
        <p:spPr>
          <a:xfrm>
            <a:off x="611560" y="1412776"/>
            <a:ext cx="8099960" cy="4093428"/>
          </a:xfrm>
          <a:prstGeom prst="rect">
            <a:avLst/>
          </a:prstGeom>
          <a:noFill/>
        </p:spPr>
        <p:txBody>
          <a:bodyPr wrap="square" rtlCol="0">
            <a:spAutoFit/>
          </a:bodyPr>
          <a:lstStyle/>
          <a:p>
            <a:r>
              <a:rPr lang="en-GB" sz="2000" b="1" dirty="0" err="1" smtClean="0">
                <a:latin typeface="Trebuchet MS" panose="020B0603020202020204" pitchFamily="34" charset="0"/>
              </a:rPr>
              <a:t>evices</a:t>
            </a:r>
            <a:r>
              <a:rPr lang="en-GB" sz="2000" dirty="0" smtClean="0">
                <a:latin typeface="Trebuchet MS" panose="020B0603020202020204" pitchFamily="34" charset="0"/>
              </a:rPr>
              <a:t> </a:t>
            </a:r>
            <a:r>
              <a:rPr lang="en-GB" sz="2000" dirty="0">
                <a:latin typeface="Trebuchet MS" panose="020B0603020202020204" pitchFamily="34" charset="0"/>
              </a:rPr>
              <a:t>(similes, metaphors, personification, sensory language, alliteration, repetition, symbolism</a:t>
            </a:r>
            <a:r>
              <a:rPr lang="en-GB" sz="2000" dirty="0" smtClean="0">
                <a:latin typeface="Trebuchet MS" panose="020B0603020202020204" pitchFamily="34" charset="0"/>
              </a:rPr>
              <a:t>). </a:t>
            </a:r>
            <a:endParaRPr lang="en-GB" sz="2000" dirty="0">
              <a:latin typeface="Trebuchet MS" panose="020B0603020202020204" pitchFamily="34" charset="0"/>
            </a:endParaRPr>
          </a:p>
          <a:p>
            <a:endParaRPr lang="en-GB" sz="2000" dirty="0">
              <a:latin typeface="Trebuchet MS" panose="020B0603020202020204" pitchFamily="34" charset="0"/>
            </a:endParaRPr>
          </a:p>
          <a:p>
            <a:r>
              <a:rPr lang="en-GB" sz="2000" b="1" dirty="0" err="1" smtClean="0">
                <a:latin typeface="Trebuchet MS" panose="020B0603020202020204" pitchFamily="34" charset="0"/>
              </a:rPr>
              <a:t>ange</a:t>
            </a:r>
            <a:r>
              <a:rPr lang="en-GB" sz="2000" b="1" dirty="0" smtClean="0">
                <a:latin typeface="Trebuchet MS" panose="020B0603020202020204" pitchFamily="34" charset="0"/>
              </a:rPr>
              <a:t> </a:t>
            </a:r>
            <a:r>
              <a:rPr lang="en-GB" sz="2000" b="1" dirty="0">
                <a:latin typeface="Trebuchet MS" panose="020B0603020202020204" pitchFamily="34" charset="0"/>
              </a:rPr>
              <a:t>of punctuation </a:t>
            </a:r>
            <a:r>
              <a:rPr lang="en-GB" sz="2000" dirty="0">
                <a:latin typeface="Trebuchet MS" panose="020B0603020202020204" pitchFamily="34" charset="0"/>
              </a:rPr>
              <a:t>(</a:t>
            </a:r>
            <a:r>
              <a:rPr lang="en-GB" sz="2000" dirty="0" smtClean="0">
                <a:latin typeface="Trebuchet MS" panose="020B0603020202020204" pitchFamily="34" charset="0"/>
              </a:rPr>
              <a:t>semi-colons, </a:t>
            </a:r>
            <a:r>
              <a:rPr lang="en-GB" sz="2000" dirty="0">
                <a:latin typeface="Trebuchet MS" panose="020B0603020202020204" pitchFamily="34" charset="0"/>
              </a:rPr>
              <a:t>dashes, brackets, commas in a list, </a:t>
            </a:r>
            <a:r>
              <a:rPr lang="en-GB" sz="2000" dirty="0" smtClean="0">
                <a:latin typeface="Trebuchet MS" panose="020B0603020202020204" pitchFamily="34" charset="0"/>
              </a:rPr>
              <a:t>colons </a:t>
            </a:r>
            <a:r>
              <a:rPr lang="en-GB" sz="2000" dirty="0">
                <a:latin typeface="Trebuchet MS" panose="020B0603020202020204" pitchFamily="34" charset="0"/>
              </a:rPr>
              <a:t>for impact</a:t>
            </a:r>
            <a:r>
              <a:rPr lang="en-GB" sz="2000" dirty="0" smtClean="0">
                <a:latin typeface="Trebuchet MS" panose="020B0603020202020204" pitchFamily="34" charset="0"/>
              </a:rPr>
              <a:t>).</a:t>
            </a:r>
            <a:endParaRPr lang="en-GB" sz="2000" dirty="0">
              <a:latin typeface="Trebuchet MS" panose="020B0603020202020204" pitchFamily="34" charset="0"/>
            </a:endParaRPr>
          </a:p>
          <a:p>
            <a:endParaRPr lang="en-GB" sz="2000" dirty="0">
              <a:latin typeface="Trebuchet MS" panose="020B0603020202020204" pitchFamily="34" charset="0"/>
            </a:endParaRPr>
          </a:p>
          <a:p>
            <a:r>
              <a:rPr lang="en-GB" sz="2000" b="1" dirty="0" err="1" smtClean="0">
                <a:latin typeface="Trebuchet MS" panose="020B0603020202020204" pitchFamily="34" charset="0"/>
              </a:rPr>
              <a:t>peners</a:t>
            </a:r>
            <a:r>
              <a:rPr lang="en-GB" sz="2000" dirty="0" smtClean="0">
                <a:latin typeface="Trebuchet MS" panose="020B0603020202020204" pitchFamily="34" charset="0"/>
              </a:rPr>
              <a:t> (verbs</a:t>
            </a:r>
            <a:r>
              <a:rPr lang="en-GB" sz="2000" dirty="0">
                <a:latin typeface="Trebuchet MS" panose="020B0603020202020204" pitchFamily="34" charset="0"/>
              </a:rPr>
              <a:t>, </a:t>
            </a:r>
            <a:r>
              <a:rPr lang="en-GB" sz="2000" dirty="0" smtClean="0">
                <a:latin typeface="Trebuchet MS" panose="020B0603020202020204" pitchFamily="34" charset="0"/>
              </a:rPr>
              <a:t>adverbs, prepositions, adjectives).</a:t>
            </a:r>
            <a:endParaRPr lang="en-GB" sz="2000" dirty="0">
              <a:latin typeface="Trebuchet MS" panose="020B0603020202020204" pitchFamily="34" charset="0"/>
            </a:endParaRPr>
          </a:p>
          <a:p>
            <a:endParaRPr lang="en-GB" sz="2000" dirty="0">
              <a:latin typeface="Trebuchet MS" panose="020B0603020202020204" pitchFamily="34" charset="0"/>
            </a:endParaRPr>
          </a:p>
          <a:p>
            <a:r>
              <a:rPr lang="en-GB" sz="2000" b="1" dirty="0" err="1" smtClean="0">
                <a:latin typeface="Trebuchet MS" panose="020B0603020202020204" pitchFamily="34" charset="0"/>
              </a:rPr>
              <a:t>recise</a:t>
            </a:r>
            <a:r>
              <a:rPr lang="en-GB" sz="2000" b="1" dirty="0" smtClean="0">
                <a:latin typeface="Trebuchet MS" panose="020B0603020202020204" pitchFamily="34" charset="0"/>
              </a:rPr>
              <a:t> </a:t>
            </a:r>
            <a:r>
              <a:rPr lang="en-GB" sz="2000" b="1" dirty="0">
                <a:latin typeface="Trebuchet MS" panose="020B0603020202020204" pitchFamily="34" charset="0"/>
              </a:rPr>
              <a:t>words </a:t>
            </a:r>
            <a:r>
              <a:rPr lang="en-GB" sz="2000" dirty="0">
                <a:latin typeface="Trebuchet MS" panose="020B0603020202020204" pitchFamily="34" charset="0"/>
              </a:rPr>
              <a:t>(show, don’t </a:t>
            </a:r>
            <a:r>
              <a:rPr lang="en-GB" sz="2000" dirty="0" smtClean="0">
                <a:latin typeface="Trebuchet MS" panose="020B0603020202020204" pitchFamily="34" charset="0"/>
              </a:rPr>
              <a:t>tell, </a:t>
            </a:r>
            <a:r>
              <a:rPr lang="en-GB" sz="2000" dirty="0">
                <a:latin typeface="Trebuchet MS" panose="020B0603020202020204" pitchFamily="34" charset="0"/>
              </a:rPr>
              <a:t>exact details, not too many adjectives</a:t>
            </a:r>
            <a:r>
              <a:rPr lang="en-GB" sz="2000" dirty="0" smtClean="0">
                <a:latin typeface="Trebuchet MS" panose="020B0603020202020204" pitchFamily="34" charset="0"/>
              </a:rPr>
              <a:t>).</a:t>
            </a:r>
            <a:endParaRPr lang="en-GB" sz="2000" dirty="0">
              <a:latin typeface="Trebuchet MS" panose="020B0603020202020204" pitchFamily="34" charset="0"/>
            </a:endParaRPr>
          </a:p>
          <a:p>
            <a:endParaRPr lang="en-GB" sz="2000" dirty="0">
              <a:latin typeface="Trebuchet MS" panose="020B0603020202020204" pitchFamily="34" charset="0"/>
            </a:endParaRPr>
          </a:p>
          <a:p>
            <a:r>
              <a:rPr lang="en-GB" sz="2000" b="1" dirty="0" err="1" smtClean="0">
                <a:latin typeface="Trebuchet MS" panose="020B0603020202020204" pitchFamily="34" charset="0"/>
              </a:rPr>
              <a:t>hort</a:t>
            </a:r>
            <a:r>
              <a:rPr lang="en-GB" sz="2000" b="1" dirty="0" smtClean="0">
                <a:latin typeface="Trebuchet MS" panose="020B0603020202020204" pitchFamily="34" charset="0"/>
              </a:rPr>
              <a:t> sentence / short </a:t>
            </a:r>
            <a:r>
              <a:rPr lang="en-GB" sz="2000" b="1" dirty="0">
                <a:latin typeface="Trebuchet MS" panose="020B0603020202020204" pitchFamily="34" charset="0"/>
              </a:rPr>
              <a:t>paragraph </a:t>
            </a:r>
            <a:r>
              <a:rPr lang="en-GB" sz="2000" dirty="0">
                <a:latin typeface="Trebuchet MS" panose="020B0603020202020204" pitchFamily="34" charset="0"/>
              </a:rPr>
              <a:t>(one word, minor sentence, one sentence paragraph</a:t>
            </a:r>
            <a:r>
              <a:rPr lang="en-GB" sz="2000" dirty="0" smtClean="0">
                <a:latin typeface="Trebuchet MS" panose="020B0603020202020204" pitchFamily="34" charset="0"/>
              </a:rPr>
              <a:t>).</a:t>
            </a:r>
            <a:endParaRPr lang="en-GB" sz="2000" dirty="0">
              <a:latin typeface="Trebuchet MS" panose="020B0603020202020204" pitchFamily="34" charset="0"/>
            </a:endParaRPr>
          </a:p>
        </p:txBody>
      </p:sp>
      <p:sp>
        <p:nvSpPr>
          <p:cNvPr id="3" name="Rectangle 2"/>
          <p:cNvSpPr/>
          <p:nvPr/>
        </p:nvSpPr>
        <p:spPr>
          <a:xfrm>
            <a:off x="323528" y="1332057"/>
            <a:ext cx="360040" cy="584775"/>
          </a:xfrm>
          <a:prstGeom prst="rect">
            <a:avLst/>
          </a:prstGeom>
        </p:spPr>
        <p:txBody>
          <a:bodyPr wrap="square">
            <a:spAutoFit/>
          </a:bodyPr>
          <a:lstStyle/>
          <a:p>
            <a:r>
              <a:rPr lang="en-GB" sz="3200" dirty="0">
                <a:solidFill>
                  <a:schemeClr val="accent5">
                    <a:lumMod val="75000"/>
                  </a:schemeClr>
                </a:solidFill>
                <a:latin typeface="Trebuchet MS" panose="020B0603020202020204" pitchFamily="34" charset="0"/>
              </a:rPr>
              <a:t>D</a:t>
            </a:r>
            <a:endParaRPr lang="en-GB" sz="3200" dirty="0"/>
          </a:p>
        </p:txBody>
      </p:sp>
      <p:sp>
        <p:nvSpPr>
          <p:cNvPr id="7" name="Rectangle 6"/>
          <p:cNvSpPr/>
          <p:nvPr/>
        </p:nvSpPr>
        <p:spPr>
          <a:xfrm>
            <a:off x="323528" y="2204864"/>
            <a:ext cx="360040" cy="584775"/>
          </a:xfrm>
          <a:prstGeom prst="rect">
            <a:avLst/>
          </a:prstGeom>
        </p:spPr>
        <p:txBody>
          <a:bodyPr wrap="square">
            <a:spAutoFit/>
          </a:bodyPr>
          <a:lstStyle/>
          <a:p>
            <a:r>
              <a:rPr lang="en-GB" sz="3200" dirty="0" smtClean="0">
                <a:solidFill>
                  <a:schemeClr val="accent5">
                    <a:lumMod val="75000"/>
                  </a:schemeClr>
                </a:solidFill>
                <a:latin typeface="Trebuchet MS" panose="020B0603020202020204" pitchFamily="34" charset="0"/>
              </a:rPr>
              <a:t>R</a:t>
            </a:r>
            <a:endParaRPr lang="en-GB" sz="3200" dirty="0"/>
          </a:p>
        </p:txBody>
      </p:sp>
      <p:sp>
        <p:nvSpPr>
          <p:cNvPr id="8" name="Rectangle 7"/>
          <p:cNvSpPr/>
          <p:nvPr/>
        </p:nvSpPr>
        <p:spPr>
          <a:xfrm>
            <a:off x="323528" y="3140968"/>
            <a:ext cx="360040" cy="584775"/>
          </a:xfrm>
          <a:prstGeom prst="rect">
            <a:avLst/>
          </a:prstGeom>
        </p:spPr>
        <p:txBody>
          <a:bodyPr wrap="square">
            <a:spAutoFit/>
          </a:bodyPr>
          <a:lstStyle/>
          <a:p>
            <a:pPr algn="ctr"/>
            <a:r>
              <a:rPr lang="en-GB" sz="3200" dirty="0" smtClean="0">
                <a:solidFill>
                  <a:schemeClr val="accent5">
                    <a:lumMod val="75000"/>
                  </a:schemeClr>
                </a:solidFill>
                <a:latin typeface="Trebuchet MS" panose="020B0603020202020204" pitchFamily="34" charset="0"/>
              </a:rPr>
              <a:t>O</a:t>
            </a:r>
            <a:endParaRPr lang="en-GB" sz="3200" dirty="0"/>
          </a:p>
        </p:txBody>
      </p:sp>
      <p:sp>
        <p:nvSpPr>
          <p:cNvPr id="9" name="Rectangle 8"/>
          <p:cNvSpPr/>
          <p:nvPr/>
        </p:nvSpPr>
        <p:spPr>
          <a:xfrm>
            <a:off x="323528" y="3725743"/>
            <a:ext cx="360040" cy="584775"/>
          </a:xfrm>
          <a:prstGeom prst="rect">
            <a:avLst/>
          </a:prstGeom>
        </p:spPr>
        <p:txBody>
          <a:bodyPr wrap="square">
            <a:spAutoFit/>
          </a:bodyPr>
          <a:lstStyle/>
          <a:p>
            <a:pPr algn="r"/>
            <a:r>
              <a:rPr lang="en-GB" sz="3200" dirty="0" smtClean="0">
                <a:solidFill>
                  <a:schemeClr val="accent5">
                    <a:lumMod val="75000"/>
                  </a:schemeClr>
                </a:solidFill>
                <a:latin typeface="Trebuchet MS" panose="020B0603020202020204" pitchFamily="34" charset="0"/>
              </a:rPr>
              <a:t>P</a:t>
            </a:r>
            <a:endParaRPr lang="en-GB" sz="3200" dirty="0"/>
          </a:p>
        </p:txBody>
      </p:sp>
      <p:sp>
        <p:nvSpPr>
          <p:cNvPr id="10" name="Rectangle 9"/>
          <p:cNvSpPr/>
          <p:nvPr/>
        </p:nvSpPr>
        <p:spPr>
          <a:xfrm>
            <a:off x="323528" y="4653136"/>
            <a:ext cx="360040" cy="584775"/>
          </a:xfrm>
          <a:prstGeom prst="rect">
            <a:avLst/>
          </a:prstGeom>
        </p:spPr>
        <p:txBody>
          <a:bodyPr wrap="square">
            <a:spAutoFit/>
          </a:bodyPr>
          <a:lstStyle/>
          <a:p>
            <a:pPr algn="r"/>
            <a:r>
              <a:rPr lang="en-GB" sz="3200" dirty="0" smtClean="0">
                <a:solidFill>
                  <a:schemeClr val="accent5">
                    <a:lumMod val="75000"/>
                  </a:schemeClr>
                </a:solidFill>
                <a:latin typeface="Trebuchet MS" panose="020B0603020202020204" pitchFamily="34" charset="0"/>
              </a:rPr>
              <a:t>S</a:t>
            </a:r>
            <a:endParaRPr lang="en-GB" sz="3200" dirty="0"/>
          </a:p>
        </p:txBody>
      </p:sp>
    </p:spTree>
    <p:extLst>
      <p:ext uri="{BB962C8B-B14F-4D97-AF65-F5344CB8AC3E}">
        <p14:creationId xmlns:p14="http://schemas.microsoft.com/office/powerpoint/2010/main" val="2657759495"/>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000" y="404664"/>
            <a:ext cx="8460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Trebuchet MS" panose="020B0603020202020204" pitchFamily="34" charset="0"/>
              </a:rPr>
              <a:t>Find, </a:t>
            </a:r>
            <a:r>
              <a:rPr lang="en-GB" sz="3600" dirty="0" smtClean="0">
                <a:latin typeface="Trebuchet MS" panose="020B0603020202020204" pitchFamily="34" charset="0"/>
              </a:rPr>
              <a:t>highlight</a:t>
            </a:r>
            <a:r>
              <a:rPr lang="en-GB" sz="3600" dirty="0">
                <a:latin typeface="Trebuchet MS" panose="020B0603020202020204" pitchFamily="34" charset="0"/>
              </a:rPr>
              <a:t>, </a:t>
            </a:r>
            <a:r>
              <a:rPr lang="en-GB" sz="3600" dirty="0" smtClean="0">
                <a:latin typeface="Trebuchet MS" panose="020B0603020202020204" pitchFamily="34" charset="0"/>
              </a:rPr>
              <a:t>add</a:t>
            </a:r>
            <a:endParaRPr lang="en-GB" sz="3600" b="1" dirty="0">
              <a:latin typeface="Trebuchet MS" panose="020B0603020202020204" pitchFamily="34" charset="0"/>
            </a:endParaRPr>
          </a:p>
        </p:txBody>
      </p:sp>
      <p:sp>
        <p:nvSpPr>
          <p:cNvPr id="4" name="TextBox 3">
            <a:extLst>
              <a:ext uri="{FF2B5EF4-FFF2-40B4-BE49-F238E27FC236}">
                <a16:creationId xmlns:a16="http://schemas.microsoft.com/office/drawing/2014/main" xmlns="" id="{4B9686F9-F993-496E-8459-D85C9B170DCA}"/>
              </a:ext>
            </a:extLst>
          </p:cNvPr>
          <p:cNvSpPr txBox="1"/>
          <p:nvPr/>
        </p:nvSpPr>
        <p:spPr>
          <a:xfrm>
            <a:off x="342000" y="1340768"/>
            <a:ext cx="8099960" cy="1354217"/>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Trebuchet MS" panose="020B0603020202020204" pitchFamily="34" charset="0"/>
              </a:rPr>
              <a:t>Annotate your own work with features of DROPS</a:t>
            </a:r>
            <a:r>
              <a:rPr lang="en-GB" sz="2000" dirty="0" smtClean="0">
                <a:latin typeface="Trebuchet MS" panose="020B0603020202020204" pitchFamily="34" charset="0"/>
              </a:rPr>
              <a:t>.</a:t>
            </a:r>
          </a:p>
          <a:p>
            <a:pPr marL="342900" indent="-342900">
              <a:buFont typeface="Arial" panose="020B0604020202020204" pitchFamily="34" charset="0"/>
              <a:buChar char="•"/>
            </a:pPr>
            <a:endParaRPr lang="en-GB" sz="1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What is your DROPS target? </a:t>
            </a:r>
            <a:endParaRPr lang="en-GB" sz="2000" dirty="0" smtClean="0">
              <a:latin typeface="Trebuchet MS" panose="020B0603020202020204" pitchFamily="34" charset="0"/>
            </a:endParaRPr>
          </a:p>
          <a:p>
            <a:pPr marL="342900" indent="-342900">
              <a:buFont typeface="Arial" panose="020B0604020202020204" pitchFamily="34" charset="0"/>
              <a:buChar char="•"/>
            </a:pPr>
            <a:endParaRPr lang="en-GB" sz="1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Add to your work.</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315" y="2852936"/>
            <a:ext cx="6709370" cy="3317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8518606"/>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42000" y="1988840"/>
            <a:ext cx="8460001" cy="1661993"/>
          </a:xfrm>
          <a:prstGeom prst="rect">
            <a:avLst/>
          </a:prstGeom>
          <a:ln w="28575">
            <a:noFill/>
          </a:ln>
        </p:spPr>
        <p:txBody>
          <a:bodyPr wrap="square" anchor="ctr">
            <a:spAutoFit/>
          </a:bodyPr>
          <a:lstStyle/>
          <a:p>
            <a:r>
              <a:rPr lang="en-GB" sz="2000" dirty="0">
                <a:latin typeface="Trebuchet MS" panose="020B0603020202020204" pitchFamily="34" charset="0"/>
              </a:rPr>
              <a:t>Use a dictionary to find definitions for the following terms, then write the word and the definition </a:t>
            </a:r>
            <a:r>
              <a:rPr lang="en-GB" sz="2000" b="1" dirty="0">
                <a:solidFill>
                  <a:schemeClr val="accent5">
                    <a:lumMod val="75000"/>
                  </a:schemeClr>
                </a:solidFill>
                <a:latin typeface="Trebuchet MS" panose="020B0603020202020204" pitchFamily="34" charset="0"/>
              </a:rPr>
              <a:t>i</a:t>
            </a:r>
            <a:r>
              <a:rPr lang="en-GB" sz="2000" b="1" dirty="0" smtClean="0">
                <a:solidFill>
                  <a:schemeClr val="accent5">
                    <a:lumMod val="75000"/>
                  </a:schemeClr>
                </a:solidFill>
                <a:latin typeface="Trebuchet MS" panose="020B0603020202020204" pitchFamily="34" charset="0"/>
              </a:rPr>
              <a:t>n your own words </a:t>
            </a:r>
            <a:r>
              <a:rPr lang="en-GB" sz="2000" dirty="0" smtClean="0">
                <a:latin typeface="Trebuchet MS" panose="020B0603020202020204" pitchFamily="34" charset="0"/>
              </a:rPr>
              <a:t>into </a:t>
            </a:r>
            <a:r>
              <a:rPr lang="en-GB" sz="2000" dirty="0">
                <a:latin typeface="Trebuchet MS" panose="020B0603020202020204" pitchFamily="34" charset="0"/>
              </a:rPr>
              <a:t>your </a:t>
            </a:r>
            <a:r>
              <a:rPr lang="en-GB" sz="2000" dirty="0" smtClean="0">
                <a:latin typeface="Trebuchet MS" panose="020B0603020202020204" pitchFamily="34" charset="0"/>
              </a:rPr>
              <a:t>book:</a:t>
            </a:r>
          </a:p>
          <a:p>
            <a:endParaRPr lang="en-GB" sz="1000" dirty="0" smtClean="0">
              <a:latin typeface="Trebuchet MS" panose="020B0603020202020204" pitchFamily="34" charset="0"/>
            </a:endParaRPr>
          </a:p>
          <a:p>
            <a:pPr marL="342900" indent="-342900">
              <a:buFont typeface="Arial" panose="020B0604020202020204" pitchFamily="34" charset="0"/>
              <a:buChar char="•"/>
            </a:pPr>
            <a:r>
              <a:rPr lang="en-GB" sz="2000" b="1" dirty="0">
                <a:latin typeface="Trebuchet MS" panose="020B0603020202020204" pitchFamily="34" charset="0"/>
              </a:rPr>
              <a:t>u</a:t>
            </a:r>
            <a:r>
              <a:rPr lang="en-GB" sz="2000" b="1" dirty="0" smtClean="0">
                <a:latin typeface="Trebuchet MS" panose="020B0603020202020204" pitchFamily="34" charset="0"/>
              </a:rPr>
              <a:t>topia</a:t>
            </a:r>
          </a:p>
          <a:p>
            <a:pPr marL="342900" indent="-342900">
              <a:buFont typeface="Arial" panose="020B0604020202020204" pitchFamily="34" charset="0"/>
              <a:buChar char="•"/>
            </a:pPr>
            <a:endParaRPr lang="en-GB" sz="1000" b="1" dirty="0">
              <a:latin typeface="Trebuchet MS" panose="020B0603020202020204" pitchFamily="34" charset="0"/>
            </a:endParaRPr>
          </a:p>
          <a:p>
            <a:pPr marL="342900" indent="-342900">
              <a:buFont typeface="Arial" panose="020B0604020202020204" pitchFamily="34" charset="0"/>
              <a:buChar char="•"/>
            </a:pPr>
            <a:r>
              <a:rPr lang="en-GB" sz="2000" b="1" dirty="0" smtClean="0">
                <a:latin typeface="Trebuchet MS" panose="020B0603020202020204" pitchFamily="34" charset="0"/>
              </a:rPr>
              <a:t>dystopia.</a:t>
            </a:r>
            <a:endParaRPr lang="en-GB" sz="2000" b="1" dirty="0">
              <a:latin typeface="Trebuchet MS" panose="020B0603020202020204" pitchFamily="34" charset="0"/>
            </a:endParaRPr>
          </a:p>
        </p:txBody>
      </p:sp>
      <p:sp>
        <p:nvSpPr>
          <p:cNvPr id="2" name="Rectangle 1"/>
          <p:cNvSpPr/>
          <p:nvPr/>
        </p:nvSpPr>
        <p:spPr>
          <a:xfrm>
            <a:off x="342000" y="404664"/>
            <a:ext cx="8460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latin typeface="Trebuchet MS" panose="020B0603020202020204" pitchFamily="34" charset="0"/>
              </a:rPr>
              <a:t>The island – </a:t>
            </a:r>
            <a:r>
              <a:rPr lang="en-GB" sz="3600" dirty="0">
                <a:latin typeface="Trebuchet MS" panose="020B0603020202020204" pitchFamily="34" charset="0"/>
              </a:rPr>
              <a:t>L</a:t>
            </a:r>
            <a:r>
              <a:rPr lang="en-GB" sz="3600" dirty="0" smtClean="0">
                <a:latin typeface="Trebuchet MS" panose="020B0603020202020204" pitchFamily="34" charset="0"/>
              </a:rPr>
              <a:t>esson 4</a:t>
            </a:r>
            <a:endParaRPr lang="en-GB" sz="3600" dirty="0">
              <a:latin typeface="Trebuchet MS" panose="020B0603020202020204" pitchFamily="34" charset="0"/>
            </a:endParaRPr>
          </a:p>
        </p:txBody>
      </p:sp>
      <p:pic>
        <p:nvPicPr>
          <p:cNvPr id="9"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t="1491" b="33392"/>
          <a:stretch/>
        </p:blipFill>
        <p:spPr bwMode="auto">
          <a:xfrm>
            <a:off x="342000" y="3886200"/>
            <a:ext cx="8460001" cy="2495128"/>
          </a:xfrm>
          <a:prstGeom prst="rect">
            <a:avLst/>
          </a:prstGeom>
          <a:noFill/>
          <a:ln w="9525">
            <a:solidFill>
              <a:schemeClr val="accent5"/>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342000" y="1439341"/>
            <a:ext cx="2467342" cy="461665"/>
          </a:xfrm>
          <a:prstGeom prst="rect">
            <a:avLst/>
          </a:prstGeom>
        </p:spPr>
        <p:txBody>
          <a:bodyPr wrap="none">
            <a:spAutoFit/>
          </a:bodyPr>
          <a:lstStyle/>
          <a:p>
            <a:r>
              <a:rPr lang="en-GB" sz="2400" b="1" dirty="0" smtClean="0">
                <a:latin typeface="Trebuchet MS" panose="020B0603020202020204" pitchFamily="34" charset="0"/>
              </a:rPr>
              <a:t>New vocabulary</a:t>
            </a:r>
            <a:endParaRPr lang="en-GB" sz="2400" dirty="0">
              <a:latin typeface="Trebuchet MS" panose="020B0603020202020204" pitchFamily="34" charset="0"/>
            </a:endParaRPr>
          </a:p>
        </p:txBody>
      </p:sp>
    </p:spTree>
    <p:extLst>
      <p:ext uri="{BB962C8B-B14F-4D97-AF65-F5344CB8AC3E}">
        <p14:creationId xmlns:p14="http://schemas.microsoft.com/office/powerpoint/2010/main" val="1119280838"/>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42000" y="1340768"/>
            <a:ext cx="8460001" cy="861774"/>
          </a:xfrm>
          <a:prstGeom prst="rect">
            <a:avLst/>
          </a:prstGeom>
          <a:ln w="28575">
            <a:noFill/>
          </a:ln>
        </p:spPr>
        <p:txBody>
          <a:bodyPr wrap="square" anchor="ctr">
            <a:spAutoFit/>
          </a:bodyPr>
          <a:lstStyle/>
          <a:p>
            <a:r>
              <a:rPr lang="en-GB" sz="2000" dirty="0">
                <a:latin typeface="Trebuchet MS" panose="020B0603020202020204" pitchFamily="34" charset="0"/>
              </a:rPr>
              <a:t>You are going to begin an investigation:</a:t>
            </a:r>
          </a:p>
          <a:p>
            <a:endParaRPr lang="en-GB" sz="1000" dirty="0" smtClean="0">
              <a:latin typeface="Trebuchet MS" panose="020B0603020202020204" pitchFamily="34" charset="0"/>
            </a:endParaRPr>
          </a:p>
          <a:p>
            <a:r>
              <a:rPr lang="en-GB" sz="2000" b="1" dirty="0">
                <a:latin typeface="Trebuchet MS" panose="020B0603020202020204" pitchFamily="34" charset="0"/>
              </a:rPr>
              <a:t>Is your story utopian or dystopian?</a:t>
            </a:r>
          </a:p>
        </p:txBody>
      </p:sp>
      <p:sp>
        <p:nvSpPr>
          <p:cNvPr id="2" name="Rectangle 1"/>
          <p:cNvSpPr/>
          <p:nvPr/>
        </p:nvSpPr>
        <p:spPr>
          <a:xfrm>
            <a:off x="342000" y="404664"/>
            <a:ext cx="8460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Trebuchet MS" panose="020B0603020202020204" pitchFamily="34" charset="0"/>
              </a:rPr>
              <a:t>Utopian or dystopian?</a:t>
            </a:r>
          </a:p>
        </p:txBody>
      </p:sp>
      <p:pic>
        <p:nvPicPr>
          <p:cNvPr id="9"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t="527" b="1355"/>
          <a:stretch/>
        </p:blipFill>
        <p:spPr bwMode="auto">
          <a:xfrm>
            <a:off x="342000" y="2564904"/>
            <a:ext cx="8460001" cy="3759696"/>
          </a:xfrm>
          <a:prstGeom prst="rect">
            <a:avLst/>
          </a:prstGeom>
          <a:noFill/>
          <a:ln w="9525">
            <a:solidFill>
              <a:schemeClr val="accent5"/>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5411076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000" y="404664"/>
            <a:ext cx="8460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latin typeface="Trebuchet MS" panose="020B0603020202020204" pitchFamily="34" charset="0"/>
              </a:rPr>
              <a:t>Imagine this … </a:t>
            </a:r>
            <a:endParaRPr lang="en-GB" sz="3600" dirty="0">
              <a:latin typeface="Trebuchet MS" panose="020B0603020202020204" pitchFamily="34" charset="0"/>
            </a:endParaRPr>
          </a:p>
        </p:txBody>
      </p:sp>
      <p:sp>
        <p:nvSpPr>
          <p:cNvPr id="3" name="Rectangle 2"/>
          <p:cNvSpPr/>
          <p:nvPr/>
        </p:nvSpPr>
        <p:spPr>
          <a:xfrm>
            <a:off x="342000" y="1439341"/>
            <a:ext cx="8460000" cy="4431983"/>
          </a:xfrm>
          <a:prstGeom prst="rect">
            <a:avLst/>
          </a:prstGeom>
        </p:spPr>
        <p:txBody>
          <a:bodyPr wrap="square">
            <a:spAutoFit/>
          </a:bodyPr>
          <a:lstStyle/>
          <a:p>
            <a:r>
              <a:rPr lang="en-GB" sz="2400" dirty="0">
                <a:latin typeface="Trebuchet MS" panose="020B0603020202020204" pitchFamily="34" charset="0"/>
              </a:rPr>
              <a:t>20-30 children aged between </a:t>
            </a:r>
            <a:r>
              <a:rPr lang="en-GB" sz="2400" dirty="0" smtClean="0">
                <a:latin typeface="Trebuchet MS" panose="020B0603020202020204" pitchFamily="34" charset="0"/>
              </a:rPr>
              <a:t>seven and 13 </a:t>
            </a:r>
            <a:r>
              <a:rPr lang="en-GB" sz="2400" dirty="0">
                <a:latin typeface="Trebuchet MS" panose="020B0603020202020204" pitchFamily="34" charset="0"/>
              </a:rPr>
              <a:t>find themselves stranded on an uninhabited and beautiful desert island. There are no adults!</a:t>
            </a:r>
          </a:p>
          <a:p>
            <a:endParaRPr lang="en-GB" sz="2000" dirty="0">
              <a:latin typeface="Trebuchet MS" panose="020B0603020202020204" pitchFamily="34" charset="0"/>
            </a:endParaRPr>
          </a:p>
          <a:p>
            <a:r>
              <a:rPr lang="en-GB" sz="2000" dirty="0">
                <a:latin typeface="Trebuchet MS" panose="020B0603020202020204" pitchFamily="34" charset="0"/>
              </a:rPr>
              <a:t>In groups of three make notes on …</a:t>
            </a:r>
          </a:p>
          <a:p>
            <a:endParaRPr lang="en-GB" sz="2000" dirty="0">
              <a:latin typeface="Trebuchet MS" panose="020B0603020202020204" pitchFamily="34" charset="0"/>
            </a:endParaRPr>
          </a:p>
          <a:p>
            <a:r>
              <a:rPr lang="en-GB" sz="2000" b="1" dirty="0">
                <a:latin typeface="Trebuchet MS" panose="020B0603020202020204" pitchFamily="34" charset="0"/>
              </a:rPr>
              <a:t>First impressions:</a:t>
            </a:r>
          </a:p>
          <a:p>
            <a:endParaRPr lang="en-GB" sz="2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What would be the first things they would do</a:t>
            </a:r>
            <a:r>
              <a:rPr lang="en-GB" sz="2000" dirty="0" smtClean="0">
                <a:latin typeface="Trebuchet MS" panose="020B0603020202020204" pitchFamily="34" charset="0"/>
              </a:rPr>
              <a:t>?</a:t>
            </a:r>
          </a:p>
          <a:p>
            <a:endParaRPr lang="en-GB" sz="1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What do they think they would enjoy about being on the island</a:t>
            </a:r>
            <a:r>
              <a:rPr lang="en-GB" sz="2000" dirty="0" smtClean="0">
                <a:latin typeface="Trebuchet MS" panose="020B0603020202020204" pitchFamily="34" charset="0"/>
              </a:rPr>
              <a:t>?</a:t>
            </a:r>
          </a:p>
          <a:p>
            <a:endParaRPr lang="en-GB" sz="1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What positive experiences would there be</a:t>
            </a:r>
            <a:r>
              <a:rPr lang="en-GB" sz="2000" dirty="0" smtClean="0">
                <a:latin typeface="Trebuchet MS" panose="020B0603020202020204" pitchFamily="34" charset="0"/>
              </a:rPr>
              <a:t>?</a:t>
            </a:r>
          </a:p>
          <a:p>
            <a:endParaRPr lang="en-GB" sz="1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What possible negative experiences could they </a:t>
            </a:r>
            <a:r>
              <a:rPr lang="en-GB" sz="2000" dirty="0" smtClean="0">
                <a:latin typeface="Trebuchet MS" panose="020B0603020202020204" pitchFamily="34" charset="0"/>
              </a:rPr>
              <a:t>imagine?</a:t>
            </a:r>
            <a:endParaRPr lang="en-GB" sz="2000" dirty="0">
              <a:latin typeface="Trebuchet MS" panose="020B0603020202020204" pitchFamily="34" charset="0"/>
            </a:endParaRPr>
          </a:p>
        </p:txBody>
      </p:sp>
    </p:spTree>
    <p:extLst>
      <p:ext uri="{BB962C8B-B14F-4D97-AF65-F5344CB8AC3E}">
        <p14:creationId xmlns:p14="http://schemas.microsoft.com/office/powerpoint/2010/main" val="1087739225"/>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000" y="404664"/>
            <a:ext cx="8460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latin typeface="Trebuchet MS" panose="020B0603020202020204" pitchFamily="34" charset="0"/>
              </a:rPr>
              <a:t>Utopian </a:t>
            </a:r>
            <a:r>
              <a:rPr lang="en-GB" sz="3600" dirty="0">
                <a:latin typeface="Trebuchet MS" panose="020B0603020202020204" pitchFamily="34" charset="0"/>
              </a:rPr>
              <a:t>or </a:t>
            </a:r>
            <a:r>
              <a:rPr lang="en-GB" sz="3600" dirty="0" smtClean="0">
                <a:latin typeface="Trebuchet MS" panose="020B0603020202020204" pitchFamily="34" charset="0"/>
              </a:rPr>
              <a:t>dystopian?</a:t>
            </a:r>
            <a:endParaRPr lang="en-GB" sz="3600" dirty="0">
              <a:latin typeface="Trebuchet MS" panose="020B0603020202020204" pitchFamily="34" charset="0"/>
            </a:endParaRPr>
          </a:p>
        </p:txBody>
      </p:sp>
      <p:sp>
        <p:nvSpPr>
          <p:cNvPr id="5" name="Rectangle 4"/>
          <p:cNvSpPr/>
          <p:nvPr/>
        </p:nvSpPr>
        <p:spPr>
          <a:xfrm>
            <a:off x="4644008" y="1268760"/>
            <a:ext cx="4157992" cy="4212000"/>
          </a:xfrm>
          <a:prstGeom prst="rect">
            <a:avLst/>
          </a:prstGeom>
          <a:ln w="28575">
            <a:solidFill>
              <a:schemeClr val="accent5"/>
            </a:solidFill>
          </a:ln>
        </p:spPr>
        <p:txBody>
          <a:bodyPr wrap="square" anchor="t">
            <a:spAutoFit/>
          </a:bodyPr>
          <a:lstStyle/>
          <a:p>
            <a:pPr marL="342900" indent="-342900">
              <a:buFont typeface="Arial" panose="020B0604020202020204" pitchFamily="34" charset="0"/>
              <a:buChar char="•"/>
            </a:pPr>
            <a:r>
              <a:rPr lang="en-GB" sz="2000" dirty="0" smtClean="0">
                <a:latin typeface="Trebuchet MS" panose="020B0603020202020204" pitchFamily="34" charset="0"/>
              </a:rPr>
              <a:t>What </a:t>
            </a:r>
            <a:r>
              <a:rPr lang="en-GB" sz="2000" b="1" dirty="0" smtClean="0">
                <a:latin typeface="Trebuchet MS" panose="020B0603020202020204" pitchFamily="34" charset="0"/>
              </a:rPr>
              <a:t>features</a:t>
            </a:r>
            <a:r>
              <a:rPr lang="en-GB" sz="2000" dirty="0" smtClean="0">
                <a:latin typeface="Trebuchet MS" panose="020B0603020202020204" pitchFamily="34" charset="0"/>
              </a:rPr>
              <a:t> might you find in a </a:t>
            </a:r>
            <a:r>
              <a:rPr lang="en-GB" sz="2000" b="1" dirty="0" smtClean="0">
                <a:solidFill>
                  <a:schemeClr val="accent5">
                    <a:lumMod val="75000"/>
                  </a:schemeClr>
                </a:solidFill>
                <a:latin typeface="Trebuchet MS" panose="020B0603020202020204" pitchFamily="34" charset="0"/>
              </a:rPr>
              <a:t>dystopian</a:t>
            </a:r>
            <a:r>
              <a:rPr lang="en-GB" sz="2000" dirty="0" smtClean="0">
                <a:latin typeface="Trebuchet MS" panose="020B0603020202020204" pitchFamily="34" charset="0"/>
              </a:rPr>
              <a:t> story</a:t>
            </a:r>
            <a:r>
              <a:rPr lang="en-GB" sz="2000" dirty="0">
                <a:latin typeface="Trebuchet MS" panose="020B0603020202020204" pitchFamily="34" charset="0"/>
              </a:rPr>
              <a:t>?</a:t>
            </a:r>
          </a:p>
        </p:txBody>
      </p:sp>
      <p:sp>
        <p:nvSpPr>
          <p:cNvPr id="6" name="Rectangle 5"/>
          <p:cNvSpPr/>
          <p:nvPr/>
        </p:nvSpPr>
        <p:spPr>
          <a:xfrm>
            <a:off x="342000" y="1268760"/>
            <a:ext cx="4157992" cy="4212000"/>
          </a:xfrm>
          <a:prstGeom prst="rect">
            <a:avLst/>
          </a:prstGeom>
          <a:ln w="28575">
            <a:solidFill>
              <a:schemeClr val="accent5"/>
            </a:solidFill>
          </a:ln>
        </p:spPr>
        <p:txBody>
          <a:bodyPr wrap="square" anchor="t">
            <a:spAutoFit/>
          </a:bodyPr>
          <a:lstStyle/>
          <a:p>
            <a:pPr marL="342900" indent="-342900">
              <a:buFont typeface="Arial" panose="020B0604020202020204" pitchFamily="34" charset="0"/>
              <a:buChar char="•"/>
            </a:pPr>
            <a:r>
              <a:rPr lang="en-GB" sz="2000" dirty="0" smtClean="0">
                <a:latin typeface="Trebuchet MS" panose="020B0603020202020204" pitchFamily="34" charset="0"/>
              </a:rPr>
              <a:t>What </a:t>
            </a:r>
            <a:r>
              <a:rPr lang="en-GB" sz="2000" b="1" dirty="0" smtClean="0">
                <a:latin typeface="Trebuchet MS" panose="020B0603020202020204" pitchFamily="34" charset="0"/>
              </a:rPr>
              <a:t>features</a:t>
            </a:r>
            <a:r>
              <a:rPr lang="en-GB" sz="2000" dirty="0" smtClean="0">
                <a:latin typeface="Trebuchet MS" panose="020B0603020202020204" pitchFamily="34" charset="0"/>
              </a:rPr>
              <a:t> might you find in a </a:t>
            </a:r>
            <a:r>
              <a:rPr lang="en-GB" sz="2000" b="1" dirty="0" smtClean="0">
                <a:solidFill>
                  <a:schemeClr val="accent5">
                    <a:lumMod val="75000"/>
                  </a:schemeClr>
                </a:solidFill>
                <a:latin typeface="Trebuchet MS" panose="020B0603020202020204" pitchFamily="34" charset="0"/>
              </a:rPr>
              <a:t>utopian</a:t>
            </a:r>
            <a:r>
              <a:rPr lang="en-GB" sz="2000" dirty="0" smtClean="0">
                <a:latin typeface="Trebuchet MS" panose="020B0603020202020204" pitchFamily="34" charset="0"/>
              </a:rPr>
              <a:t> story?</a:t>
            </a:r>
          </a:p>
        </p:txBody>
      </p:sp>
      <p:sp>
        <p:nvSpPr>
          <p:cNvPr id="7" name="Title 1"/>
          <p:cNvSpPr txBox="1">
            <a:spLocks/>
          </p:cNvSpPr>
          <p:nvPr/>
        </p:nvSpPr>
        <p:spPr>
          <a:xfrm>
            <a:off x="342000" y="5661248"/>
            <a:ext cx="8460000" cy="800100"/>
          </a:xfrm>
          <a:prstGeom prst="rect">
            <a:avLst/>
          </a:prstGeom>
          <a:solidFill>
            <a:schemeClr val="accent5">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gn="l">
              <a:spcBef>
                <a:spcPct val="20000"/>
              </a:spcBef>
              <a:buFont typeface="Arial" panose="020B0604020202020204" pitchFamily="34" charset="0"/>
              <a:buChar char="•"/>
            </a:pPr>
            <a:r>
              <a:rPr lang="en-GB" sz="2000" dirty="0">
                <a:solidFill>
                  <a:prstClr val="black"/>
                </a:solidFill>
                <a:latin typeface="Trebuchet MS" panose="020B0603020202020204" pitchFamily="34" charset="0"/>
              </a:rPr>
              <a:t>Can you think of any books or films that fit into either of these categories?</a:t>
            </a:r>
          </a:p>
        </p:txBody>
      </p:sp>
    </p:spTree>
    <p:extLst>
      <p:ext uri="{BB962C8B-B14F-4D97-AF65-F5344CB8AC3E}">
        <p14:creationId xmlns:p14="http://schemas.microsoft.com/office/powerpoint/2010/main" val="4112388654"/>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102000" y="5517232"/>
            <a:ext cx="2700000" cy="900000"/>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Trebuchet MS" panose="020B0603020202020204" pitchFamily="34" charset="0"/>
              </a:rPr>
              <a:t>All freedom is restricted.</a:t>
            </a:r>
          </a:p>
        </p:txBody>
      </p:sp>
      <p:sp>
        <p:nvSpPr>
          <p:cNvPr id="2" name="Rectangle 1"/>
          <p:cNvSpPr/>
          <p:nvPr/>
        </p:nvSpPr>
        <p:spPr>
          <a:xfrm>
            <a:off x="342000" y="404664"/>
            <a:ext cx="8460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latin typeface="Trebuchet MS" panose="020B0603020202020204" pitchFamily="34" charset="0"/>
              </a:rPr>
              <a:t>Utopian </a:t>
            </a:r>
            <a:r>
              <a:rPr lang="en-GB" sz="2800" b="1" dirty="0">
                <a:latin typeface="Trebuchet MS" panose="020B0603020202020204" pitchFamily="34" charset="0"/>
              </a:rPr>
              <a:t>or </a:t>
            </a:r>
            <a:r>
              <a:rPr lang="en-GB" sz="2800" b="1" dirty="0" smtClean="0">
                <a:latin typeface="Trebuchet MS" panose="020B0603020202020204" pitchFamily="34" charset="0"/>
              </a:rPr>
              <a:t>dystopian? Add these to your table.</a:t>
            </a:r>
            <a:endParaRPr lang="en-GB" sz="2800" b="1" dirty="0">
              <a:latin typeface="Trebuchet MS" panose="020B0603020202020204" pitchFamily="34" charset="0"/>
            </a:endParaRPr>
          </a:p>
        </p:txBody>
      </p:sp>
      <p:sp>
        <p:nvSpPr>
          <p:cNvPr id="8" name="Rectangle 7"/>
          <p:cNvSpPr/>
          <p:nvPr/>
        </p:nvSpPr>
        <p:spPr>
          <a:xfrm>
            <a:off x="342000" y="1268760"/>
            <a:ext cx="2700000" cy="900000"/>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Trebuchet MS" panose="020B0603020202020204" pitchFamily="34" charset="0"/>
              </a:rPr>
              <a:t>Uses propaganda to control citizens.</a:t>
            </a:r>
          </a:p>
        </p:txBody>
      </p:sp>
      <p:sp>
        <p:nvSpPr>
          <p:cNvPr id="9" name="Rectangle 8"/>
          <p:cNvSpPr/>
          <p:nvPr/>
        </p:nvSpPr>
        <p:spPr>
          <a:xfrm>
            <a:off x="3222000" y="1268760"/>
            <a:ext cx="2700000" cy="900000"/>
          </a:xfrm>
          <a:prstGeom prst="rect">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Trebuchet MS" panose="020B0603020202020204" pitchFamily="34" charset="0"/>
              </a:rPr>
              <a:t>Individuality and creativity banned.</a:t>
            </a:r>
          </a:p>
        </p:txBody>
      </p:sp>
      <p:sp>
        <p:nvSpPr>
          <p:cNvPr id="10" name="Rectangle 9"/>
          <p:cNvSpPr/>
          <p:nvPr/>
        </p:nvSpPr>
        <p:spPr>
          <a:xfrm>
            <a:off x="6102000" y="1268760"/>
            <a:ext cx="2700000" cy="900000"/>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Trebuchet MS" panose="020B0603020202020204" pitchFamily="34" charset="0"/>
              </a:rPr>
              <a:t>Power is seen as corrupt.</a:t>
            </a:r>
          </a:p>
        </p:txBody>
      </p:sp>
      <p:sp>
        <p:nvSpPr>
          <p:cNvPr id="11" name="Rectangle 10"/>
          <p:cNvSpPr/>
          <p:nvPr/>
        </p:nvSpPr>
        <p:spPr>
          <a:xfrm>
            <a:off x="342000" y="2330878"/>
            <a:ext cx="2700000" cy="900000"/>
          </a:xfrm>
          <a:prstGeom prst="rect">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Trebuchet MS" panose="020B0603020202020204" pitchFamily="34" charset="0"/>
              </a:rPr>
              <a:t>Feeling of </a:t>
            </a:r>
            <a:r>
              <a:rPr lang="en-GB" sz="2000" dirty="0" smtClean="0">
                <a:solidFill>
                  <a:schemeClr val="tx1"/>
                </a:solidFill>
                <a:latin typeface="Trebuchet MS" panose="020B0603020202020204" pitchFamily="34" charset="0"/>
              </a:rPr>
              <a:t>fear.</a:t>
            </a:r>
            <a:endParaRPr lang="en-GB" sz="2000" dirty="0">
              <a:solidFill>
                <a:schemeClr val="tx1"/>
              </a:solidFill>
              <a:latin typeface="Trebuchet MS" panose="020B0603020202020204" pitchFamily="34" charset="0"/>
            </a:endParaRPr>
          </a:p>
        </p:txBody>
      </p:sp>
      <p:sp>
        <p:nvSpPr>
          <p:cNvPr id="12" name="Rectangle 11"/>
          <p:cNvSpPr/>
          <p:nvPr/>
        </p:nvSpPr>
        <p:spPr>
          <a:xfrm>
            <a:off x="3222000" y="2330878"/>
            <a:ext cx="2700000" cy="900000"/>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Trebuchet MS" panose="020B0603020202020204" pitchFamily="34" charset="0"/>
              </a:rPr>
              <a:t>Leader is worshipped and has total control.</a:t>
            </a:r>
          </a:p>
        </p:txBody>
      </p:sp>
      <p:sp>
        <p:nvSpPr>
          <p:cNvPr id="13" name="Rectangle 12"/>
          <p:cNvSpPr/>
          <p:nvPr/>
        </p:nvSpPr>
        <p:spPr>
          <a:xfrm>
            <a:off x="6102000" y="2330878"/>
            <a:ext cx="2700000" cy="900000"/>
          </a:xfrm>
          <a:prstGeom prst="rect">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Trebuchet MS" panose="020B0603020202020204" pitchFamily="34" charset="0"/>
              </a:rPr>
              <a:t>Encouraged to think independently.</a:t>
            </a:r>
          </a:p>
        </p:txBody>
      </p:sp>
      <p:sp>
        <p:nvSpPr>
          <p:cNvPr id="14" name="Rectangle 13"/>
          <p:cNvSpPr/>
          <p:nvPr/>
        </p:nvSpPr>
        <p:spPr>
          <a:xfrm>
            <a:off x="342000" y="3392996"/>
            <a:ext cx="2700000" cy="900000"/>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Trebuchet MS" panose="020B0603020202020204" pitchFamily="34" charset="0"/>
              </a:rPr>
              <a:t>Hides behind a mask of a perfect world.</a:t>
            </a:r>
          </a:p>
        </p:txBody>
      </p:sp>
      <p:sp>
        <p:nvSpPr>
          <p:cNvPr id="15" name="Rectangle 14"/>
          <p:cNvSpPr/>
          <p:nvPr/>
        </p:nvSpPr>
        <p:spPr>
          <a:xfrm>
            <a:off x="3222000" y="3392996"/>
            <a:ext cx="2700000" cy="900000"/>
          </a:xfrm>
          <a:prstGeom prst="rect">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Trebuchet MS" panose="020B0603020202020204" pitchFamily="34" charset="0"/>
              </a:rPr>
              <a:t>Constant surveillance of its citizens.</a:t>
            </a:r>
          </a:p>
        </p:txBody>
      </p:sp>
      <p:sp>
        <p:nvSpPr>
          <p:cNvPr id="16" name="Rectangle 15"/>
          <p:cNvSpPr/>
          <p:nvPr/>
        </p:nvSpPr>
        <p:spPr>
          <a:xfrm>
            <a:off x="6102000" y="3392996"/>
            <a:ext cx="2700000" cy="900000"/>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Trebuchet MS" panose="020B0603020202020204" pitchFamily="34" charset="0"/>
              </a:rPr>
              <a:t>Freedom of thought encouraged.</a:t>
            </a:r>
          </a:p>
        </p:txBody>
      </p:sp>
      <p:sp>
        <p:nvSpPr>
          <p:cNvPr id="17" name="Rectangle 16"/>
          <p:cNvSpPr/>
          <p:nvPr/>
        </p:nvSpPr>
        <p:spPr>
          <a:xfrm>
            <a:off x="342000" y="4455114"/>
            <a:ext cx="2700000" cy="900000"/>
          </a:xfrm>
          <a:prstGeom prst="rect">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Trebuchet MS" panose="020B0603020202020204" pitchFamily="34" charset="0"/>
              </a:rPr>
              <a:t>Citizens expected to obey.</a:t>
            </a:r>
          </a:p>
        </p:txBody>
      </p:sp>
      <p:sp>
        <p:nvSpPr>
          <p:cNvPr id="19" name="Rectangle 18"/>
          <p:cNvSpPr/>
          <p:nvPr/>
        </p:nvSpPr>
        <p:spPr>
          <a:xfrm>
            <a:off x="6102000" y="4455114"/>
            <a:ext cx="2700000" cy="900000"/>
          </a:xfrm>
          <a:prstGeom prst="rect">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Trebuchet MS" panose="020B0603020202020204" pitchFamily="34" charset="0"/>
              </a:rPr>
              <a:t>Everyone works together as a society.</a:t>
            </a:r>
          </a:p>
        </p:txBody>
      </p:sp>
      <p:sp>
        <p:nvSpPr>
          <p:cNvPr id="20" name="Rectangle 19"/>
          <p:cNvSpPr/>
          <p:nvPr/>
        </p:nvSpPr>
        <p:spPr>
          <a:xfrm>
            <a:off x="342000" y="5517232"/>
            <a:ext cx="2700000" cy="900000"/>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Trebuchet MS" panose="020B0603020202020204" pitchFamily="34" charset="0"/>
              </a:rPr>
              <a:t>Creativity encouraged.</a:t>
            </a:r>
          </a:p>
        </p:txBody>
      </p:sp>
      <p:sp>
        <p:nvSpPr>
          <p:cNvPr id="21" name="Rectangle 20"/>
          <p:cNvSpPr/>
          <p:nvPr/>
        </p:nvSpPr>
        <p:spPr>
          <a:xfrm>
            <a:off x="3222000" y="4455114"/>
            <a:ext cx="2700000" cy="900000"/>
          </a:xfrm>
          <a:prstGeom prst="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Trebuchet MS" panose="020B0603020202020204" pitchFamily="34" charset="0"/>
              </a:rPr>
              <a:t>No fear.</a:t>
            </a:r>
          </a:p>
        </p:txBody>
      </p:sp>
      <p:sp>
        <p:nvSpPr>
          <p:cNvPr id="22" name="Rectangle 21"/>
          <p:cNvSpPr/>
          <p:nvPr/>
        </p:nvSpPr>
        <p:spPr>
          <a:xfrm>
            <a:off x="3222000" y="5517232"/>
            <a:ext cx="2700000" cy="900000"/>
          </a:xfrm>
          <a:prstGeom prst="rect">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rebuchet MS" panose="020B0603020202020204" pitchFamily="34" charset="0"/>
              </a:rPr>
              <a:t>Natural world embraced and industrialisation rejected.</a:t>
            </a:r>
          </a:p>
        </p:txBody>
      </p:sp>
    </p:spTree>
    <p:extLst>
      <p:ext uri="{BB962C8B-B14F-4D97-AF65-F5344CB8AC3E}">
        <p14:creationId xmlns:p14="http://schemas.microsoft.com/office/powerpoint/2010/main" val="1121614054"/>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000" y="404664"/>
            <a:ext cx="8460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Trebuchet MS" panose="020B0603020202020204" pitchFamily="34" charset="0"/>
              </a:rPr>
              <a:t>Mini </a:t>
            </a:r>
            <a:r>
              <a:rPr lang="en-GB" sz="3600" dirty="0" smtClean="0">
                <a:latin typeface="Trebuchet MS" panose="020B0603020202020204" pitchFamily="34" charset="0"/>
              </a:rPr>
              <a:t>plenary</a:t>
            </a:r>
            <a:endParaRPr lang="en-GB" sz="3600" b="1" dirty="0">
              <a:latin typeface="Trebuchet MS" panose="020B0603020202020204" pitchFamily="34" charset="0"/>
            </a:endParaRPr>
          </a:p>
        </p:txBody>
      </p:sp>
      <p:sp>
        <p:nvSpPr>
          <p:cNvPr id="4" name="TextBox 3">
            <a:extLst>
              <a:ext uri="{FF2B5EF4-FFF2-40B4-BE49-F238E27FC236}">
                <a16:creationId xmlns:a16="http://schemas.microsoft.com/office/drawing/2014/main" xmlns="" id="{4B9686F9-F993-496E-8459-D85C9B170DCA}"/>
              </a:ext>
            </a:extLst>
          </p:cNvPr>
          <p:cNvSpPr txBox="1"/>
          <p:nvPr/>
        </p:nvSpPr>
        <p:spPr>
          <a:xfrm>
            <a:off x="342000" y="1340768"/>
            <a:ext cx="8099960" cy="1477328"/>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Trebuchet MS" panose="020B0603020202020204" pitchFamily="34" charset="0"/>
              </a:rPr>
              <a:t>Summarise what a utopian and a dystopian story is using your own words</a:t>
            </a:r>
            <a:r>
              <a:rPr lang="en-GB" sz="2000" dirty="0" smtClean="0">
                <a:latin typeface="Trebuchet MS" panose="020B0603020202020204" pitchFamily="34" charset="0"/>
              </a:rPr>
              <a:t>.</a:t>
            </a:r>
          </a:p>
          <a:p>
            <a:pPr marL="342900" indent="-342900">
              <a:buFont typeface="Arial" panose="020B0604020202020204" pitchFamily="34" charset="0"/>
              <a:buChar char="•"/>
            </a:pPr>
            <a:endParaRPr lang="en-GB" sz="1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Try to include as many of the features we have discussed as possible.</a:t>
            </a:r>
          </a:p>
        </p:txBody>
      </p:sp>
      <p:sp>
        <p:nvSpPr>
          <p:cNvPr id="3" name="Rectangle 2"/>
          <p:cNvSpPr/>
          <p:nvPr/>
        </p:nvSpPr>
        <p:spPr>
          <a:xfrm>
            <a:off x="342000" y="3105835"/>
            <a:ext cx="4572000" cy="992579"/>
          </a:xfrm>
          <a:prstGeom prst="rect">
            <a:avLst/>
          </a:prstGeom>
        </p:spPr>
        <p:txBody>
          <a:bodyPr>
            <a:spAutoFit/>
          </a:bodyPr>
          <a:lstStyle/>
          <a:p>
            <a:pPr marL="0" indent="0">
              <a:buNone/>
            </a:pPr>
            <a:r>
              <a:rPr lang="en-GB" sz="2400" b="1" dirty="0">
                <a:latin typeface="Trebuchet MS" panose="020B0603020202020204" pitchFamily="34" charset="0"/>
              </a:rPr>
              <a:t>A utopian story is </a:t>
            </a:r>
            <a:r>
              <a:rPr lang="en-GB" sz="2400" b="1" dirty="0" smtClean="0">
                <a:latin typeface="Trebuchet MS" panose="020B0603020202020204" pitchFamily="34" charset="0"/>
              </a:rPr>
              <a:t>…</a:t>
            </a:r>
          </a:p>
          <a:p>
            <a:pPr marL="0" indent="0">
              <a:buNone/>
            </a:pPr>
            <a:endParaRPr lang="en-GB" sz="1000" b="1" dirty="0">
              <a:latin typeface="Trebuchet MS" panose="020B0603020202020204" pitchFamily="34" charset="0"/>
            </a:endParaRPr>
          </a:p>
          <a:p>
            <a:pPr marL="0" indent="0">
              <a:buNone/>
            </a:pPr>
            <a:r>
              <a:rPr lang="en-GB" sz="2400" b="1" dirty="0">
                <a:latin typeface="Trebuchet MS" panose="020B0603020202020204" pitchFamily="34" charset="0"/>
              </a:rPr>
              <a:t>A dystopian story is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394458">
            <a:off x="6210496" y="2967385"/>
            <a:ext cx="1699245" cy="3398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6345487"/>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2000" y="404664"/>
            <a:ext cx="8460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latin typeface="Trebuchet MS" panose="020B0603020202020204" pitchFamily="34" charset="0"/>
              </a:rPr>
              <a:t>The island - </a:t>
            </a:r>
            <a:r>
              <a:rPr lang="en-GB" sz="3600" dirty="0">
                <a:latin typeface="Trebuchet MS" panose="020B0603020202020204" pitchFamily="34" charset="0"/>
              </a:rPr>
              <a:t>L</a:t>
            </a:r>
            <a:r>
              <a:rPr lang="en-GB" sz="3600" dirty="0" smtClean="0">
                <a:latin typeface="Trebuchet MS" panose="020B0603020202020204" pitchFamily="34" charset="0"/>
              </a:rPr>
              <a:t>esson 5</a:t>
            </a:r>
            <a:endParaRPr lang="en-GB" sz="3600" b="1" dirty="0">
              <a:latin typeface="Trebuchet MS" panose="020B0603020202020204" pitchFamily="34" charset="0"/>
            </a:endParaRPr>
          </a:p>
        </p:txBody>
      </p:sp>
      <p:sp>
        <p:nvSpPr>
          <p:cNvPr id="10" name="Rectangle 9"/>
          <p:cNvSpPr/>
          <p:nvPr/>
        </p:nvSpPr>
        <p:spPr>
          <a:xfrm>
            <a:off x="342000" y="1219399"/>
            <a:ext cx="8460001" cy="830997"/>
          </a:xfrm>
          <a:prstGeom prst="rect">
            <a:avLst/>
          </a:prstGeom>
          <a:ln w="28575">
            <a:noFill/>
          </a:ln>
        </p:spPr>
        <p:txBody>
          <a:bodyPr wrap="square" anchor="ctr">
            <a:spAutoFit/>
          </a:bodyPr>
          <a:lstStyle/>
          <a:p>
            <a:r>
              <a:rPr lang="en-GB" sz="2400" dirty="0">
                <a:latin typeface="Trebuchet MS" panose="020B0603020202020204" pitchFamily="34" charset="0"/>
              </a:rPr>
              <a:t>Based on this image, do you think this </a:t>
            </a:r>
            <a:r>
              <a:rPr lang="en-GB" sz="2400" dirty="0" smtClean="0">
                <a:latin typeface="Trebuchet MS" panose="020B0603020202020204" pitchFamily="34" charset="0"/>
              </a:rPr>
              <a:t>text is utopian </a:t>
            </a:r>
            <a:r>
              <a:rPr lang="en-GB" sz="2400" dirty="0">
                <a:latin typeface="Trebuchet MS" panose="020B0603020202020204" pitchFamily="34" charset="0"/>
              </a:rPr>
              <a:t>or </a:t>
            </a:r>
            <a:r>
              <a:rPr lang="en-GB" sz="2400" dirty="0" smtClean="0">
                <a:latin typeface="Trebuchet MS" panose="020B0603020202020204" pitchFamily="34" charset="0"/>
              </a:rPr>
              <a:t>dystopian?</a:t>
            </a:r>
            <a:endParaRPr lang="en-GB" sz="2400" b="1" dirty="0">
              <a:latin typeface="Trebuchet MS" panose="020B0603020202020204" pitchFamily="34" charset="0"/>
            </a:endParaRPr>
          </a:p>
        </p:txBody>
      </p:sp>
      <p:pic>
        <p:nvPicPr>
          <p:cNvPr id="7" name="Picture 2" descr="Nineteen Eighty Four, 1984, Surveillance, Nsa, Cia, Fbi">
            <a:extLst>
              <a:ext uri="{FF2B5EF4-FFF2-40B4-BE49-F238E27FC236}">
                <a16:creationId xmlns:a16="http://schemas.microsoft.com/office/drawing/2014/main" xmlns="" id="{9D5AD412-4A84-4360-8CBB-1F9DBDFADF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262" y="2772249"/>
            <a:ext cx="6399476" cy="339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7715462"/>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42000" y="1405225"/>
            <a:ext cx="8460001" cy="830997"/>
          </a:xfrm>
          <a:prstGeom prst="rect">
            <a:avLst/>
          </a:prstGeom>
          <a:ln w="28575">
            <a:noFill/>
          </a:ln>
        </p:spPr>
        <p:txBody>
          <a:bodyPr wrap="square" anchor="ctr">
            <a:spAutoFit/>
          </a:bodyPr>
          <a:lstStyle/>
          <a:p>
            <a:pPr marL="342900" indent="-342900">
              <a:buFont typeface="Arial" panose="020B0604020202020204" pitchFamily="34" charset="0"/>
              <a:buChar char="•"/>
            </a:pPr>
            <a:r>
              <a:rPr lang="en-GB" sz="2400" dirty="0">
                <a:latin typeface="Trebuchet MS" panose="020B0603020202020204" pitchFamily="34" charset="0"/>
              </a:rPr>
              <a:t>Let’s look at quotations from the novel </a:t>
            </a:r>
            <a:r>
              <a:rPr lang="en-GB" sz="2400" i="1" dirty="0">
                <a:latin typeface="Trebuchet MS" panose="020B0603020202020204" pitchFamily="34" charset="0"/>
              </a:rPr>
              <a:t>1984</a:t>
            </a:r>
            <a:r>
              <a:rPr lang="en-GB" sz="2400" dirty="0">
                <a:latin typeface="Trebuchet MS" panose="020B0603020202020204" pitchFamily="34" charset="0"/>
              </a:rPr>
              <a:t> and decide whether we think it’s a utopian </a:t>
            </a:r>
            <a:r>
              <a:rPr lang="en-GB" sz="2400" dirty="0" smtClean="0">
                <a:latin typeface="Trebuchet MS" panose="020B0603020202020204" pitchFamily="34" charset="0"/>
              </a:rPr>
              <a:t>or </a:t>
            </a:r>
            <a:r>
              <a:rPr lang="en-GB" sz="2400" dirty="0">
                <a:latin typeface="Trebuchet MS" panose="020B0603020202020204" pitchFamily="34" charset="0"/>
              </a:rPr>
              <a:t>a dystopian novel.</a:t>
            </a:r>
          </a:p>
        </p:txBody>
      </p:sp>
      <p:sp>
        <p:nvSpPr>
          <p:cNvPr id="2" name="Rectangle 1"/>
          <p:cNvSpPr/>
          <p:nvPr/>
        </p:nvSpPr>
        <p:spPr>
          <a:xfrm>
            <a:off x="342000" y="404664"/>
            <a:ext cx="8460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i="1" dirty="0">
                <a:latin typeface="Trebuchet MS" panose="020B0603020202020204" pitchFamily="34" charset="0"/>
              </a:rPr>
              <a:t>1984</a:t>
            </a:r>
            <a:r>
              <a:rPr lang="en-GB" sz="3600" dirty="0">
                <a:latin typeface="Trebuchet MS" panose="020B0603020202020204" pitchFamily="34" charset="0"/>
              </a:rPr>
              <a:t> by George Orwell</a:t>
            </a:r>
          </a:p>
        </p:txBody>
      </p:sp>
      <p:pic>
        <p:nvPicPr>
          <p:cNvPr id="5" name="Picture 2" descr="Nineteen Eighty Four, 1984, Surveillance, Nsa, Cia, Fbi">
            <a:extLst>
              <a:ext uri="{FF2B5EF4-FFF2-40B4-BE49-F238E27FC236}">
                <a16:creationId xmlns:a16="http://schemas.microsoft.com/office/drawing/2014/main" xmlns="" id="{9D5AD412-4A84-4360-8CBB-1F9DBDFADF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262" y="2772249"/>
            <a:ext cx="6399476" cy="339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9777702"/>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42000" y="1540823"/>
            <a:ext cx="8460001" cy="461665"/>
          </a:xfrm>
          <a:prstGeom prst="rect">
            <a:avLst/>
          </a:prstGeom>
          <a:ln w="28575">
            <a:noFill/>
          </a:ln>
        </p:spPr>
        <p:txBody>
          <a:bodyPr wrap="square" anchor="ctr">
            <a:spAutoFit/>
          </a:bodyPr>
          <a:lstStyle/>
          <a:p>
            <a:r>
              <a:rPr lang="en-GB" sz="2400" dirty="0" smtClean="0">
                <a:latin typeface="Trebuchet MS" panose="020B0603020202020204" pitchFamily="34" charset="0"/>
              </a:rPr>
              <a:t>Your group will be given a quotation from </a:t>
            </a:r>
            <a:r>
              <a:rPr lang="en-GB" sz="2400" i="1" dirty="0" smtClean="0">
                <a:latin typeface="Trebuchet MS" panose="020B0603020202020204" pitchFamily="34" charset="0"/>
              </a:rPr>
              <a:t>1984 </a:t>
            </a:r>
            <a:r>
              <a:rPr lang="en-GB" sz="2400" dirty="0" smtClean="0">
                <a:latin typeface="Trebuchet MS" panose="020B0603020202020204" pitchFamily="34" charset="0"/>
              </a:rPr>
              <a:t>to study.</a:t>
            </a:r>
            <a:endParaRPr lang="en-GB" sz="2400" dirty="0">
              <a:latin typeface="Trebuchet MS" panose="020B0603020202020204" pitchFamily="34" charset="0"/>
            </a:endParaRPr>
          </a:p>
        </p:txBody>
      </p:sp>
      <p:sp>
        <p:nvSpPr>
          <p:cNvPr id="2" name="Rectangle 1"/>
          <p:cNvSpPr/>
          <p:nvPr/>
        </p:nvSpPr>
        <p:spPr>
          <a:xfrm>
            <a:off x="342000" y="404664"/>
            <a:ext cx="8460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Trebuchet MS" panose="020B0603020202020204" pitchFamily="34" charset="0"/>
              </a:rPr>
              <a:t>Independent </a:t>
            </a:r>
            <a:r>
              <a:rPr lang="en-GB" sz="3600" dirty="0" smtClean="0">
                <a:latin typeface="Trebuchet MS" panose="020B0603020202020204" pitchFamily="34" charset="0"/>
              </a:rPr>
              <a:t>task</a:t>
            </a:r>
            <a:endParaRPr lang="en-GB" sz="3600" dirty="0">
              <a:latin typeface="Trebuchet MS" panose="020B0603020202020204" pitchFamily="34" charset="0"/>
            </a:endParaRPr>
          </a:p>
        </p:txBody>
      </p:sp>
      <p:sp>
        <p:nvSpPr>
          <p:cNvPr id="3" name="Rectangle 2"/>
          <p:cNvSpPr/>
          <p:nvPr/>
        </p:nvSpPr>
        <p:spPr>
          <a:xfrm>
            <a:off x="342000" y="2428433"/>
            <a:ext cx="8460000" cy="2708434"/>
          </a:xfrm>
          <a:prstGeom prst="rect">
            <a:avLst/>
          </a:prstGeom>
        </p:spPr>
        <p:txBody>
          <a:bodyPr>
            <a:spAutoFit/>
          </a:bodyPr>
          <a:lstStyle/>
          <a:p>
            <a:pPr marL="0" indent="0">
              <a:buNone/>
            </a:pPr>
            <a:r>
              <a:rPr lang="en-GB" sz="2000" b="1" dirty="0">
                <a:latin typeface="Trebuchet MS" panose="020B0603020202020204" pitchFamily="34" charset="0"/>
              </a:rPr>
              <a:t>Read the quotations carefully and</a:t>
            </a:r>
            <a:r>
              <a:rPr lang="en-GB" sz="2000" b="1" dirty="0" smtClean="0">
                <a:latin typeface="Trebuchet MS" panose="020B0603020202020204" pitchFamily="34" charset="0"/>
              </a:rPr>
              <a:t>:</a:t>
            </a:r>
          </a:p>
          <a:p>
            <a:pPr marL="0" indent="0">
              <a:buNone/>
            </a:pPr>
            <a:endParaRPr lang="en-GB" sz="1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H</a:t>
            </a:r>
            <a:r>
              <a:rPr lang="en-GB" sz="2000" dirty="0" smtClean="0">
                <a:latin typeface="Trebuchet MS" panose="020B0603020202020204" pitchFamily="34" charset="0"/>
              </a:rPr>
              <a:t>ighlight </a:t>
            </a:r>
            <a:r>
              <a:rPr lang="en-GB" sz="2000" dirty="0">
                <a:latin typeface="Trebuchet MS" panose="020B0603020202020204" pitchFamily="34" charset="0"/>
              </a:rPr>
              <a:t>and annotate any evidence of a dystopian fiction (use table of features from previous lesson</a:t>
            </a:r>
            <a:r>
              <a:rPr lang="en-GB" sz="2000" dirty="0" smtClean="0">
                <a:latin typeface="Trebuchet MS" panose="020B0603020202020204" pitchFamily="34" charset="0"/>
              </a:rPr>
              <a:t>).</a:t>
            </a:r>
          </a:p>
          <a:p>
            <a:pPr marL="342900" indent="-342900">
              <a:buFont typeface="Arial" panose="020B0604020202020204" pitchFamily="34" charset="0"/>
              <a:buChar char="•"/>
            </a:pPr>
            <a:endParaRPr lang="en-GB" sz="1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Highlight and annotate the tone/feeling conveyed </a:t>
            </a:r>
            <a:r>
              <a:rPr lang="en-GB" sz="2000" dirty="0" smtClean="0">
                <a:latin typeface="Trebuchet MS" panose="020B0603020202020204" pitchFamily="34" charset="0"/>
              </a:rPr>
              <a:t>e.g</a:t>
            </a:r>
            <a:r>
              <a:rPr lang="en-GB" sz="2000" dirty="0">
                <a:latin typeface="Trebuchet MS" panose="020B0603020202020204" pitchFamily="34" charset="0"/>
              </a:rPr>
              <a:t>.</a:t>
            </a:r>
            <a:r>
              <a:rPr lang="en-GB" sz="2000" dirty="0" smtClean="0">
                <a:latin typeface="Trebuchet MS" panose="020B0603020202020204" pitchFamily="34" charset="0"/>
              </a:rPr>
              <a:t> </a:t>
            </a:r>
            <a:r>
              <a:rPr lang="en-GB" sz="2000" dirty="0">
                <a:latin typeface="Trebuchet MS" panose="020B0603020202020204" pitchFamily="34" charset="0"/>
              </a:rPr>
              <a:t>fear/uneasiness etc</a:t>
            </a:r>
            <a:r>
              <a:rPr lang="en-GB" sz="2000" dirty="0" smtClean="0">
                <a:latin typeface="Trebuchet MS" panose="020B0603020202020204" pitchFamily="34" charset="0"/>
              </a:rPr>
              <a:t>.</a:t>
            </a:r>
          </a:p>
          <a:p>
            <a:pPr marL="342900" indent="-342900">
              <a:buFont typeface="Arial" panose="020B0604020202020204" pitchFamily="34" charset="0"/>
              <a:buChar char="•"/>
            </a:pPr>
            <a:endParaRPr lang="en-GB" sz="1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Highlight and annotate anything else that the writer has </a:t>
            </a:r>
            <a:r>
              <a:rPr lang="en-GB" sz="2000" dirty="0" smtClean="0">
                <a:latin typeface="Trebuchet MS" panose="020B0603020202020204" pitchFamily="34" charset="0"/>
              </a:rPr>
              <a:t>done which you </a:t>
            </a:r>
            <a:r>
              <a:rPr lang="en-GB" sz="2000" dirty="0">
                <a:latin typeface="Trebuchet MS" panose="020B0603020202020204" pitchFamily="34" charset="0"/>
              </a:rPr>
              <a:t>think is </a:t>
            </a:r>
            <a:r>
              <a:rPr lang="en-GB" sz="2000" dirty="0" smtClean="0">
                <a:latin typeface="Trebuchet MS" panose="020B0603020202020204" pitchFamily="34" charset="0"/>
              </a:rPr>
              <a:t>interesting.</a:t>
            </a:r>
            <a:endParaRPr lang="en-GB" sz="2000" dirty="0">
              <a:latin typeface="Trebuchet MS" panose="020B0603020202020204" pitchFamily="34" charset="0"/>
            </a:endParaRPr>
          </a:p>
        </p:txBody>
      </p:sp>
    </p:spTree>
    <p:extLst>
      <p:ext uri="{BB962C8B-B14F-4D97-AF65-F5344CB8AC3E}">
        <p14:creationId xmlns:p14="http://schemas.microsoft.com/office/powerpoint/2010/main" val="816351923"/>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000" y="404664"/>
            <a:ext cx="8460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latin typeface="Trebuchet MS" panose="020B0603020202020204" pitchFamily="34" charset="0"/>
              </a:rPr>
              <a:t>Group 1</a:t>
            </a:r>
            <a:endParaRPr lang="en-GB" sz="3600" dirty="0">
              <a:latin typeface="Trebuchet MS" panose="020B0603020202020204" pitchFamily="34" charset="0"/>
            </a:endParaRPr>
          </a:p>
        </p:txBody>
      </p:sp>
      <p:sp>
        <p:nvSpPr>
          <p:cNvPr id="3" name="Rectangle 2"/>
          <p:cNvSpPr/>
          <p:nvPr/>
        </p:nvSpPr>
        <p:spPr>
          <a:xfrm>
            <a:off x="342000" y="3284984"/>
            <a:ext cx="8460000" cy="2800767"/>
          </a:xfrm>
          <a:prstGeom prst="rect">
            <a:avLst/>
          </a:prstGeom>
        </p:spPr>
        <p:txBody>
          <a:bodyPr>
            <a:spAutoFit/>
          </a:bodyPr>
          <a:lstStyle/>
          <a:p>
            <a:pPr marL="0" indent="0">
              <a:buNone/>
            </a:pPr>
            <a:r>
              <a:rPr lang="en-GB" sz="2000" b="1" dirty="0">
                <a:latin typeface="Trebuchet MS" panose="020B0603020202020204" pitchFamily="34" charset="0"/>
              </a:rPr>
              <a:t>Read the </a:t>
            </a:r>
            <a:r>
              <a:rPr lang="en-GB" sz="2000" b="1" dirty="0" smtClean="0">
                <a:latin typeface="Trebuchet MS" panose="020B0603020202020204" pitchFamily="34" charset="0"/>
              </a:rPr>
              <a:t>quotation </a:t>
            </a:r>
            <a:r>
              <a:rPr lang="en-GB" sz="2000" b="1" dirty="0">
                <a:latin typeface="Trebuchet MS" panose="020B0603020202020204" pitchFamily="34" charset="0"/>
              </a:rPr>
              <a:t>carefully and</a:t>
            </a:r>
            <a:r>
              <a:rPr lang="en-GB" sz="2000" b="1" dirty="0" smtClean="0">
                <a:latin typeface="Trebuchet MS" panose="020B0603020202020204" pitchFamily="34" charset="0"/>
              </a:rPr>
              <a:t>:</a:t>
            </a:r>
          </a:p>
          <a:p>
            <a:pPr marL="0" indent="0">
              <a:buNone/>
            </a:pPr>
            <a:endParaRPr lang="en-GB" sz="1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H</a:t>
            </a:r>
            <a:r>
              <a:rPr lang="en-GB" sz="2000" dirty="0" smtClean="0">
                <a:latin typeface="Trebuchet MS" panose="020B0603020202020204" pitchFamily="34" charset="0"/>
              </a:rPr>
              <a:t>ighlight </a:t>
            </a:r>
            <a:r>
              <a:rPr lang="en-GB" sz="2000" dirty="0">
                <a:latin typeface="Trebuchet MS" panose="020B0603020202020204" pitchFamily="34" charset="0"/>
              </a:rPr>
              <a:t>and annotate any evidence of a dystopian fiction (use table of features from previous lesson</a:t>
            </a:r>
            <a:r>
              <a:rPr lang="en-GB" sz="2000" dirty="0" smtClean="0">
                <a:latin typeface="Trebuchet MS" panose="020B0603020202020204" pitchFamily="34" charset="0"/>
              </a:rPr>
              <a:t>).</a:t>
            </a:r>
          </a:p>
          <a:p>
            <a:pPr marL="342900" indent="-342900">
              <a:buFont typeface="Arial" panose="020B0604020202020204" pitchFamily="34" charset="0"/>
              <a:buChar char="•"/>
            </a:pPr>
            <a:endParaRPr lang="en-GB" sz="1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Highlight and annotate the tone/feeling conveyed </a:t>
            </a:r>
            <a:r>
              <a:rPr lang="en-GB" sz="2000" dirty="0" smtClean="0">
                <a:latin typeface="Trebuchet MS" panose="020B0603020202020204" pitchFamily="34" charset="0"/>
              </a:rPr>
              <a:t>e.g</a:t>
            </a:r>
            <a:r>
              <a:rPr lang="en-GB" sz="2000" dirty="0">
                <a:latin typeface="Trebuchet MS" panose="020B0603020202020204" pitchFamily="34" charset="0"/>
              </a:rPr>
              <a:t>.</a:t>
            </a:r>
            <a:r>
              <a:rPr lang="en-GB" sz="2000" dirty="0" smtClean="0">
                <a:latin typeface="Trebuchet MS" panose="020B0603020202020204" pitchFamily="34" charset="0"/>
              </a:rPr>
              <a:t> </a:t>
            </a:r>
            <a:r>
              <a:rPr lang="en-GB" sz="2000" dirty="0">
                <a:latin typeface="Trebuchet MS" panose="020B0603020202020204" pitchFamily="34" charset="0"/>
              </a:rPr>
              <a:t>fear/uneasiness etc</a:t>
            </a:r>
            <a:r>
              <a:rPr lang="en-GB" sz="2000" dirty="0" smtClean="0">
                <a:latin typeface="Trebuchet MS" panose="020B0603020202020204" pitchFamily="34" charset="0"/>
              </a:rPr>
              <a:t>.</a:t>
            </a:r>
          </a:p>
          <a:p>
            <a:pPr marL="342900" indent="-342900">
              <a:buFont typeface="Arial" panose="020B0604020202020204" pitchFamily="34" charset="0"/>
              <a:buChar char="•"/>
            </a:pPr>
            <a:endParaRPr lang="en-GB" sz="1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Highlight and annotate anything else that the writer has done </a:t>
            </a:r>
            <a:r>
              <a:rPr lang="en-GB" sz="2000" dirty="0" smtClean="0">
                <a:latin typeface="Trebuchet MS" panose="020B0603020202020204" pitchFamily="34" charset="0"/>
              </a:rPr>
              <a:t>which </a:t>
            </a:r>
            <a:r>
              <a:rPr lang="en-GB" sz="2000" dirty="0">
                <a:latin typeface="Trebuchet MS" panose="020B0603020202020204" pitchFamily="34" charset="0"/>
              </a:rPr>
              <a:t>you think is interesting.</a:t>
            </a:r>
          </a:p>
        </p:txBody>
      </p:sp>
      <p:sp>
        <p:nvSpPr>
          <p:cNvPr id="5" name="Rectangle 4"/>
          <p:cNvSpPr/>
          <p:nvPr/>
        </p:nvSpPr>
        <p:spPr>
          <a:xfrm>
            <a:off x="354824" y="1290586"/>
            <a:ext cx="8460000" cy="185038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a:solidFill>
                  <a:schemeClr val="accent5">
                    <a:lumMod val="75000"/>
                  </a:schemeClr>
                </a:solidFill>
                <a:latin typeface="Trebuchet MS" panose="020B0603020202020204" pitchFamily="34" charset="0"/>
              </a:rPr>
              <a:t>‘It was no use trying the lift. Even at the best of times it was seldom working, and at present the electric current was cut off during daylight hours. It was part of the economy drive in preparation for Hate Week.’ </a:t>
            </a:r>
          </a:p>
        </p:txBody>
      </p:sp>
    </p:spTree>
    <p:extLst>
      <p:ext uri="{BB962C8B-B14F-4D97-AF65-F5344CB8AC3E}">
        <p14:creationId xmlns:p14="http://schemas.microsoft.com/office/powerpoint/2010/main" val="1383095637"/>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000" y="404664"/>
            <a:ext cx="8460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latin typeface="Trebuchet MS" panose="020B0603020202020204" pitchFamily="34" charset="0"/>
              </a:rPr>
              <a:t>Group 2</a:t>
            </a:r>
            <a:endParaRPr lang="en-GB" sz="3600" dirty="0">
              <a:latin typeface="Trebuchet MS" panose="020B0603020202020204" pitchFamily="34" charset="0"/>
            </a:endParaRPr>
          </a:p>
        </p:txBody>
      </p:sp>
      <p:sp>
        <p:nvSpPr>
          <p:cNvPr id="3" name="Rectangle 2"/>
          <p:cNvSpPr/>
          <p:nvPr/>
        </p:nvSpPr>
        <p:spPr>
          <a:xfrm>
            <a:off x="342000" y="3508553"/>
            <a:ext cx="8460000" cy="2800767"/>
          </a:xfrm>
          <a:prstGeom prst="rect">
            <a:avLst/>
          </a:prstGeom>
        </p:spPr>
        <p:txBody>
          <a:bodyPr>
            <a:spAutoFit/>
          </a:bodyPr>
          <a:lstStyle/>
          <a:p>
            <a:pPr marL="0" indent="0">
              <a:buNone/>
            </a:pPr>
            <a:r>
              <a:rPr lang="en-GB" sz="2000" b="1" dirty="0">
                <a:latin typeface="Trebuchet MS" panose="020B0603020202020204" pitchFamily="34" charset="0"/>
              </a:rPr>
              <a:t>Read the </a:t>
            </a:r>
            <a:r>
              <a:rPr lang="en-GB" sz="2000" b="1" dirty="0" smtClean="0">
                <a:latin typeface="Trebuchet MS" panose="020B0603020202020204" pitchFamily="34" charset="0"/>
              </a:rPr>
              <a:t>quotation </a:t>
            </a:r>
            <a:r>
              <a:rPr lang="en-GB" sz="2000" b="1" dirty="0">
                <a:latin typeface="Trebuchet MS" panose="020B0603020202020204" pitchFamily="34" charset="0"/>
              </a:rPr>
              <a:t>carefully and</a:t>
            </a:r>
            <a:r>
              <a:rPr lang="en-GB" sz="2000" b="1" dirty="0" smtClean="0">
                <a:latin typeface="Trebuchet MS" panose="020B0603020202020204" pitchFamily="34" charset="0"/>
              </a:rPr>
              <a:t>:</a:t>
            </a:r>
          </a:p>
          <a:p>
            <a:pPr marL="0" indent="0">
              <a:buNone/>
            </a:pPr>
            <a:endParaRPr lang="en-GB" sz="1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H</a:t>
            </a:r>
            <a:r>
              <a:rPr lang="en-GB" sz="2000" dirty="0" smtClean="0">
                <a:latin typeface="Trebuchet MS" panose="020B0603020202020204" pitchFamily="34" charset="0"/>
              </a:rPr>
              <a:t>ighlight </a:t>
            </a:r>
            <a:r>
              <a:rPr lang="en-GB" sz="2000" dirty="0">
                <a:latin typeface="Trebuchet MS" panose="020B0603020202020204" pitchFamily="34" charset="0"/>
              </a:rPr>
              <a:t>and annotate any evidence of a dystopian fiction (use table of features from previous lesson</a:t>
            </a:r>
            <a:r>
              <a:rPr lang="en-GB" sz="2000" dirty="0" smtClean="0">
                <a:latin typeface="Trebuchet MS" panose="020B0603020202020204" pitchFamily="34" charset="0"/>
              </a:rPr>
              <a:t>).</a:t>
            </a:r>
          </a:p>
          <a:p>
            <a:pPr marL="342900" indent="-342900">
              <a:buFont typeface="Arial" panose="020B0604020202020204" pitchFamily="34" charset="0"/>
              <a:buChar char="•"/>
            </a:pPr>
            <a:endParaRPr lang="en-GB" sz="1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Highlight and annotate the tone/feeling conveyed </a:t>
            </a:r>
            <a:r>
              <a:rPr lang="en-GB" sz="2000" dirty="0" smtClean="0">
                <a:latin typeface="Trebuchet MS" panose="020B0603020202020204" pitchFamily="34" charset="0"/>
              </a:rPr>
              <a:t>e.g</a:t>
            </a:r>
            <a:r>
              <a:rPr lang="en-GB" sz="2000" dirty="0">
                <a:latin typeface="Trebuchet MS" panose="020B0603020202020204" pitchFamily="34" charset="0"/>
              </a:rPr>
              <a:t>.</a:t>
            </a:r>
            <a:r>
              <a:rPr lang="en-GB" sz="2000" dirty="0" smtClean="0">
                <a:latin typeface="Trebuchet MS" panose="020B0603020202020204" pitchFamily="34" charset="0"/>
              </a:rPr>
              <a:t> </a:t>
            </a:r>
            <a:r>
              <a:rPr lang="en-GB" sz="2000" dirty="0">
                <a:latin typeface="Trebuchet MS" panose="020B0603020202020204" pitchFamily="34" charset="0"/>
              </a:rPr>
              <a:t>fear/uneasiness etc</a:t>
            </a:r>
            <a:r>
              <a:rPr lang="en-GB" sz="2000" dirty="0" smtClean="0">
                <a:latin typeface="Trebuchet MS" panose="020B0603020202020204" pitchFamily="34" charset="0"/>
              </a:rPr>
              <a:t>.</a:t>
            </a:r>
          </a:p>
          <a:p>
            <a:pPr marL="342900" indent="-342900">
              <a:buFont typeface="Arial" panose="020B0604020202020204" pitchFamily="34" charset="0"/>
              <a:buChar char="•"/>
            </a:pPr>
            <a:endParaRPr lang="en-GB" sz="1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Highlight and annotate anything else that the writer has done </a:t>
            </a:r>
            <a:r>
              <a:rPr lang="en-GB" sz="2000" dirty="0" smtClean="0">
                <a:latin typeface="Trebuchet MS" panose="020B0603020202020204" pitchFamily="34" charset="0"/>
              </a:rPr>
              <a:t>which </a:t>
            </a:r>
            <a:r>
              <a:rPr lang="en-GB" sz="2000" dirty="0">
                <a:latin typeface="Trebuchet MS" panose="020B0603020202020204" pitchFamily="34" charset="0"/>
              </a:rPr>
              <a:t>you think is interesting.</a:t>
            </a:r>
          </a:p>
        </p:txBody>
      </p:sp>
      <p:sp>
        <p:nvSpPr>
          <p:cNvPr id="5" name="Rectangle 4"/>
          <p:cNvSpPr/>
          <p:nvPr/>
        </p:nvSpPr>
        <p:spPr>
          <a:xfrm>
            <a:off x="354824" y="1290585"/>
            <a:ext cx="8460000" cy="214595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a:solidFill>
                  <a:schemeClr val="accent5">
                    <a:lumMod val="75000"/>
                  </a:schemeClr>
                </a:solidFill>
                <a:latin typeface="Trebuchet MS" panose="020B0603020202020204" pitchFamily="34" charset="0"/>
              </a:rPr>
              <a:t>‘On each landing, opposite the lift shaft, the poster with the enormous face gazed from the wall. It was one of those pictures which are so contrived that the eyes follow you about when you move. BIG BROTHER IS WATCHING YOU, the caption beneath it ran.’ </a:t>
            </a:r>
          </a:p>
        </p:txBody>
      </p:sp>
    </p:spTree>
    <p:extLst>
      <p:ext uri="{BB962C8B-B14F-4D97-AF65-F5344CB8AC3E}">
        <p14:creationId xmlns:p14="http://schemas.microsoft.com/office/powerpoint/2010/main" val="612557451"/>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000" y="404664"/>
            <a:ext cx="8460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latin typeface="Trebuchet MS" panose="020B0603020202020204" pitchFamily="34" charset="0"/>
              </a:rPr>
              <a:t>Group 3</a:t>
            </a:r>
            <a:endParaRPr lang="en-GB" sz="3600" dirty="0">
              <a:latin typeface="Trebuchet MS" panose="020B0603020202020204" pitchFamily="34" charset="0"/>
            </a:endParaRPr>
          </a:p>
        </p:txBody>
      </p:sp>
      <p:sp>
        <p:nvSpPr>
          <p:cNvPr id="3" name="Rectangle 2"/>
          <p:cNvSpPr/>
          <p:nvPr/>
        </p:nvSpPr>
        <p:spPr>
          <a:xfrm>
            <a:off x="342000" y="3508553"/>
            <a:ext cx="8460000" cy="2800767"/>
          </a:xfrm>
          <a:prstGeom prst="rect">
            <a:avLst/>
          </a:prstGeom>
        </p:spPr>
        <p:txBody>
          <a:bodyPr>
            <a:spAutoFit/>
          </a:bodyPr>
          <a:lstStyle/>
          <a:p>
            <a:pPr marL="0" indent="0">
              <a:buNone/>
            </a:pPr>
            <a:r>
              <a:rPr lang="en-GB" sz="2000" b="1" dirty="0">
                <a:latin typeface="Trebuchet MS" panose="020B0603020202020204" pitchFamily="34" charset="0"/>
              </a:rPr>
              <a:t>Read the </a:t>
            </a:r>
            <a:r>
              <a:rPr lang="en-GB" sz="2000" b="1" dirty="0" smtClean="0">
                <a:latin typeface="Trebuchet MS" panose="020B0603020202020204" pitchFamily="34" charset="0"/>
              </a:rPr>
              <a:t>quotation </a:t>
            </a:r>
            <a:r>
              <a:rPr lang="en-GB" sz="2000" b="1" dirty="0">
                <a:latin typeface="Trebuchet MS" panose="020B0603020202020204" pitchFamily="34" charset="0"/>
              </a:rPr>
              <a:t>carefully and</a:t>
            </a:r>
            <a:r>
              <a:rPr lang="en-GB" sz="2000" b="1" dirty="0" smtClean="0">
                <a:latin typeface="Trebuchet MS" panose="020B0603020202020204" pitchFamily="34" charset="0"/>
              </a:rPr>
              <a:t>:</a:t>
            </a:r>
          </a:p>
          <a:p>
            <a:pPr marL="0" indent="0">
              <a:buNone/>
            </a:pPr>
            <a:endParaRPr lang="en-GB" sz="1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H</a:t>
            </a:r>
            <a:r>
              <a:rPr lang="en-GB" sz="2000" dirty="0" smtClean="0">
                <a:latin typeface="Trebuchet MS" panose="020B0603020202020204" pitchFamily="34" charset="0"/>
              </a:rPr>
              <a:t>ighlight </a:t>
            </a:r>
            <a:r>
              <a:rPr lang="en-GB" sz="2000" dirty="0">
                <a:latin typeface="Trebuchet MS" panose="020B0603020202020204" pitchFamily="34" charset="0"/>
              </a:rPr>
              <a:t>and annotate any evidence of a dystopian fiction (use table of features from previous lesson</a:t>
            </a:r>
            <a:r>
              <a:rPr lang="en-GB" sz="2000" dirty="0" smtClean="0">
                <a:latin typeface="Trebuchet MS" panose="020B0603020202020204" pitchFamily="34" charset="0"/>
              </a:rPr>
              <a:t>).</a:t>
            </a:r>
          </a:p>
          <a:p>
            <a:pPr marL="342900" indent="-342900">
              <a:buFont typeface="Arial" panose="020B0604020202020204" pitchFamily="34" charset="0"/>
              <a:buChar char="•"/>
            </a:pPr>
            <a:endParaRPr lang="en-GB" sz="1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Highlight and annotate the tone/feeling conveyed </a:t>
            </a:r>
            <a:r>
              <a:rPr lang="en-GB" sz="2000" dirty="0" smtClean="0">
                <a:latin typeface="Trebuchet MS" panose="020B0603020202020204" pitchFamily="34" charset="0"/>
              </a:rPr>
              <a:t>e.g. </a:t>
            </a:r>
            <a:r>
              <a:rPr lang="en-GB" sz="2000" dirty="0">
                <a:latin typeface="Trebuchet MS" panose="020B0603020202020204" pitchFamily="34" charset="0"/>
              </a:rPr>
              <a:t>fear/uneasiness etc</a:t>
            </a:r>
            <a:r>
              <a:rPr lang="en-GB" sz="2000" dirty="0" smtClean="0">
                <a:latin typeface="Trebuchet MS" panose="020B0603020202020204" pitchFamily="34" charset="0"/>
              </a:rPr>
              <a:t>.</a:t>
            </a:r>
          </a:p>
          <a:p>
            <a:pPr marL="342900" indent="-342900">
              <a:buFont typeface="Arial" panose="020B0604020202020204" pitchFamily="34" charset="0"/>
              <a:buChar char="•"/>
            </a:pPr>
            <a:endParaRPr lang="en-GB" sz="1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Highlight and annotate anything else that the writer has done which you think is interesting.</a:t>
            </a:r>
          </a:p>
        </p:txBody>
      </p:sp>
      <p:sp>
        <p:nvSpPr>
          <p:cNvPr id="5" name="Rectangle 4"/>
          <p:cNvSpPr/>
          <p:nvPr/>
        </p:nvSpPr>
        <p:spPr>
          <a:xfrm>
            <a:off x="354824" y="1290585"/>
            <a:ext cx="8460000" cy="214595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a:solidFill>
                  <a:schemeClr val="accent5">
                    <a:lumMod val="75000"/>
                  </a:schemeClr>
                </a:solidFill>
                <a:latin typeface="Trebuchet MS" panose="020B0603020202020204" pitchFamily="34" charset="0"/>
              </a:rPr>
              <a:t>‘The instrument (the telescreen, it was called) could be dimmed, but there was no way of shutting it off completely. He moved over to the window: a smallish, frail figure, the meagreness of his body merely emphasized by the blue overalls which were the uniform of the Party.’</a:t>
            </a:r>
          </a:p>
        </p:txBody>
      </p:sp>
    </p:spTree>
    <p:extLst>
      <p:ext uri="{BB962C8B-B14F-4D97-AF65-F5344CB8AC3E}">
        <p14:creationId xmlns:p14="http://schemas.microsoft.com/office/powerpoint/2010/main" val="2800692632"/>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000" y="404664"/>
            <a:ext cx="8460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latin typeface="Trebuchet MS" panose="020B0603020202020204" pitchFamily="34" charset="0"/>
              </a:rPr>
              <a:t>Group 4</a:t>
            </a:r>
            <a:endParaRPr lang="en-GB" sz="3600" dirty="0">
              <a:latin typeface="Trebuchet MS" panose="020B0603020202020204" pitchFamily="34" charset="0"/>
            </a:endParaRPr>
          </a:p>
        </p:txBody>
      </p:sp>
      <p:sp>
        <p:nvSpPr>
          <p:cNvPr id="3" name="Rectangle 2"/>
          <p:cNvSpPr/>
          <p:nvPr/>
        </p:nvSpPr>
        <p:spPr>
          <a:xfrm>
            <a:off x="342000" y="3508553"/>
            <a:ext cx="8460000" cy="2800767"/>
          </a:xfrm>
          <a:prstGeom prst="rect">
            <a:avLst/>
          </a:prstGeom>
        </p:spPr>
        <p:txBody>
          <a:bodyPr>
            <a:spAutoFit/>
          </a:bodyPr>
          <a:lstStyle/>
          <a:p>
            <a:pPr marL="0" indent="0">
              <a:buNone/>
            </a:pPr>
            <a:r>
              <a:rPr lang="en-GB" sz="2000" b="1" dirty="0">
                <a:latin typeface="Trebuchet MS" panose="020B0603020202020204" pitchFamily="34" charset="0"/>
              </a:rPr>
              <a:t>Read the </a:t>
            </a:r>
            <a:r>
              <a:rPr lang="en-GB" sz="2000" b="1" dirty="0" smtClean="0">
                <a:latin typeface="Trebuchet MS" panose="020B0603020202020204" pitchFamily="34" charset="0"/>
              </a:rPr>
              <a:t>quotation </a:t>
            </a:r>
            <a:r>
              <a:rPr lang="en-GB" sz="2000" b="1" dirty="0">
                <a:latin typeface="Trebuchet MS" panose="020B0603020202020204" pitchFamily="34" charset="0"/>
              </a:rPr>
              <a:t>carefully and</a:t>
            </a:r>
            <a:r>
              <a:rPr lang="en-GB" sz="2000" b="1" dirty="0" smtClean="0">
                <a:latin typeface="Trebuchet MS" panose="020B0603020202020204" pitchFamily="34" charset="0"/>
              </a:rPr>
              <a:t>:</a:t>
            </a:r>
          </a:p>
          <a:p>
            <a:pPr marL="0" indent="0">
              <a:buNone/>
            </a:pPr>
            <a:endParaRPr lang="en-GB" sz="1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H</a:t>
            </a:r>
            <a:r>
              <a:rPr lang="en-GB" sz="2000" dirty="0" smtClean="0">
                <a:latin typeface="Trebuchet MS" panose="020B0603020202020204" pitchFamily="34" charset="0"/>
              </a:rPr>
              <a:t>ighlight </a:t>
            </a:r>
            <a:r>
              <a:rPr lang="en-GB" sz="2000" dirty="0">
                <a:latin typeface="Trebuchet MS" panose="020B0603020202020204" pitchFamily="34" charset="0"/>
              </a:rPr>
              <a:t>and annotate any evidence of a dystopian fiction (use table of features from previous lesson</a:t>
            </a:r>
            <a:r>
              <a:rPr lang="en-GB" sz="2000" dirty="0" smtClean="0">
                <a:latin typeface="Trebuchet MS" panose="020B0603020202020204" pitchFamily="34" charset="0"/>
              </a:rPr>
              <a:t>).</a:t>
            </a:r>
          </a:p>
          <a:p>
            <a:pPr marL="342900" indent="-342900">
              <a:buFont typeface="Arial" panose="020B0604020202020204" pitchFamily="34" charset="0"/>
              <a:buChar char="•"/>
            </a:pPr>
            <a:endParaRPr lang="en-GB" sz="1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Highlight and annotate the tone/feeling conveyed </a:t>
            </a:r>
            <a:r>
              <a:rPr lang="en-GB" sz="2000" dirty="0" smtClean="0">
                <a:latin typeface="Trebuchet MS" panose="020B0603020202020204" pitchFamily="34" charset="0"/>
              </a:rPr>
              <a:t>e.g. </a:t>
            </a:r>
            <a:r>
              <a:rPr lang="en-GB" sz="2000" dirty="0">
                <a:latin typeface="Trebuchet MS" panose="020B0603020202020204" pitchFamily="34" charset="0"/>
              </a:rPr>
              <a:t>fear/uneasiness etc</a:t>
            </a:r>
            <a:r>
              <a:rPr lang="en-GB" sz="2000" dirty="0" smtClean="0">
                <a:latin typeface="Trebuchet MS" panose="020B0603020202020204" pitchFamily="34" charset="0"/>
              </a:rPr>
              <a:t>.</a:t>
            </a:r>
          </a:p>
          <a:p>
            <a:pPr marL="342900" indent="-342900">
              <a:buFont typeface="Arial" panose="020B0604020202020204" pitchFamily="34" charset="0"/>
              <a:buChar char="•"/>
            </a:pPr>
            <a:endParaRPr lang="en-GB" sz="1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Highlight and annotate anything else that the writer has done which you think is interesting.</a:t>
            </a:r>
          </a:p>
        </p:txBody>
      </p:sp>
      <p:sp>
        <p:nvSpPr>
          <p:cNvPr id="5" name="Rectangle 4"/>
          <p:cNvSpPr/>
          <p:nvPr/>
        </p:nvSpPr>
        <p:spPr>
          <a:xfrm>
            <a:off x="354824" y="1290585"/>
            <a:ext cx="8460000" cy="214595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a:solidFill>
                  <a:schemeClr val="accent5">
                    <a:lumMod val="75000"/>
                  </a:schemeClr>
                </a:solidFill>
                <a:latin typeface="Trebuchet MS" panose="020B0603020202020204" pitchFamily="34" charset="0"/>
              </a:rPr>
              <a:t>‘In the far distance a helicopter skimmed down between the roofs, hovered  for an instant like a bluebottle, and darted away again with a curving flight. It was the police patrol, snooping into people’s windows. The patrols did not matter, however. Only the Thought Police mattered</a:t>
            </a:r>
            <a:r>
              <a:rPr lang="en-GB" sz="2400" smtClean="0">
                <a:solidFill>
                  <a:schemeClr val="accent5">
                    <a:lumMod val="75000"/>
                  </a:schemeClr>
                </a:solidFill>
                <a:latin typeface="Trebuchet MS" panose="020B0603020202020204" pitchFamily="34" charset="0"/>
              </a:rPr>
              <a:t>.’</a:t>
            </a:r>
            <a:endParaRPr lang="en-GB" sz="2400">
              <a:solidFill>
                <a:schemeClr val="accent5">
                  <a:lumMod val="75000"/>
                </a:schemeClr>
              </a:solidFill>
              <a:latin typeface="Trebuchet MS" panose="020B0603020202020204" pitchFamily="34" charset="0"/>
            </a:endParaRPr>
          </a:p>
        </p:txBody>
      </p:sp>
    </p:spTree>
    <p:extLst>
      <p:ext uri="{BB962C8B-B14F-4D97-AF65-F5344CB8AC3E}">
        <p14:creationId xmlns:p14="http://schemas.microsoft.com/office/powerpoint/2010/main" val="1255201069"/>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000" y="404664"/>
            <a:ext cx="8460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Trebuchet MS" panose="020B0603020202020204" pitchFamily="34" charset="0"/>
              </a:rPr>
              <a:t>What about life on the island?</a:t>
            </a:r>
          </a:p>
        </p:txBody>
      </p:sp>
      <p:sp>
        <p:nvSpPr>
          <p:cNvPr id="3" name="Rectangle 2"/>
          <p:cNvSpPr/>
          <p:nvPr/>
        </p:nvSpPr>
        <p:spPr>
          <a:xfrm>
            <a:off x="342000" y="1439341"/>
            <a:ext cx="8460000" cy="4370427"/>
          </a:xfrm>
          <a:prstGeom prst="rect">
            <a:avLst/>
          </a:prstGeom>
        </p:spPr>
        <p:txBody>
          <a:bodyPr wrap="square">
            <a:spAutoFit/>
          </a:bodyPr>
          <a:lstStyle/>
          <a:p>
            <a:r>
              <a:rPr lang="en-GB" sz="2400" dirty="0">
                <a:latin typeface="Trebuchet MS" panose="020B0603020202020204" pitchFamily="34" charset="0"/>
              </a:rPr>
              <a:t>In your group of three, join with another group to make a group of six. Discuss the following questions</a:t>
            </a:r>
            <a:r>
              <a:rPr lang="en-GB" sz="2400" dirty="0" smtClean="0">
                <a:latin typeface="Trebuchet MS" panose="020B0603020202020204" pitchFamily="34" charset="0"/>
              </a:rPr>
              <a:t>:</a:t>
            </a:r>
          </a:p>
          <a:p>
            <a:endParaRPr lang="en-GB" sz="2000" dirty="0">
              <a:latin typeface="Trebuchet MS" panose="020B0603020202020204" pitchFamily="34" charset="0"/>
            </a:endParaRPr>
          </a:p>
          <a:p>
            <a:r>
              <a:rPr lang="en-GB" sz="2000" b="1" dirty="0">
                <a:latin typeface="Trebuchet MS" panose="020B0603020202020204" pitchFamily="34" charset="0"/>
              </a:rPr>
              <a:t>Life on the </a:t>
            </a:r>
            <a:r>
              <a:rPr lang="en-GB" sz="2000" b="1" dirty="0" smtClean="0">
                <a:latin typeface="Trebuchet MS" panose="020B0603020202020204" pitchFamily="34" charset="0"/>
              </a:rPr>
              <a:t>island:</a:t>
            </a:r>
          </a:p>
          <a:p>
            <a:endParaRPr lang="en-GB" sz="2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How would the students organise their life on the island</a:t>
            </a:r>
            <a:r>
              <a:rPr lang="en-GB" sz="2000" dirty="0" smtClean="0">
                <a:latin typeface="Trebuchet MS" panose="020B0603020202020204" pitchFamily="34" charset="0"/>
              </a:rPr>
              <a:t>?</a:t>
            </a:r>
          </a:p>
          <a:p>
            <a:endParaRPr lang="en-GB" sz="1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What would be the practical problems they would have to solve</a:t>
            </a:r>
            <a:r>
              <a:rPr lang="en-GB" sz="2000" dirty="0" smtClean="0">
                <a:latin typeface="Trebuchet MS" panose="020B0603020202020204" pitchFamily="34" charset="0"/>
              </a:rPr>
              <a:t>?</a:t>
            </a:r>
          </a:p>
          <a:p>
            <a:endParaRPr lang="en-GB" sz="1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What solutions can </a:t>
            </a:r>
            <a:r>
              <a:rPr lang="en-GB" sz="2000" dirty="0" smtClean="0">
                <a:latin typeface="Trebuchet MS" panose="020B0603020202020204" pitchFamily="34" charset="0"/>
              </a:rPr>
              <a:t>you think </a:t>
            </a:r>
            <a:r>
              <a:rPr lang="en-GB" sz="2000" dirty="0">
                <a:latin typeface="Trebuchet MS" panose="020B0603020202020204" pitchFamily="34" charset="0"/>
              </a:rPr>
              <a:t>of to solve these problems</a:t>
            </a:r>
            <a:r>
              <a:rPr lang="en-GB" sz="2000" dirty="0" smtClean="0">
                <a:latin typeface="Trebuchet MS" panose="020B0603020202020204" pitchFamily="34" charset="0"/>
              </a:rPr>
              <a:t>?</a:t>
            </a:r>
          </a:p>
          <a:p>
            <a:endParaRPr lang="en-GB" sz="1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Would they need to have a leader or leaders</a:t>
            </a:r>
            <a:r>
              <a:rPr lang="en-GB" sz="2000" dirty="0" smtClean="0">
                <a:latin typeface="Trebuchet MS" panose="020B0603020202020204" pitchFamily="34" charset="0"/>
              </a:rPr>
              <a:t>?</a:t>
            </a:r>
          </a:p>
          <a:p>
            <a:endParaRPr lang="en-GB" sz="1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How would they decide on a leader</a:t>
            </a:r>
            <a:r>
              <a:rPr lang="en-GB" sz="2000" dirty="0" smtClean="0">
                <a:latin typeface="Trebuchet MS" panose="020B0603020202020204" pitchFamily="34" charset="0"/>
              </a:rPr>
              <a:t>?</a:t>
            </a:r>
          </a:p>
          <a:p>
            <a:endParaRPr lang="en-GB" sz="1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Would there be any rules? If so, what rules would they have?</a:t>
            </a:r>
          </a:p>
        </p:txBody>
      </p:sp>
    </p:spTree>
    <p:extLst>
      <p:ext uri="{BB962C8B-B14F-4D97-AF65-F5344CB8AC3E}">
        <p14:creationId xmlns:p14="http://schemas.microsoft.com/office/powerpoint/2010/main" val="3351678078"/>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000" y="404664"/>
            <a:ext cx="8460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Trebuchet MS" panose="020B0603020202020204" pitchFamily="34" charset="0"/>
              </a:rPr>
              <a:t>Film trailer for </a:t>
            </a:r>
            <a:r>
              <a:rPr lang="en-GB" sz="3600" i="1" dirty="0">
                <a:latin typeface="Trebuchet MS" panose="020B0603020202020204" pitchFamily="34" charset="0"/>
              </a:rPr>
              <a:t>1984</a:t>
            </a:r>
          </a:p>
        </p:txBody>
      </p:sp>
      <p:sp>
        <p:nvSpPr>
          <p:cNvPr id="3" name="Content Placeholder 2">
            <a:hlinkClick r:id="rId2"/>
            <a:extLst>
              <a:ext uri="{FF2B5EF4-FFF2-40B4-BE49-F238E27FC236}">
                <a16:creationId xmlns:a16="http://schemas.microsoft.com/office/drawing/2014/main" xmlns="" id="{5095B7F9-1F50-4B78-A7E6-A5616AE19AC9}"/>
              </a:ext>
            </a:extLst>
          </p:cNvPr>
          <p:cNvSpPr txBox="1">
            <a:spLocks/>
          </p:cNvSpPr>
          <p:nvPr/>
        </p:nvSpPr>
        <p:spPr bwMode="auto">
          <a:xfrm>
            <a:off x="457200" y="1412776"/>
            <a:ext cx="8229600" cy="6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ctr" rtl="0" eaLnBrk="1" fontAlgn="base" hangingPunct="1">
              <a:spcBef>
                <a:spcPct val="20000"/>
              </a:spcBef>
              <a:spcAft>
                <a:spcPct val="0"/>
              </a:spcAft>
              <a:buFont typeface="Arial"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457200" indent="0" algn="ctr" rtl="0" eaLnBrk="1" fontAlgn="base" hangingPunct="1">
              <a:spcBef>
                <a:spcPct val="20000"/>
              </a:spcBef>
              <a:spcAft>
                <a:spcPct val="0"/>
              </a:spcAft>
              <a:buFont typeface="Arial"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1" fontAlgn="base" hangingPunct="1">
              <a:spcBef>
                <a:spcPct val="20000"/>
              </a:spcBef>
              <a:spcAft>
                <a:spcPct val="0"/>
              </a:spcAft>
              <a:buFont typeface="Arial"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1" fontAlgn="base" hangingPunct="1">
              <a:spcBef>
                <a:spcPct val="20000"/>
              </a:spcBef>
              <a:spcAft>
                <a:spcPct val="0"/>
              </a:spcAft>
              <a:buFont typeface="Arial"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1" fontAlgn="base" hangingPunct="1">
              <a:spcBef>
                <a:spcPct val="20000"/>
              </a:spcBef>
              <a:spcAft>
                <a:spcPct val="0"/>
              </a:spcAft>
              <a:buFont typeface="Arial"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2800" dirty="0" smtClean="0">
                <a:solidFill>
                  <a:schemeClr val="accent6">
                    <a:lumMod val="75000"/>
                  </a:schemeClr>
                </a:solidFill>
                <a:latin typeface="Trebuchet MS" panose="020B0603020202020204" pitchFamily="34" charset="0"/>
                <a:hlinkClick r:id="rId2"/>
              </a:rPr>
              <a:t>youtu.be/Z4rBDUJTnNU</a:t>
            </a:r>
            <a:r>
              <a:rPr lang="en-GB" sz="2800" dirty="0" smtClean="0">
                <a:solidFill>
                  <a:schemeClr val="accent6">
                    <a:lumMod val="75000"/>
                  </a:schemeClr>
                </a:solidFill>
                <a:latin typeface="Trebuchet MS" panose="020B0603020202020204" pitchFamily="34" charset="0"/>
              </a:rPr>
              <a:t> </a:t>
            </a:r>
            <a:endParaRPr lang="en-GB" dirty="0" smtClean="0"/>
          </a:p>
          <a:p>
            <a:endParaRPr lang="en-GB" dirty="0"/>
          </a:p>
        </p:txBody>
      </p:sp>
      <p:pic>
        <p:nvPicPr>
          <p:cNvPr id="4" name="Picture 3">
            <a:extLst>
              <a:ext uri="{FF2B5EF4-FFF2-40B4-BE49-F238E27FC236}">
                <a16:creationId xmlns:a16="http://schemas.microsoft.com/office/drawing/2014/main" xmlns="" id="{E63E6B5C-0EAA-4E6C-8844-7E968CDDF9CF}"/>
              </a:ext>
            </a:extLst>
          </p:cNvPr>
          <p:cNvPicPr>
            <a:picLocks noChangeAspect="1"/>
          </p:cNvPicPr>
          <p:nvPr/>
        </p:nvPicPr>
        <p:blipFill>
          <a:blip r:embed="rId3"/>
          <a:stretch>
            <a:fillRect/>
          </a:stretch>
        </p:blipFill>
        <p:spPr>
          <a:xfrm>
            <a:off x="1110444" y="2493491"/>
            <a:ext cx="6923112" cy="3671813"/>
          </a:xfrm>
          <a:prstGeom prst="rect">
            <a:avLst/>
          </a:prstGeom>
        </p:spPr>
      </p:pic>
    </p:spTree>
    <p:extLst>
      <p:ext uri="{BB962C8B-B14F-4D97-AF65-F5344CB8AC3E}">
        <p14:creationId xmlns:p14="http://schemas.microsoft.com/office/powerpoint/2010/main" val="3443391283"/>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000" y="404664"/>
            <a:ext cx="8460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latin typeface="Trebuchet MS" panose="020B0603020202020204" pitchFamily="34" charset="0"/>
              </a:rPr>
              <a:t>The island – </a:t>
            </a:r>
            <a:r>
              <a:rPr lang="en-GB" sz="3600" dirty="0">
                <a:latin typeface="Trebuchet MS" panose="020B0603020202020204" pitchFamily="34" charset="0"/>
              </a:rPr>
              <a:t>L</a:t>
            </a:r>
            <a:r>
              <a:rPr lang="en-GB" sz="3600" dirty="0" smtClean="0">
                <a:latin typeface="Trebuchet MS" panose="020B0603020202020204" pitchFamily="34" charset="0"/>
              </a:rPr>
              <a:t>esson 6</a:t>
            </a:r>
            <a:endParaRPr lang="en-GB" sz="3600" dirty="0">
              <a:latin typeface="Trebuchet MS" panose="020B0603020202020204" pitchFamily="34" charset="0"/>
            </a:endParaRPr>
          </a:p>
        </p:txBody>
      </p:sp>
      <p:pic>
        <p:nvPicPr>
          <p:cNvPr id="9"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t="13884" b="39383"/>
          <a:stretch/>
        </p:blipFill>
        <p:spPr bwMode="auto">
          <a:xfrm>
            <a:off x="342000" y="4660901"/>
            <a:ext cx="8460001" cy="1790700"/>
          </a:xfrm>
          <a:prstGeom prst="rect">
            <a:avLst/>
          </a:prstGeom>
          <a:noFill/>
          <a:ln w="9525">
            <a:solidFill>
              <a:schemeClr val="accent5"/>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342000" y="1988840"/>
            <a:ext cx="8460001" cy="2569934"/>
          </a:xfrm>
          <a:prstGeom prst="rect">
            <a:avLst/>
          </a:prstGeom>
          <a:ln w="28575">
            <a:noFill/>
          </a:ln>
        </p:spPr>
        <p:txBody>
          <a:bodyPr wrap="square" anchor="ctr">
            <a:spAutoFit/>
          </a:bodyPr>
          <a:lstStyle/>
          <a:p>
            <a:pPr marL="342900" indent="-342900">
              <a:buFont typeface="Arial" panose="020B0604020202020204" pitchFamily="34" charset="0"/>
              <a:buChar char="•"/>
            </a:pPr>
            <a:r>
              <a:rPr lang="en-GB" sz="2000" dirty="0">
                <a:latin typeface="Trebuchet MS" panose="020B0603020202020204" pitchFamily="34" charset="0"/>
              </a:rPr>
              <a:t>Look again at your piece of writing. Is your work </a:t>
            </a:r>
            <a:r>
              <a:rPr lang="en-GB" sz="2000" b="1" dirty="0" smtClean="0">
                <a:solidFill>
                  <a:schemeClr val="accent5">
                    <a:lumMod val="75000"/>
                  </a:schemeClr>
                </a:solidFill>
                <a:latin typeface="Trebuchet MS" panose="020B0603020202020204" pitchFamily="34" charset="0"/>
              </a:rPr>
              <a:t>utopian</a:t>
            </a:r>
            <a:r>
              <a:rPr lang="en-GB" sz="2000" dirty="0" smtClean="0">
                <a:solidFill>
                  <a:schemeClr val="accent5">
                    <a:lumMod val="75000"/>
                  </a:schemeClr>
                </a:solidFill>
                <a:latin typeface="Trebuchet MS" panose="020B0603020202020204" pitchFamily="34" charset="0"/>
              </a:rPr>
              <a:t> </a:t>
            </a:r>
            <a:r>
              <a:rPr lang="en-GB" sz="2000" dirty="0" smtClean="0">
                <a:latin typeface="Trebuchet MS" panose="020B0603020202020204" pitchFamily="34" charset="0"/>
              </a:rPr>
              <a:t>or </a:t>
            </a:r>
            <a:r>
              <a:rPr lang="en-GB" sz="2000" b="1" dirty="0" smtClean="0">
                <a:solidFill>
                  <a:schemeClr val="accent5">
                    <a:lumMod val="75000"/>
                  </a:schemeClr>
                </a:solidFill>
                <a:latin typeface="Trebuchet MS" panose="020B0603020202020204" pitchFamily="34" charset="0"/>
              </a:rPr>
              <a:t>dystopian</a:t>
            </a:r>
            <a:r>
              <a:rPr lang="en-GB" sz="2000" dirty="0" smtClean="0">
                <a:latin typeface="Trebuchet MS" panose="020B0603020202020204" pitchFamily="34" charset="0"/>
              </a:rPr>
              <a:t> </a:t>
            </a:r>
            <a:r>
              <a:rPr lang="en-GB" sz="2000" dirty="0">
                <a:latin typeface="Trebuchet MS" panose="020B0603020202020204" pitchFamily="34" charset="0"/>
              </a:rPr>
              <a:t>fiction?</a:t>
            </a:r>
          </a:p>
          <a:p>
            <a:pPr marL="342900" indent="-342900">
              <a:buFont typeface="Arial" panose="020B0604020202020204" pitchFamily="34" charset="0"/>
              <a:buChar char="•"/>
            </a:pPr>
            <a:endParaRPr lang="en-GB" sz="1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Why might it seem utopian/dystopian</a:t>
            </a:r>
            <a:r>
              <a:rPr lang="en-GB" sz="2000" dirty="0" smtClean="0">
                <a:latin typeface="Trebuchet MS" panose="020B0603020202020204" pitchFamily="34" charset="0"/>
              </a:rPr>
              <a:t>?</a:t>
            </a:r>
          </a:p>
          <a:p>
            <a:endParaRPr lang="en-GB" sz="1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How quickly might an island descend into dystopia</a:t>
            </a:r>
            <a:r>
              <a:rPr lang="en-GB" sz="2000" dirty="0" smtClean="0">
                <a:latin typeface="Trebuchet MS" panose="020B0603020202020204" pitchFamily="34" charset="0"/>
              </a:rPr>
              <a:t>?</a:t>
            </a:r>
          </a:p>
          <a:p>
            <a:endParaRPr lang="en-GB" sz="1000" dirty="0">
              <a:latin typeface="Trebuchet MS" panose="020B0603020202020204" pitchFamily="34" charset="0"/>
            </a:endParaRPr>
          </a:p>
          <a:p>
            <a:pPr marL="800100" lvl="1" indent="-342900">
              <a:buFont typeface="Arial" panose="020B0604020202020204" pitchFamily="34" charset="0"/>
              <a:buChar char="•"/>
            </a:pPr>
            <a:r>
              <a:rPr lang="en-GB" sz="2000" dirty="0">
                <a:latin typeface="Trebuchet MS" panose="020B0603020202020204" pitchFamily="34" charset="0"/>
              </a:rPr>
              <a:t>Why</a:t>
            </a:r>
            <a:r>
              <a:rPr lang="en-GB" sz="2000" dirty="0" smtClean="0">
                <a:latin typeface="Trebuchet MS" panose="020B0603020202020204" pitchFamily="34" charset="0"/>
              </a:rPr>
              <a:t>?</a:t>
            </a:r>
          </a:p>
          <a:p>
            <a:pPr marL="628650" lvl="1" indent="-171450">
              <a:buFont typeface="Arial" panose="020B0604020202020204" pitchFamily="34" charset="0"/>
              <a:buChar char="•"/>
            </a:pPr>
            <a:endParaRPr lang="en-GB" sz="1000" dirty="0">
              <a:latin typeface="Trebuchet MS" panose="020B0603020202020204" pitchFamily="34" charset="0"/>
            </a:endParaRPr>
          </a:p>
          <a:p>
            <a:pPr marL="800100" lvl="1" indent="-342900">
              <a:buFont typeface="Arial" panose="020B0604020202020204" pitchFamily="34" charset="0"/>
              <a:buChar char="•"/>
            </a:pPr>
            <a:r>
              <a:rPr lang="en-GB" sz="2000" dirty="0">
                <a:latin typeface="Trebuchet MS" panose="020B0603020202020204" pitchFamily="34" charset="0"/>
              </a:rPr>
              <a:t>How?</a:t>
            </a:r>
          </a:p>
        </p:txBody>
      </p:sp>
      <p:sp>
        <p:nvSpPr>
          <p:cNvPr id="6" name="Rectangle 5"/>
          <p:cNvSpPr/>
          <p:nvPr/>
        </p:nvSpPr>
        <p:spPr>
          <a:xfrm>
            <a:off x="342000" y="1439341"/>
            <a:ext cx="4134465" cy="461665"/>
          </a:xfrm>
          <a:prstGeom prst="rect">
            <a:avLst/>
          </a:prstGeom>
        </p:spPr>
        <p:txBody>
          <a:bodyPr wrap="none">
            <a:spAutoFit/>
          </a:bodyPr>
          <a:lstStyle/>
          <a:p>
            <a:r>
              <a:rPr lang="en-GB" sz="2400" b="1" dirty="0">
                <a:latin typeface="Trebuchet MS" panose="020B0603020202020204" pitchFamily="34" charset="0"/>
              </a:rPr>
              <a:t>Think back to your </a:t>
            </a:r>
            <a:r>
              <a:rPr lang="en-GB" sz="2400" b="1" dirty="0" smtClean="0">
                <a:latin typeface="Trebuchet MS" panose="020B0603020202020204" pitchFamily="34" charset="0"/>
              </a:rPr>
              <a:t>island …</a:t>
            </a:r>
            <a:endParaRPr lang="en-GB" sz="2400" dirty="0">
              <a:latin typeface="Trebuchet MS" panose="020B0603020202020204" pitchFamily="34" charset="0"/>
            </a:endParaRPr>
          </a:p>
        </p:txBody>
      </p:sp>
    </p:spTree>
    <p:extLst>
      <p:ext uri="{BB962C8B-B14F-4D97-AF65-F5344CB8AC3E}">
        <p14:creationId xmlns:p14="http://schemas.microsoft.com/office/powerpoint/2010/main" val="1315906665"/>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42000" y="1268760"/>
            <a:ext cx="8460001" cy="1785104"/>
          </a:xfrm>
          <a:prstGeom prst="rect">
            <a:avLst/>
          </a:prstGeom>
          <a:ln w="28575">
            <a:noFill/>
          </a:ln>
        </p:spPr>
        <p:txBody>
          <a:bodyPr wrap="square" anchor="ctr">
            <a:spAutoFit/>
          </a:bodyPr>
          <a:lstStyle/>
          <a:p>
            <a:r>
              <a:rPr lang="en-GB" sz="2000" dirty="0">
                <a:latin typeface="Trebuchet MS" panose="020B0603020202020204" pitchFamily="34" charset="0"/>
              </a:rPr>
              <a:t>Without rewriting the whole piece, plan how you could alter the tone of your writing to make it </a:t>
            </a:r>
            <a:r>
              <a:rPr lang="en-GB" sz="2000" b="1" dirty="0">
                <a:solidFill>
                  <a:schemeClr val="accent5">
                    <a:lumMod val="75000"/>
                  </a:schemeClr>
                </a:solidFill>
                <a:latin typeface="Trebuchet MS" panose="020B0603020202020204" pitchFamily="34" charset="0"/>
              </a:rPr>
              <a:t>dystopian</a:t>
            </a:r>
            <a:r>
              <a:rPr lang="en-GB" sz="2000" dirty="0">
                <a:solidFill>
                  <a:schemeClr val="accent5">
                    <a:lumMod val="75000"/>
                  </a:schemeClr>
                </a:solidFill>
                <a:latin typeface="Trebuchet MS" panose="020B0603020202020204" pitchFamily="34" charset="0"/>
              </a:rPr>
              <a:t> </a:t>
            </a:r>
            <a:r>
              <a:rPr lang="en-GB" sz="2000" dirty="0">
                <a:latin typeface="Trebuchet MS" panose="020B0603020202020204" pitchFamily="34" charset="0"/>
              </a:rPr>
              <a:t>rather than </a:t>
            </a:r>
            <a:r>
              <a:rPr lang="en-GB" sz="2000" b="1" dirty="0">
                <a:solidFill>
                  <a:schemeClr val="accent5">
                    <a:lumMod val="75000"/>
                  </a:schemeClr>
                </a:solidFill>
                <a:latin typeface="Trebuchet MS" panose="020B0603020202020204" pitchFamily="34" charset="0"/>
              </a:rPr>
              <a:t>utopian</a:t>
            </a:r>
            <a:r>
              <a:rPr lang="en-GB" sz="2000" dirty="0">
                <a:latin typeface="Trebuchet MS" panose="020B0603020202020204" pitchFamily="34" charset="0"/>
              </a:rPr>
              <a:t> (or the other way </a:t>
            </a:r>
            <a:r>
              <a:rPr lang="en-GB" sz="2000" dirty="0" smtClean="0">
                <a:latin typeface="Trebuchet MS" panose="020B0603020202020204" pitchFamily="34" charset="0"/>
              </a:rPr>
              <a:t>round).</a:t>
            </a:r>
          </a:p>
          <a:p>
            <a:endParaRPr lang="en-GB" sz="1000" dirty="0" smtClean="0">
              <a:latin typeface="Trebuchet MS" panose="020B0603020202020204" pitchFamily="34" charset="0"/>
            </a:endParaRPr>
          </a:p>
          <a:p>
            <a:r>
              <a:rPr lang="en-GB" sz="2000" dirty="0">
                <a:latin typeface="Trebuchet MS" panose="020B0603020202020204" pitchFamily="34" charset="0"/>
              </a:rPr>
              <a:t>Remember to use the knowledge you have gathered from the texts we </a:t>
            </a:r>
            <a:r>
              <a:rPr lang="en-GB" sz="2000" dirty="0" smtClean="0">
                <a:latin typeface="Trebuchet MS" panose="020B0603020202020204" pitchFamily="34" charset="0"/>
              </a:rPr>
              <a:t>have looked </a:t>
            </a:r>
            <a:r>
              <a:rPr lang="en-GB" sz="2000" dirty="0">
                <a:latin typeface="Trebuchet MS" panose="020B0603020202020204" pitchFamily="34" charset="0"/>
              </a:rPr>
              <a:t>at</a:t>
            </a:r>
            <a:r>
              <a:rPr lang="en-GB" sz="2000" dirty="0" smtClean="0">
                <a:latin typeface="Trebuchet MS" panose="020B0603020202020204" pitchFamily="34" charset="0"/>
              </a:rPr>
              <a:t>.</a:t>
            </a:r>
            <a:endParaRPr lang="en-GB" sz="2000" dirty="0">
              <a:latin typeface="Trebuchet MS" panose="020B0603020202020204" pitchFamily="34" charset="0"/>
            </a:endParaRPr>
          </a:p>
        </p:txBody>
      </p:sp>
      <p:sp>
        <p:nvSpPr>
          <p:cNvPr id="2" name="Rectangle 1"/>
          <p:cNvSpPr/>
          <p:nvPr/>
        </p:nvSpPr>
        <p:spPr>
          <a:xfrm>
            <a:off x="342000" y="404664"/>
            <a:ext cx="8460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Trebuchet MS" panose="020B0603020202020204" pitchFamily="34" charset="0"/>
              </a:rPr>
              <a:t>Changing the </a:t>
            </a:r>
            <a:r>
              <a:rPr lang="en-GB" sz="3600" dirty="0" smtClean="0">
                <a:latin typeface="Trebuchet MS" panose="020B0603020202020204" pitchFamily="34" charset="0"/>
              </a:rPr>
              <a:t>tone</a:t>
            </a:r>
            <a:endParaRPr lang="en-GB" sz="3600" dirty="0">
              <a:latin typeface="Trebuchet MS" panose="020B0603020202020204" pitchFamily="34" charset="0"/>
            </a:endParaRPr>
          </a:p>
        </p:txBody>
      </p:sp>
      <p:sp>
        <p:nvSpPr>
          <p:cNvPr id="6" name="Rectangle 5"/>
          <p:cNvSpPr/>
          <p:nvPr/>
        </p:nvSpPr>
        <p:spPr>
          <a:xfrm>
            <a:off x="342000" y="4390072"/>
            <a:ext cx="8460001" cy="1631216"/>
          </a:xfrm>
          <a:prstGeom prst="rect">
            <a:avLst/>
          </a:prstGeom>
          <a:ln w="28575">
            <a:noFill/>
          </a:ln>
        </p:spPr>
        <p:txBody>
          <a:bodyPr wrap="square" anchor="ctr">
            <a:spAutoFit/>
          </a:bodyPr>
          <a:lstStyle/>
          <a:p>
            <a:r>
              <a:rPr lang="en-GB" sz="2000" dirty="0">
                <a:latin typeface="Trebuchet MS" panose="020B0603020202020204" pitchFamily="34" charset="0"/>
              </a:rPr>
              <a:t>Use your plan to redraft your piece of writing.</a:t>
            </a:r>
          </a:p>
          <a:p>
            <a:endParaRPr lang="en-GB" sz="2000" dirty="0">
              <a:latin typeface="Trebuchet MS" panose="020B0603020202020204" pitchFamily="34" charset="0"/>
            </a:endParaRPr>
          </a:p>
          <a:p>
            <a:r>
              <a:rPr lang="en-GB" sz="2000" b="1" dirty="0">
                <a:latin typeface="Trebuchet MS" panose="020B0603020202020204" pitchFamily="34" charset="0"/>
              </a:rPr>
              <a:t>Remember: </a:t>
            </a:r>
            <a:r>
              <a:rPr lang="en-GB" sz="2000" dirty="0">
                <a:latin typeface="Trebuchet MS" panose="020B0603020202020204" pitchFamily="34" charset="0"/>
              </a:rPr>
              <a:t>you are </a:t>
            </a:r>
            <a:r>
              <a:rPr lang="en-GB" sz="2000" b="1" dirty="0">
                <a:latin typeface="Trebuchet MS" panose="020B0603020202020204" pitchFamily="34" charset="0"/>
              </a:rPr>
              <a:t>not</a:t>
            </a:r>
            <a:r>
              <a:rPr lang="en-GB" sz="2000" dirty="0">
                <a:latin typeface="Trebuchet MS" panose="020B0603020202020204" pitchFamily="34" charset="0"/>
              </a:rPr>
              <a:t> rewriting, you are redrafting, altering, manipulating and reforming the mood of your piece so that it becomes dystopian.</a:t>
            </a:r>
          </a:p>
        </p:txBody>
      </p:sp>
      <p:sp>
        <p:nvSpPr>
          <p:cNvPr id="7" name="Rectangle 6"/>
          <p:cNvSpPr/>
          <p:nvPr/>
        </p:nvSpPr>
        <p:spPr>
          <a:xfrm>
            <a:off x="342000" y="3449032"/>
            <a:ext cx="8460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Trebuchet MS" panose="020B0603020202020204" pitchFamily="34" charset="0"/>
              </a:rPr>
              <a:t>Redraft your </a:t>
            </a:r>
            <a:r>
              <a:rPr lang="en-GB" sz="3600" dirty="0" smtClean="0">
                <a:latin typeface="Trebuchet MS" panose="020B0603020202020204" pitchFamily="34" charset="0"/>
              </a:rPr>
              <a:t>writing</a:t>
            </a:r>
            <a:endParaRPr lang="en-GB" sz="3600" dirty="0">
              <a:latin typeface="Trebuchet MS" panose="020B0603020202020204" pitchFamily="34" charset="0"/>
            </a:endParaRPr>
          </a:p>
        </p:txBody>
      </p:sp>
    </p:spTree>
    <p:extLst>
      <p:ext uri="{BB962C8B-B14F-4D97-AF65-F5344CB8AC3E}">
        <p14:creationId xmlns:p14="http://schemas.microsoft.com/office/powerpoint/2010/main" val="196281965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42000" y="1351796"/>
            <a:ext cx="8460001" cy="4093428"/>
          </a:xfrm>
          <a:prstGeom prst="rect">
            <a:avLst/>
          </a:prstGeom>
          <a:ln w="28575">
            <a:noFill/>
          </a:ln>
        </p:spPr>
        <p:txBody>
          <a:bodyPr wrap="square" anchor="ctr">
            <a:spAutoFit/>
          </a:bodyPr>
          <a:lstStyle/>
          <a:p>
            <a:pPr marL="342900" indent="-342900">
              <a:buFont typeface="Arial" panose="020B0604020202020204" pitchFamily="34" charset="0"/>
              <a:buChar char="•"/>
            </a:pPr>
            <a:r>
              <a:rPr lang="en-GB" sz="2000" dirty="0">
                <a:latin typeface="Trebuchet MS" panose="020B0603020202020204" pitchFamily="34" charset="0"/>
              </a:rPr>
              <a:t>Annotate your writing to show where you have made </a:t>
            </a:r>
            <a:r>
              <a:rPr lang="en-GB" sz="2000" dirty="0" smtClean="0">
                <a:latin typeface="Trebuchet MS" panose="020B0603020202020204" pitchFamily="34" charset="0"/>
              </a:rPr>
              <a:t>changes.</a:t>
            </a:r>
          </a:p>
          <a:p>
            <a:pPr marL="342900" indent="-342900">
              <a:buFont typeface="Arial" panose="020B0604020202020204" pitchFamily="34" charset="0"/>
              <a:buChar char="•"/>
            </a:pPr>
            <a:endParaRPr lang="en-GB" sz="1000" dirty="0" smtClean="0">
              <a:latin typeface="Trebuchet MS" panose="020B0603020202020204" pitchFamily="34" charset="0"/>
            </a:endParaRPr>
          </a:p>
          <a:p>
            <a:pPr marL="342900" indent="-342900">
              <a:buFont typeface="Arial" panose="020B0604020202020204" pitchFamily="34" charset="0"/>
              <a:buChar char="•"/>
            </a:pPr>
            <a:r>
              <a:rPr lang="en-GB" sz="2000" dirty="0" smtClean="0">
                <a:latin typeface="Trebuchet MS" panose="020B0603020202020204" pitchFamily="34" charset="0"/>
              </a:rPr>
              <a:t>Analyse </a:t>
            </a:r>
            <a:r>
              <a:rPr lang="en-GB" sz="2000" dirty="0">
                <a:latin typeface="Trebuchet MS" panose="020B0603020202020204" pitchFamily="34" charset="0"/>
              </a:rPr>
              <a:t>a partner’s writing to answer the following question:</a:t>
            </a:r>
          </a:p>
          <a:p>
            <a:pPr marL="0" indent="0">
              <a:buNone/>
            </a:pPr>
            <a:endParaRPr lang="en-GB" sz="2000" b="1" dirty="0">
              <a:latin typeface="Trebuchet MS" panose="020B0603020202020204" pitchFamily="34" charset="0"/>
            </a:endParaRPr>
          </a:p>
          <a:p>
            <a:pPr marL="0" indent="0">
              <a:buNone/>
            </a:pPr>
            <a:endParaRPr lang="en-GB" sz="2000" dirty="0" smtClean="0">
              <a:latin typeface="Trebuchet MS" panose="020B0603020202020204" pitchFamily="34" charset="0"/>
            </a:endParaRPr>
          </a:p>
          <a:p>
            <a:pPr marL="0" indent="0">
              <a:buNone/>
            </a:pPr>
            <a:endParaRPr lang="en-GB" sz="2000" dirty="0">
              <a:latin typeface="Trebuchet MS" panose="020B0603020202020204" pitchFamily="34" charset="0"/>
            </a:endParaRPr>
          </a:p>
          <a:p>
            <a:pPr marL="0" indent="0">
              <a:buNone/>
            </a:pPr>
            <a:endParaRPr lang="en-GB" sz="2000" dirty="0" smtClean="0">
              <a:latin typeface="Trebuchet MS" panose="020B0603020202020204" pitchFamily="34" charset="0"/>
            </a:endParaRPr>
          </a:p>
          <a:p>
            <a:pPr marL="0" indent="0">
              <a:buNone/>
            </a:pPr>
            <a:endParaRPr lang="en-GB" sz="2000" dirty="0" smtClean="0">
              <a:latin typeface="Trebuchet MS" panose="020B0603020202020204" pitchFamily="34" charset="0"/>
            </a:endParaRPr>
          </a:p>
          <a:p>
            <a:pPr marL="0" indent="0">
              <a:buNone/>
            </a:pPr>
            <a:endParaRPr lang="en-GB" sz="2000" dirty="0" smtClean="0">
              <a:latin typeface="Trebuchet MS" panose="020B0603020202020204" pitchFamily="34" charset="0"/>
            </a:endParaRPr>
          </a:p>
          <a:p>
            <a:pPr marL="0" indent="0">
              <a:buNone/>
            </a:pPr>
            <a:r>
              <a:rPr lang="en-GB" sz="2000" b="1" dirty="0" smtClean="0">
                <a:latin typeface="Trebuchet MS" panose="020B0603020202020204" pitchFamily="34" charset="0"/>
              </a:rPr>
              <a:t>Remember </a:t>
            </a:r>
            <a:r>
              <a:rPr lang="en-GB" sz="2000" b="1" dirty="0">
                <a:latin typeface="Trebuchet MS" panose="020B0603020202020204" pitchFamily="34" charset="0"/>
              </a:rPr>
              <a:t>to</a:t>
            </a:r>
            <a:r>
              <a:rPr lang="en-GB" sz="2000" b="1" dirty="0" smtClean="0">
                <a:latin typeface="Trebuchet MS" panose="020B0603020202020204" pitchFamily="34" charset="0"/>
              </a:rPr>
              <a:t>:</a:t>
            </a:r>
          </a:p>
          <a:p>
            <a:pPr marL="0" indent="0">
              <a:buNone/>
            </a:pPr>
            <a:endParaRPr lang="en-GB" sz="2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Look at words and phrases that show the writing is </a:t>
            </a:r>
            <a:r>
              <a:rPr lang="en-GB" sz="2000" dirty="0" smtClean="0">
                <a:latin typeface="Trebuchet MS" panose="020B0603020202020204" pitchFamily="34" charset="0"/>
              </a:rPr>
              <a:t>dystopian.</a:t>
            </a:r>
          </a:p>
          <a:p>
            <a:pPr marL="342900" indent="-342900">
              <a:buFont typeface="Arial" panose="020B0604020202020204" pitchFamily="34" charset="0"/>
              <a:buChar char="•"/>
            </a:pPr>
            <a:endParaRPr lang="en-GB" sz="1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Use references to support your answer.</a:t>
            </a:r>
          </a:p>
        </p:txBody>
      </p:sp>
      <p:sp>
        <p:nvSpPr>
          <p:cNvPr id="2" name="Rectangle 1"/>
          <p:cNvSpPr/>
          <p:nvPr/>
        </p:nvSpPr>
        <p:spPr>
          <a:xfrm>
            <a:off x="342000" y="404664"/>
            <a:ext cx="8460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Trebuchet MS" panose="020B0603020202020204" pitchFamily="34" charset="0"/>
              </a:rPr>
              <a:t>Analyse your </a:t>
            </a:r>
            <a:r>
              <a:rPr lang="en-GB" sz="3600" dirty="0" smtClean="0">
                <a:latin typeface="Trebuchet MS" panose="020B0603020202020204" pitchFamily="34" charset="0"/>
              </a:rPr>
              <a:t>work</a:t>
            </a:r>
            <a:endParaRPr lang="en-GB" sz="3600" dirty="0">
              <a:latin typeface="Trebuchet MS" panose="020B0603020202020204" pitchFamily="34" charset="0"/>
            </a:endParaRPr>
          </a:p>
        </p:txBody>
      </p:sp>
      <p:sp>
        <p:nvSpPr>
          <p:cNvPr id="3" name="Rectangle 2"/>
          <p:cNvSpPr/>
          <p:nvPr/>
        </p:nvSpPr>
        <p:spPr>
          <a:xfrm>
            <a:off x="1295636" y="2742019"/>
            <a:ext cx="6552728" cy="830997"/>
          </a:xfrm>
          <a:prstGeom prst="rect">
            <a:avLst/>
          </a:prstGeom>
        </p:spPr>
        <p:txBody>
          <a:bodyPr wrap="square">
            <a:spAutoFit/>
          </a:bodyPr>
          <a:lstStyle/>
          <a:p>
            <a:pPr marL="0" indent="0" algn="ctr">
              <a:buNone/>
            </a:pPr>
            <a:r>
              <a:rPr lang="en-GB" sz="2400" b="1" dirty="0">
                <a:solidFill>
                  <a:schemeClr val="accent5">
                    <a:lumMod val="75000"/>
                  </a:schemeClr>
                </a:solidFill>
                <a:latin typeface="Trebuchet MS" panose="020B0603020202020204" pitchFamily="34" charset="0"/>
              </a:rPr>
              <a:t>How does the writer use language to create a dystopian or utopian story opening?</a:t>
            </a:r>
            <a:endParaRPr lang="en-GB" sz="2400" dirty="0">
              <a:solidFill>
                <a:schemeClr val="accent5">
                  <a:lumMod val="75000"/>
                </a:schemeClr>
              </a:solidFill>
              <a:latin typeface="Trebuchet MS" panose="020B0603020202020204" pitchFamily="34" charset="0"/>
            </a:endParaRPr>
          </a:p>
        </p:txBody>
      </p:sp>
    </p:spTree>
    <p:extLst>
      <p:ext uri="{BB962C8B-B14F-4D97-AF65-F5344CB8AC3E}">
        <p14:creationId xmlns:p14="http://schemas.microsoft.com/office/powerpoint/2010/main" val="172472143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000" y="404664"/>
            <a:ext cx="8460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Trebuchet MS" panose="020B0603020202020204" pitchFamily="34" charset="0"/>
              </a:rPr>
              <a:t>Remembering home</a:t>
            </a:r>
          </a:p>
        </p:txBody>
      </p:sp>
      <p:sp>
        <p:nvSpPr>
          <p:cNvPr id="3" name="Rectangle 2"/>
          <p:cNvSpPr/>
          <p:nvPr/>
        </p:nvSpPr>
        <p:spPr>
          <a:xfrm>
            <a:off x="342000" y="1439341"/>
            <a:ext cx="8460000" cy="3231654"/>
          </a:xfrm>
          <a:prstGeom prst="rect">
            <a:avLst/>
          </a:prstGeom>
        </p:spPr>
        <p:txBody>
          <a:bodyPr wrap="square">
            <a:spAutoFit/>
          </a:bodyPr>
          <a:lstStyle/>
          <a:p>
            <a:r>
              <a:rPr lang="en-GB" sz="2400" dirty="0">
                <a:latin typeface="Trebuchet MS" panose="020B0603020202020204" pitchFamily="34" charset="0"/>
              </a:rPr>
              <a:t>Remembering </a:t>
            </a:r>
            <a:r>
              <a:rPr lang="en-GB" sz="2400" dirty="0" smtClean="0">
                <a:latin typeface="Trebuchet MS" panose="020B0603020202020204" pitchFamily="34" charset="0"/>
              </a:rPr>
              <a:t>home</a:t>
            </a:r>
            <a:r>
              <a:rPr lang="en-GB" sz="2400" dirty="0">
                <a:latin typeface="Trebuchet MS" panose="020B0603020202020204" pitchFamily="34" charset="0"/>
              </a:rPr>
              <a:t>:</a:t>
            </a:r>
          </a:p>
          <a:p>
            <a:endParaRPr lang="en-GB" sz="2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How would being on the island be </a:t>
            </a:r>
            <a:r>
              <a:rPr lang="en-GB" sz="2000" b="1" dirty="0">
                <a:latin typeface="Trebuchet MS" panose="020B0603020202020204" pitchFamily="34" charset="0"/>
              </a:rPr>
              <a:t>better than their lives at home</a:t>
            </a:r>
            <a:r>
              <a:rPr lang="en-GB" sz="2000" dirty="0" smtClean="0">
                <a:latin typeface="Trebuchet MS" panose="020B0603020202020204" pitchFamily="34" charset="0"/>
              </a:rPr>
              <a:t>?</a:t>
            </a:r>
          </a:p>
          <a:p>
            <a:pPr marL="342900" indent="-342900">
              <a:buFont typeface="Arial" panose="020B0604020202020204" pitchFamily="34" charset="0"/>
              <a:buChar char="•"/>
            </a:pPr>
            <a:endParaRPr lang="en-GB" sz="2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How would being on the island be </a:t>
            </a:r>
            <a:r>
              <a:rPr lang="en-GB" sz="2000" b="1" dirty="0">
                <a:latin typeface="Trebuchet MS" panose="020B0603020202020204" pitchFamily="34" charset="0"/>
              </a:rPr>
              <a:t>worse than their lives at home</a:t>
            </a:r>
            <a:r>
              <a:rPr lang="en-GB" sz="2000" dirty="0" smtClean="0">
                <a:latin typeface="Trebuchet MS" panose="020B0603020202020204" pitchFamily="34" charset="0"/>
              </a:rPr>
              <a:t>?</a:t>
            </a:r>
          </a:p>
          <a:p>
            <a:pPr marL="342900" indent="-342900">
              <a:buFont typeface="Arial" panose="020B0604020202020204" pitchFamily="34" charset="0"/>
              <a:buChar char="•"/>
            </a:pPr>
            <a:endParaRPr lang="en-GB" sz="2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What would they </a:t>
            </a:r>
            <a:r>
              <a:rPr lang="en-GB" sz="2000" b="1" dirty="0">
                <a:latin typeface="Trebuchet MS" panose="020B0603020202020204" pitchFamily="34" charset="0"/>
              </a:rPr>
              <a:t>miss the most</a:t>
            </a:r>
            <a:r>
              <a:rPr lang="en-GB" sz="2000" dirty="0" smtClean="0">
                <a:latin typeface="Trebuchet MS" panose="020B0603020202020204" pitchFamily="34" charset="0"/>
              </a:rPr>
              <a:t>?</a:t>
            </a:r>
          </a:p>
          <a:p>
            <a:pPr marL="342900" indent="-342900">
              <a:buFont typeface="Arial" panose="020B0604020202020204" pitchFamily="34" charset="0"/>
              <a:buChar char="•"/>
            </a:pPr>
            <a:endParaRPr lang="en-GB" sz="2000" dirty="0">
              <a:latin typeface="Trebuchet MS" panose="020B0603020202020204" pitchFamily="34" charset="0"/>
            </a:endParaRPr>
          </a:p>
          <a:p>
            <a:pPr marL="342900" indent="-342900">
              <a:buFont typeface="Arial" panose="020B0604020202020204" pitchFamily="34" charset="0"/>
              <a:buChar char="•"/>
            </a:pPr>
            <a:r>
              <a:rPr lang="en-GB" sz="2000" b="1" dirty="0">
                <a:latin typeface="Trebuchet MS" panose="020B0603020202020204" pitchFamily="34" charset="0"/>
              </a:rPr>
              <a:t>Overall</a:t>
            </a:r>
            <a:r>
              <a:rPr lang="en-GB" sz="2000" dirty="0">
                <a:latin typeface="Trebuchet MS" panose="020B0603020202020204" pitchFamily="34" charset="0"/>
              </a:rPr>
              <a:t>, would life be better or worse on the island compared to their lives in the UK now? </a:t>
            </a:r>
            <a:r>
              <a:rPr lang="en-GB" sz="2000" b="1" dirty="0">
                <a:latin typeface="Trebuchet MS" panose="020B0603020202020204" pitchFamily="34" charset="0"/>
              </a:rPr>
              <a:t>Why</a:t>
            </a:r>
            <a:r>
              <a:rPr lang="en-GB" sz="2000" dirty="0" smtClean="0">
                <a:latin typeface="Trebuchet MS" panose="020B0603020202020204" pitchFamily="34" charset="0"/>
              </a:rPr>
              <a:t>?</a:t>
            </a:r>
          </a:p>
        </p:txBody>
      </p:sp>
    </p:spTree>
    <p:extLst>
      <p:ext uri="{BB962C8B-B14F-4D97-AF65-F5344CB8AC3E}">
        <p14:creationId xmlns:p14="http://schemas.microsoft.com/office/powerpoint/2010/main" val="4142959227"/>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000" y="404664"/>
            <a:ext cx="8460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Trebuchet MS" panose="020B0603020202020204" pitchFamily="34" charset="0"/>
              </a:rPr>
              <a:t>The </a:t>
            </a:r>
            <a:r>
              <a:rPr lang="en-GB" sz="3600" dirty="0" smtClean="0">
                <a:latin typeface="Trebuchet MS" panose="020B0603020202020204" pitchFamily="34" charset="0"/>
              </a:rPr>
              <a:t>island – Lesson 2</a:t>
            </a:r>
            <a:endParaRPr lang="en-GB" sz="3600" dirty="0">
              <a:latin typeface="Trebuchet MS" panose="020B0603020202020204" pitchFamily="34" charset="0"/>
            </a:endParaRPr>
          </a:p>
        </p:txBody>
      </p:sp>
      <p:sp>
        <p:nvSpPr>
          <p:cNvPr id="3" name="Rectangle 2"/>
          <p:cNvSpPr/>
          <p:nvPr/>
        </p:nvSpPr>
        <p:spPr>
          <a:xfrm>
            <a:off x="342000" y="1439341"/>
            <a:ext cx="4368504" cy="461665"/>
          </a:xfrm>
          <a:prstGeom prst="rect">
            <a:avLst/>
          </a:prstGeom>
        </p:spPr>
        <p:txBody>
          <a:bodyPr wrap="none">
            <a:spAutoFit/>
          </a:bodyPr>
          <a:lstStyle/>
          <a:p>
            <a:r>
              <a:rPr lang="en-GB" sz="2400" b="1" dirty="0" smtClean="0">
                <a:latin typeface="Trebuchet MS" panose="020B0603020202020204" pitchFamily="34" charset="0"/>
              </a:rPr>
              <a:t>Symbols </a:t>
            </a:r>
            <a:r>
              <a:rPr lang="en-GB" sz="2400" b="1" dirty="0">
                <a:latin typeface="Trebuchet MS" panose="020B0603020202020204" pitchFamily="34" charset="0"/>
              </a:rPr>
              <a:t>for desert island life</a:t>
            </a:r>
          </a:p>
        </p:txBody>
      </p:sp>
      <p:sp>
        <p:nvSpPr>
          <p:cNvPr id="10" name="Rectangle 9"/>
          <p:cNvSpPr/>
          <p:nvPr/>
        </p:nvSpPr>
        <p:spPr>
          <a:xfrm>
            <a:off x="341999" y="2358752"/>
            <a:ext cx="4206601" cy="1015663"/>
          </a:xfrm>
          <a:prstGeom prst="rect">
            <a:avLst/>
          </a:prstGeom>
          <a:ln w="28575">
            <a:noFill/>
          </a:ln>
        </p:spPr>
        <p:txBody>
          <a:bodyPr wrap="square" anchor="ctr">
            <a:spAutoFit/>
          </a:bodyPr>
          <a:lstStyle/>
          <a:p>
            <a:r>
              <a:rPr lang="en-GB" sz="2000" dirty="0">
                <a:latin typeface="Trebuchet MS" panose="020B0603020202020204" pitchFamily="34" charset="0"/>
              </a:rPr>
              <a:t>Draw your own symbol </a:t>
            </a:r>
            <a:r>
              <a:rPr lang="en-GB" sz="2000" dirty="0" smtClean="0">
                <a:latin typeface="Trebuchet MS" panose="020B0603020202020204" pitchFamily="34" charset="0"/>
              </a:rPr>
              <a:t>to represent </a:t>
            </a:r>
            <a:r>
              <a:rPr lang="en-GB" sz="2000" dirty="0">
                <a:latin typeface="Trebuchet MS" panose="020B0603020202020204" pitchFamily="34" charset="0"/>
              </a:rPr>
              <a:t>life on the desert island. You must </a:t>
            </a:r>
            <a:r>
              <a:rPr lang="en-GB" sz="2000" b="1" dirty="0">
                <a:latin typeface="Trebuchet MS" panose="020B0603020202020204" pitchFamily="34" charset="0"/>
              </a:rPr>
              <a:t>explain your choice</a:t>
            </a:r>
            <a:r>
              <a:rPr lang="en-GB" sz="2000" dirty="0">
                <a:latin typeface="Trebuchet MS" panose="020B0603020202020204" pitchFamily="34" charset="0"/>
              </a:rPr>
              <a:t>.</a:t>
            </a:r>
          </a:p>
        </p:txBody>
      </p:sp>
      <p:sp>
        <p:nvSpPr>
          <p:cNvPr id="6" name="Rectangle 5"/>
          <p:cNvSpPr/>
          <p:nvPr/>
        </p:nvSpPr>
        <p:spPr>
          <a:xfrm>
            <a:off x="341999" y="4744888"/>
            <a:ext cx="4206601" cy="707886"/>
          </a:xfrm>
          <a:prstGeom prst="rect">
            <a:avLst/>
          </a:prstGeom>
          <a:ln w="28575">
            <a:noFill/>
          </a:ln>
        </p:spPr>
        <p:txBody>
          <a:bodyPr wrap="square" anchor="ctr">
            <a:spAutoFit/>
          </a:bodyPr>
          <a:lstStyle/>
          <a:p>
            <a:r>
              <a:rPr lang="en-GB" sz="2000" i="1" dirty="0">
                <a:latin typeface="Trebuchet MS" panose="020B0603020202020204" pitchFamily="34" charset="0"/>
              </a:rPr>
              <a:t>My symbol represents life on a desert island because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1581" y="1496942"/>
            <a:ext cx="995170" cy="129329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2887" y="4752434"/>
            <a:ext cx="961443" cy="176481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9260" y="3140968"/>
            <a:ext cx="1428699" cy="135172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8800" y="1425653"/>
            <a:ext cx="889615" cy="143587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02949" y="3140968"/>
            <a:ext cx="1612435" cy="1630603"/>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8125" y="4886059"/>
            <a:ext cx="2434113" cy="1497559"/>
          </a:xfrm>
          <a:prstGeom prst="rect">
            <a:avLst/>
          </a:prstGeom>
        </p:spPr>
      </p:pic>
    </p:spTree>
    <p:extLst>
      <p:ext uri="{BB962C8B-B14F-4D97-AF65-F5344CB8AC3E}">
        <p14:creationId xmlns:p14="http://schemas.microsoft.com/office/powerpoint/2010/main" val="2256201496"/>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000" y="404664"/>
            <a:ext cx="8460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latin typeface="Trebuchet MS" panose="020B0603020202020204" pitchFamily="34" charset="0"/>
              </a:rPr>
              <a:t>An island story</a:t>
            </a:r>
            <a:endParaRPr lang="en-GB" sz="3600" dirty="0">
              <a:latin typeface="Trebuchet MS" panose="020B0603020202020204" pitchFamily="34" charset="0"/>
            </a:endParaRPr>
          </a:p>
        </p:txBody>
      </p:sp>
      <p:sp>
        <p:nvSpPr>
          <p:cNvPr id="3" name="Rectangle 2"/>
          <p:cNvSpPr/>
          <p:nvPr/>
        </p:nvSpPr>
        <p:spPr>
          <a:xfrm>
            <a:off x="342000" y="2339686"/>
            <a:ext cx="4950080" cy="2923877"/>
          </a:xfrm>
          <a:prstGeom prst="rect">
            <a:avLst/>
          </a:prstGeom>
        </p:spPr>
        <p:txBody>
          <a:bodyPr wrap="square">
            <a:spAutoFit/>
          </a:bodyPr>
          <a:lstStyle/>
          <a:p>
            <a:r>
              <a:rPr lang="en-GB" sz="2400" b="1" dirty="0">
                <a:latin typeface="Trebuchet MS" panose="020B0603020202020204" pitchFamily="34" charset="0"/>
              </a:rPr>
              <a:t>Working in groups of four:</a:t>
            </a:r>
          </a:p>
          <a:p>
            <a:endParaRPr lang="en-GB" sz="2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Two </a:t>
            </a:r>
            <a:r>
              <a:rPr lang="en-GB" sz="2000" dirty="0" smtClean="0">
                <a:latin typeface="Trebuchet MS" panose="020B0603020202020204" pitchFamily="34" charset="0"/>
              </a:rPr>
              <a:t>of you </a:t>
            </a:r>
            <a:r>
              <a:rPr lang="en-GB" sz="2000" dirty="0">
                <a:latin typeface="Trebuchet MS" panose="020B0603020202020204" pitchFamily="34" charset="0"/>
              </a:rPr>
              <a:t>read the extract (pausing briefly at the end of </a:t>
            </a:r>
            <a:r>
              <a:rPr lang="en-GB" sz="2000" dirty="0" smtClean="0">
                <a:latin typeface="Trebuchet MS" panose="020B0603020202020204" pitchFamily="34" charset="0"/>
              </a:rPr>
              <a:t>each paragraph).</a:t>
            </a:r>
          </a:p>
          <a:p>
            <a:endParaRPr lang="en-GB" sz="1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One </a:t>
            </a:r>
            <a:r>
              <a:rPr lang="en-GB" sz="2000" dirty="0" smtClean="0">
                <a:latin typeface="Trebuchet MS" panose="020B0603020202020204" pitchFamily="34" charset="0"/>
              </a:rPr>
              <a:t>of you circles </a:t>
            </a:r>
            <a:r>
              <a:rPr lang="en-GB" sz="2000" dirty="0">
                <a:latin typeface="Trebuchet MS" panose="020B0603020202020204" pitchFamily="34" charset="0"/>
              </a:rPr>
              <a:t>unfamiliar words</a:t>
            </a:r>
            <a:r>
              <a:rPr lang="en-GB" sz="2000" dirty="0" smtClean="0">
                <a:latin typeface="Trebuchet MS" panose="020B0603020202020204" pitchFamily="34" charset="0"/>
              </a:rPr>
              <a:t>.</a:t>
            </a:r>
          </a:p>
          <a:p>
            <a:endParaRPr lang="en-GB" sz="1000" dirty="0">
              <a:latin typeface="Trebuchet MS" panose="020B0603020202020204" pitchFamily="34" charset="0"/>
            </a:endParaRPr>
          </a:p>
          <a:p>
            <a:pPr marL="342900" indent="-342900">
              <a:buFont typeface="Arial" panose="020B0604020202020204" pitchFamily="34" charset="0"/>
              <a:buChar char="•"/>
            </a:pPr>
            <a:r>
              <a:rPr lang="en-GB" sz="2000" dirty="0">
                <a:latin typeface="Trebuchet MS" panose="020B0603020202020204" pitchFamily="34" charset="0"/>
              </a:rPr>
              <a:t>One </a:t>
            </a:r>
            <a:r>
              <a:rPr lang="en-GB" sz="2000" dirty="0" smtClean="0">
                <a:latin typeface="Trebuchet MS" panose="020B0603020202020204" pitchFamily="34" charset="0"/>
              </a:rPr>
              <a:t>of you </a:t>
            </a:r>
            <a:r>
              <a:rPr lang="en-GB" sz="2000" dirty="0">
                <a:latin typeface="Trebuchet MS" panose="020B0603020202020204" pitchFamily="34" charset="0"/>
              </a:rPr>
              <a:t>annotates with any questions.</a:t>
            </a:r>
          </a:p>
          <a:p>
            <a:endParaRPr lang="en-GB" sz="2000" dirty="0">
              <a:latin typeface="Trebuchet MS" panose="020B0603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5" y="1439341"/>
            <a:ext cx="3293896" cy="4970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8517400"/>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000" y="404664"/>
            <a:ext cx="8460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latin typeface="Trebuchet MS" panose="020B0603020202020204" pitchFamily="34" charset="0"/>
              </a:rPr>
              <a:t>Can you predict the four </a:t>
            </a:r>
            <a:r>
              <a:rPr lang="en-GB" sz="3600" dirty="0" err="1" smtClean="0">
                <a:latin typeface="Trebuchet MS" panose="020B0603020202020204" pitchFamily="34" charset="0"/>
              </a:rPr>
              <a:t>Ws</a:t>
            </a:r>
            <a:r>
              <a:rPr lang="en-GB" sz="3600" dirty="0" smtClean="0">
                <a:latin typeface="Trebuchet MS" panose="020B0603020202020204" pitchFamily="34" charset="0"/>
              </a:rPr>
              <a:t>?</a:t>
            </a:r>
            <a:endParaRPr lang="en-GB" sz="3600" dirty="0">
              <a:latin typeface="Trebuchet MS" panose="020B0603020202020204" pitchFamily="34" charset="0"/>
            </a:endParaRPr>
          </a:p>
        </p:txBody>
      </p:sp>
      <p:sp>
        <p:nvSpPr>
          <p:cNvPr id="3" name="Rectangle 2"/>
          <p:cNvSpPr/>
          <p:nvPr/>
        </p:nvSpPr>
        <p:spPr>
          <a:xfrm>
            <a:off x="3851920" y="2339686"/>
            <a:ext cx="4950080" cy="2677656"/>
          </a:xfrm>
          <a:prstGeom prst="rect">
            <a:avLst/>
          </a:prstGeom>
        </p:spPr>
        <p:txBody>
          <a:bodyPr wrap="square">
            <a:spAutoFit/>
          </a:bodyPr>
          <a:lstStyle/>
          <a:p>
            <a:r>
              <a:rPr lang="en-GB" sz="2400" b="1" dirty="0">
                <a:solidFill>
                  <a:schemeClr val="accent5">
                    <a:lumMod val="75000"/>
                  </a:schemeClr>
                </a:solidFill>
                <a:latin typeface="Trebuchet MS" panose="020B0603020202020204" pitchFamily="34" charset="0"/>
              </a:rPr>
              <a:t>W</a:t>
            </a:r>
            <a:r>
              <a:rPr lang="en-GB" sz="2400" dirty="0">
                <a:latin typeface="Trebuchet MS" panose="020B0603020202020204" pitchFamily="34" charset="0"/>
              </a:rPr>
              <a:t>ho is involved</a:t>
            </a:r>
            <a:r>
              <a:rPr lang="en-GB" sz="2400" dirty="0" smtClean="0">
                <a:latin typeface="Trebuchet MS" panose="020B0603020202020204" pitchFamily="34" charset="0"/>
              </a:rPr>
              <a:t>?</a:t>
            </a:r>
          </a:p>
          <a:p>
            <a:endParaRPr lang="en-GB" sz="2400" dirty="0">
              <a:latin typeface="Trebuchet MS" panose="020B0603020202020204" pitchFamily="34" charset="0"/>
            </a:endParaRPr>
          </a:p>
          <a:p>
            <a:r>
              <a:rPr lang="en-GB" sz="2400" b="1" dirty="0">
                <a:solidFill>
                  <a:schemeClr val="accent5">
                    <a:lumMod val="75000"/>
                  </a:schemeClr>
                </a:solidFill>
                <a:latin typeface="Trebuchet MS" panose="020B0603020202020204" pitchFamily="34" charset="0"/>
              </a:rPr>
              <a:t>W</a:t>
            </a:r>
            <a:r>
              <a:rPr lang="en-GB" sz="2400" dirty="0">
                <a:latin typeface="Trebuchet MS" panose="020B0603020202020204" pitchFamily="34" charset="0"/>
              </a:rPr>
              <a:t>hat will happen</a:t>
            </a:r>
            <a:r>
              <a:rPr lang="en-GB" sz="2400" dirty="0" smtClean="0">
                <a:latin typeface="Trebuchet MS" panose="020B0603020202020204" pitchFamily="34" charset="0"/>
              </a:rPr>
              <a:t>?</a:t>
            </a:r>
          </a:p>
          <a:p>
            <a:endParaRPr lang="en-GB" sz="2400" dirty="0">
              <a:latin typeface="Trebuchet MS" panose="020B0603020202020204" pitchFamily="34" charset="0"/>
            </a:endParaRPr>
          </a:p>
          <a:p>
            <a:r>
              <a:rPr lang="en-GB" sz="2400" b="1" dirty="0">
                <a:solidFill>
                  <a:schemeClr val="accent5">
                    <a:lumMod val="75000"/>
                  </a:schemeClr>
                </a:solidFill>
                <a:latin typeface="Trebuchet MS" panose="020B0603020202020204" pitchFamily="34" charset="0"/>
              </a:rPr>
              <a:t>W</a:t>
            </a:r>
            <a:r>
              <a:rPr lang="en-GB" sz="2400" dirty="0">
                <a:latin typeface="Trebuchet MS" panose="020B0603020202020204" pitchFamily="34" charset="0"/>
              </a:rPr>
              <a:t>hy does it happen</a:t>
            </a:r>
            <a:r>
              <a:rPr lang="en-GB" sz="2400" dirty="0" smtClean="0">
                <a:latin typeface="Trebuchet MS" panose="020B0603020202020204" pitchFamily="34" charset="0"/>
              </a:rPr>
              <a:t>?</a:t>
            </a:r>
          </a:p>
          <a:p>
            <a:endParaRPr lang="en-GB" sz="2400" dirty="0">
              <a:latin typeface="Trebuchet MS" panose="020B0603020202020204" pitchFamily="34" charset="0"/>
            </a:endParaRPr>
          </a:p>
          <a:p>
            <a:r>
              <a:rPr lang="en-GB" sz="2400" b="1" dirty="0">
                <a:solidFill>
                  <a:schemeClr val="accent5">
                    <a:lumMod val="75000"/>
                  </a:schemeClr>
                </a:solidFill>
                <a:latin typeface="Trebuchet MS" panose="020B0603020202020204" pitchFamily="34" charset="0"/>
              </a:rPr>
              <a:t>W</a:t>
            </a:r>
            <a:r>
              <a:rPr lang="en-GB" sz="2400" dirty="0">
                <a:latin typeface="Trebuchet MS" panose="020B0603020202020204" pitchFamily="34" charset="0"/>
              </a:rPr>
              <a:t>here does it take place</a:t>
            </a:r>
            <a:r>
              <a:rPr lang="en-GB" sz="2400" dirty="0" smtClean="0">
                <a:latin typeface="Trebuchet MS" panose="020B0603020202020204" pitchFamily="34" charset="0"/>
              </a:rPr>
              <a:t>?</a:t>
            </a:r>
            <a:endParaRPr lang="en-GB" sz="2400" dirty="0">
              <a:latin typeface="Trebuchet MS" panose="020B0603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000" y="1439341"/>
            <a:ext cx="3293896" cy="4970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554429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4664"/>
            <a:ext cx="8622488"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i="1" dirty="0">
                <a:latin typeface="Trebuchet MS" panose="020B0603020202020204" pitchFamily="34" charset="0"/>
              </a:rPr>
              <a:t>The Coral Island: </a:t>
            </a:r>
            <a:r>
              <a:rPr lang="en-GB" sz="3200" i="1" dirty="0">
                <a:latin typeface="Trebuchet MS" panose="020B0603020202020204" pitchFamily="34" charset="0"/>
              </a:rPr>
              <a:t>A Tale of the Pacific Ocean</a:t>
            </a:r>
          </a:p>
        </p:txBody>
      </p:sp>
      <p:sp>
        <p:nvSpPr>
          <p:cNvPr id="3" name="Rectangle 2"/>
          <p:cNvSpPr/>
          <p:nvPr/>
        </p:nvSpPr>
        <p:spPr>
          <a:xfrm>
            <a:off x="3851920" y="2339686"/>
            <a:ext cx="4950080" cy="3477875"/>
          </a:xfrm>
          <a:prstGeom prst="rect">
            <a:avLst/>
          </a:prstGeom>
        </p:spPr>
        <p:txBody>
          <a:bodyPr wrap="square">
            <a:spAutoFit/>
          </a:bodyPr>
          <a:lstStyle/>
          <a:p>
            <a:r>
              <a:rPr lang="en-GB" sz="2000" dirty="0">
                <a:latin typeface="Trebuchet MS" panose="020B0603020202020204" pitchFamily="34" charset="0"/>
              </a:rPr>
              <a:t>This story was written in 1858 by a man called </a:t>
            </a:r>
            <a:r>
              <a:rPr lang="en-GB" sz="2000" dirty="0" smtClean="0">
                <a:latin typeface="Trebuchet MS" panose="020B0603020202020204" pitchFamily="34" charset="0"/>
              </a:rPr>
              <a:t>J.M. </a:t>
            </a:r>
            <a:r>
              <a:rPr lang="en-GB" sz="2000" dirty="0" err="1">
                <a:latin typeface="Trebuchet MS" panose="020B0603020202020204" pitchFamily="34" charset="0"/>
              </a:rPr>
              <a:t>Ballantyne</a:t>
            </a:r>
            <a:r>
              <a:rPr lang="en-GB" sz="2000" dirty="0" smtClean="0">
                <a:latin typeface="Trebuchet MS" panose="020B0603020202020204" pitchFamily="34" charset="0"/>
              </a:rPr>
              <a:t>.</a:t>
            </a:r>
          </a:p>
          <a:p>
            <a:endParaRPr lang="en-GB" sz="2000" dirty="0">
              <a:latin typeface="Trebuchet MS" panose="020B0603020202020204" pitchFamily="34" charset="0"/>
            </a:endParaRPr>
          </a:p>
          <a:p>
            <a:r>
              <a:rPr lang="en-GB" sz="2000" dirty="0">
                <a:latin typeface="Trebuchet MS" panose="020B0603020202020204" pitchFamily="34" charset="0"/>
              </a:rPr>
              <a:t>The story is about three boys who are the only survivors of a shipwreck and are marooned on an island in the South Pacific</a:t>
            </a:r>
            <a:r>
              <a:rPr lang="en-GB" sz="2000" dirty="0" smtClean="0">
                <a:latin typeface="Trebuchet MS" panose="020B0603020202020204" pitchFamily="34" charset="0"/>
              </a:rPr>
              <a:t>.</a:t>
            </a:r>
          </a:p>
          <a:p>
            <a:endParaRPr lang="en-GB" sz="2000" b="1" dirty="0">
              <a:solidFill>
                <a:schemeClr val="accent5">
                  <a:lumMod val="75000"/>
                </a:schemeClr>
              </a:solidFill>
              <a:latin typeface="Trebuchet MS" panose="020B0603020202020204" pitchFamily="34" charset="0"/>
            </a:endParaRPr>
          </a:p>
          <a:p>
            <a:r>
              <a:rPr lang="en-GB" sz="2000" b="1" dirty="0">
                <a:solidFill>
                  <a:schemeClr val="accent5">
                    <a:lumMod val="75000"/>
                  </a:schemeClr>
                </a:solidFill>
                <a:latin typeface="Trebuchet MS" panose="020B0603020202020204" pitchFamily="34" charset="0"/>
              </a:rPr>
              <a:t>The racist viewpoint, which modern readers find offensive, shows the 19th century imperialist context.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000" y="1439341"/>
            <a:ext cx="3293896" cy="4970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64889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000" y="404664"/>
            <a:ext cx="8460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Trebuchet MS" panose="020B0603020202020204" pitchFamily="34" charset="0"/>
              </a:rPr>
              <a:t>Romantic or realistic?</a:t>
            </a:r>
          </a:p>
        </p:txBody>
      </p:sp>
      <p:sp>
        <p:nvSpPr>
          <p:cNvPr id="3" name="Rectangle 2"/>
          <p:cNvSpPr/>
          <p:nvPr/>
        </p:nvSpPr>
        <p:spPr>
          <a:xfrm>
            <a:off x="342000" y="1439341"/>
            <a:ext cx="8460000" cy="4401205"/>
          </a:xfrm>
          <a:prstGeom prst="rect">
            <a:avLst/>
          </a:prstGeom>
        </p:spPr>
        <p:txBody>
          <a:bodyPr wrap="square">
            <a:spAutoFit/>
          </a:bodyPr>
          <a:lstStyle/>
          <a:p>
            <a:pPr marL="457200" indent="-457200">
              <a:buFont typeface="+mj-lt"/>
              <a:buAutoNum type="arabicPeriod"/>
            </a:pPr>
            <a:r>
              <a:rPr lang="en-GB" sz="2000" dirty="0">
                <a:latin typeface="Trebuchet MS" panose="020B0603020202020204" pitchFamily="34" charset="0"/>
              </a:rPr>
              <a:t>Rate the extract from </a:t>
            </a:r>
            <a:r>
              <a:rPr lang="en-GB" sz="2000" dirty="0" smtClean="0">
                <a:latin typeface="Trebuchet MS" panose="020B0603020202020204" pitchFamily="34" charset="0"/>
              </a:rPr>
              <a:t>one to five </a:t>
            </a:r>
            <a:r>
              <a:rPr lang="en-GB" sz="2000" dirty="0">
                <a:latin typeface="Trebuchet MS" panose="020B0603020202020204" pitchFamily="34" charset="0"/>
              </a:rPr>
              <a:t>based on how realistic you think it is </a:t>
            </a:r>
            <a:r>
              <a:rPr lang="en-GB" sz="2000" dirty="0" smtClean="0">
                <a:latin typeface="Trebuchet MS" panose="020B0603020202020204" pitchFamily="34" charset="0"/>
              </a:rPr>
              <a:t>(1 = romantic	       5 = realistic).</a:t>
            </a:r>
            <a:endParaRPr lang="en-GB" sz="2000" dirty="0">
              <a:latin typeface="Trebuchet MS" panose="020B0603020202020204" pitchFamily="34" charset="0"/>
            </a:endParaRPr>
          </a:p>
          <a:p>
            <a:pPr marL="457200" indent="-457200">
              <a:buFont typeface="+mj-lt"/>
              <a:buAutoNum type="arabicPeriod"/>
            </a:pPr>
            <a:endParaRPr lang="en-GB" sz="2000" dirty="0">
              <a:latin typeface="Trebuchet MS" panose="020B0603020202020204" pitchFamily="34" charset="0"/>
            </a:endParaRPr>
          </a:p>
          <a:p>
            <a:pPr marL="457200" indent="-457200">
              <a:buFont typeface="+mj-lt"/>
              <a:buAutoNum type="arabicPeriod"/>
            </a:pPr>
            <a:r>
              <a:rPr lang="en-GB" sz="2000" dirty="0">
                <a:latin typeface="Trebuchet MS" panose="020B0603020202020204" pitchFamily="34" charset="0"/>
              </a:rPr>
              <a:t>Find </a:t>
            </a:r>
            <a:r>
              <a:rPr lang="en-GB" sz="2000" dirty="0" smtClean="0">
                <a:latin typeface="Trebuchet MS" panose="020B0603020202020204" pitchFamily="34" charset="0"/>
              </a:rPr>
              <a:t>one or two </a:t>
            </a:r>
            <a:r>
              <a:rPr lang="en-GB" sz="2000" dirty="0">
                <a:latin typeface="Trebuchet MS" panose="020B0603020202020204" pitchFamily="34" charset="0"/>
              </a:rPr>
              <a:t>bits of evidence that support your opinion. Copy them into your book</a:t>
            </a:r>
            <a:r>
              <a:rPr lang="en-GB" sz="2000" dirty="0" smtClean="0">
                <a:latin typeface="Trebuchet MS" panose="020B0603020202020204" pitchFamily="34" charset="0"/>
              </a:rPr>
              <a:t>. Evidence might include:</a:t>
            </a:r>
            <a:endParaRPr lang="en-GB" sz="2000" dirty="0">
              <a:latin typeface="Trebuchet MS" panose="020B0603020202020204" pitchFamily="34" charset="0"/>
            </a:endParaRPr>
          </a:p>
          <a:p>
            <a:pPr marL="800100" lvl="1" indent="-342900">
              <a:buFont typeface="Arial" panose="020B0604020202020204" pitchFamily="34" charset="0"/>
              <a:buChar char="•"/>
            </a:pPr>
            <a:r>
              <a:rPr lang="en-GB" sz="2000" dirty="0" smtClean="0">
                <a:latin typeface="Trebuchet MS" panose="020B0603020202020204" pitchFamily="34" charset="0"/>
              </a:rPr>
              <a:t>dialogue</a:t>
            </a:r>
            <a:endParaRPr lang="en-GB" sz="2000" dirty="0">
              <a:latin typeface="Trebuchet MS" panose="020B0603020202020204" pitchFamily="34" charset="0"/>
            </a:endParaRPr>
          </a:p>
          <a:p>
            <a:pPr marL="800100" lvl="1" indent="-342900">
              <a:buFont typeface="Arial" panose="020B0604020202020204" pitchFamily="34" charset="0"/>
              <a:buChar char="•"/>
            </a:pPr>
            <a:r>
              <a:rPr lang="en-GB" sz="2000" dirty="0">
                <a:latin typeface="Trebuchet MS" panose="020B0603020202020204" pitchFamily="34" charset="0"/>
              </a:rPr>
              <a:t>c</a:t>
            </a:r>
            <a:r>
              <a:rPr lang="en-GB" sz="2000" dirty="0" smtClean="0">
                <a:latin typeface="Trebuchet MS" panose="020B0603020202020204" pitchFamily="34" charset="0"/>
              </a:rPr>
              <a:t>haracter </a:t>
            </a:r>
            <a:r>
              <a:rPr lang="en-GB" sz="2000" dirty="0">
                <a:latin typeface="Trebuchet MS" panose="020B0603020202020204" pitchFamily="34" charset="0"/>
              </a:rPr>
              <a:t>(actions, interactions, description, etc.)</a:t>
            </a:r>
          </a:p>
          <a:p>
            <a:pPr marL="800100" lvl="1" indent="-342900">
              <a:buFont typeface="Arial" panose="020B0604020202020204" pitchFamily="34" charset="0"/>
              <a:buChar char="•"/>
            </a:pPr>
            <a:r>
              <a:rPr lang="en-GB" sz="2000" dirty="0">
                <a:latin typeface="Trebuchet MS" panose="020B0603020202020204" pitchFamily="34" charset="0"/>
              </a:rPr>
              <a:t>v</a:t>
            </a:r>
            <a:r>
              <a:rPr lang="en-GB" sz="2000" dirty="0" smtClean="0">
                <a:latin typeface="Trebuchet MS" panose="020B0603020202020204" pitchFamily="34" charset="0"/>
              </a:rPr>
              <a:t>ocabulary</a:t>
            </a:r>
            <a:endParaRPr lang="en-GB" sz="2000" dirty="0">
              <a:latin typeface="Trebuchet MS" panose="020B0603020202020204" pitchFamily="34" charset="0"/>
            </a:endParaRPr>
          </a:p>
          <a:p>
            <a:pPr marL="800100" lvl="1" indent="-342900">
              <a:buFont typeface="Arial" panose="020B0604020202020204" pitchFamily="34" charset="0"/>
              <a:buChar char="•"/>
            </a:pPr>
            <a:r>
              <a:rPr lang="en-GB" sz="2000" dirty="0">
                <a:latin typeface="Trebuchet MS" panose="020B0603020202020204" pitchFamily="34" charset="0"/>
              </a:rPr>
              <a:t>s</a:t>
            </a:r>
            <a:r>
              <a:rPr lang="en-GB" sz="2000" dirty="0" smtClean="0">
                <a:latin typeface="Trebuchet MS" panose="020B0603020202020204" pitchFamily="34" charset="0"/>
              </a:rPr>
              <a:t>etting.</a:t>
            </a:r>
            <a:endParaRPr lang="en-GB" sz="2000" dirty="0">
              <a:latin typeface="Trebuchet MS" panose="020B0603020202020204" pitchFamily="34" charset="0"/>
            </a:endParaRPr>
          </a:p>
          <a:p>
            <a:pPr marL="457200" indent="-457200">
              <a:buFont typeface="+mj-lt"/>
              <a:buAutoNum type="arabicPeriod"/>
            </a:pPr>
            <a:endParaRPr lang="en-GB" sz="2000" dirty="0">
              <a:latin typeface="Trebuchet MS" panose="020B0603020202020204" pitchFamily="34" charset="0"/>
            </a:endParaRPr>
          </a:p>
          <a:p>
            <a:pPr marL="457200" indent="-457200">
              <a:buFont typeface="+mj-lt"/>
              <a:buAutoNum type="arabicPeriod" startAt="3"/>
            </a:pPr>
            <a:r>
              <a:rPr lang="en-GB" sz="2000" dirty="0">
                <a:latin typeface="Trebuchet MS" panose="020B0603020202020204" pitchFamily="34" charset="0"/>
              </a:rPr>
              <a:t>Underneath, briefly explain how </a:t>
            </a:r>
            <a:r>
              <a:rPr lang="en-GB" sz="2000" dirty="0" smtClean="0">
                <a:latin typeface="Trebuchet MS" panose="020B0603020202020204" pitchFamily="34" charset="0"/>
              </a:rPr>
              <a:t>the evidence supports </a:t>
            </a:r>
            <a:r>
              <a:rPr lang="en-GB" sz="2000" dirty="0">
                <a:latin typeface="Trebuchet MS" panose="020B0603020202020204" pitchFamily="34" charset="0"/>
              </a:rPr>
              <a:t>your view of the extract.</a:t>
            </a:r>
          </a:p>
          <a:p>
            <a:pPr marL="468000"/>
            <a:r>
              <a:rPr lang="en-GB" sz="2000" dirty="0" smtClean="0">
                <a:latin typeface="Trebuchet MS" panose="020B0603020202020204" pitchFamily="34" charset="0"/>
              </a:rPr>
              <a:t>e.g</a:t>
            </a:r>
            <a:r>
              <a:rPr lang="en-GB" sz="2000" dirty="0">
                <a:latin typeface="Trebuchet MS" panose="020B0603020202020204" pitchFamily="34" charset="0"/>
              </a:rPr>
              <a:t>. </a:t>
            </a:r>
            <a:r>
              <a:rPr lang="en-GB" sz="2000" i="1" dirty="0">
                <a:latin typeface="Trebuchet MS" panose="020B0603020202020204" pitchFamily="34" charset="0"/>
              </a:rPr>
              <a:t>This supports my opinion that the extract gives a </a:t>
            </a:r>
            <a:r>
              <a:rPr lang="en-GB" sz="2000" i="1" dirty="0" smtClean="0">
                <a:latin typeface="Trebuchet MS" panose="020B0603020202020204" pitchFamily="34" charset="0"/>
              </a:rPr>
              <a:t>romantic/realistic </a:t>
            </a:r>
            <a:r>
              <a:rPr lang="en-GB" sz="2000" i="1" dirty="0">
                <a:latin typeface="Trebuchet MS" panose="020B0603020202020204" pitchFamily="34" charset="0"/>
              </a:rPr>
              <a:t>view of life on a desert island </a:t>
            </a:r>
            <a:r>
              <a:rPr lang="en-GB" sz="2000" i="1" dirty="0" smtClean="0">
                <a:latin typeface="Trebuchet MS" panose="020B0603020202020204" pitchFamily="34" charset="0"/>
              </a:rPr>
              <a:t>because …</a:t>
            </a:r>
            <a:endParaRPr lang="en-GB" sz="2000" i="1" dirty="0">
              <a:latin typeface="Trebuchet MS" panose="020B0603020202020204" pitchFamily="34" charset="0"/>
            </a:endParaRPr>
          </a:p>
        </p:txBody>
      </p:sp>
      <p:sp>
        <p:nvSpPr>
          <p:cNvPr id="4" name="Right Arrow 3"/>
          <p:cNvSpPr/>
          <p:nvPr/>
        </p:nvSpPr>
        <p:spPr>
          <a:xfrm>
            <a:off x="2824808" y="1805336"/>
            <a:ext cx="792088" cy="288032"/>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83269692"/>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Englis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English</Template>
  <TotalTime>1156</TotalTime>
  <Words>2011</Words>
  <Application>Microsoft Office PowerPoint</Application>
  <PresentationFormat>On-screen Show (4:3)</PresentationFormat>
  <Paragraphs>290</Paragraphs>
  <Slides>33</Slides>
  <Notes>6</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English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AQA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Teachit, part of the AQA family</dc:creator>
  <cp:lastModifiedBy>Isabel Mitchelson</cp:lastModifiedBy>
  <cp:revision>42</cp:revision>
  <cp:lastPrinted>2019-09-19T08:59:54Z</cp:lastPrinted>
  <dcterms:created xsi:type="dcterms:W3CDTF">2019-07-26T10:57:15Z</dcterms:created>
  <dcterms:modified xsi:type="dcterms:W3CDTF">2019-11-13T09:26:16Z</dcterms:modified>
</cp:coreProperties>
</file>