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408" r:id="rId3"/>
    <p:sldId id="410" r:id="rId4"/>
    <p:sldId id="369" r:id="rId5"/>
    <p:sldId id="465" r:id="rId6"/>
    <p:sldId id="411" r:id="rId7"/>
    <p:sldId id="290" r:id="rId8"/>
    <p:sldId id="412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66" r:id="rId17"/>
    <p:sldId id="467" r:id="rId18"/>
    <p:sldId id="468" r:id="rId19"/>
    <p:sldId id="469" r:id="rId20"/>
    <p:sldId id="405" r:id="rId21"/>
    <p:sldId id="379" r:id="rId22"/>
    <p:sldId id="420" r:id="rId23"/>
    <p:sldId id="378" r:id="rId24"/>
    <p:sldId id="413" r:id="rId25"/>
    <p:sldId id="470" r:id="rId26"/>
    <p:sldId id="471" r:id="rId27"/>
    <p:sldId id="418" r:id="rId28"/>
    <p:sldId id="417" r:id="rId29"/>
    <p:sldId id="472" r:id="rId30"/>
    <p:sldId id="473" r:id="rId31"/>
    <p:sldId id="474" r:id="rId32"/>
    <p:sldId id="475" r:id="rId33"/>
    <p:sldId id="422" r:id="rId34"/>
    <p:sldId id="476" r:id="rId35"/>
    <p:sldId id="477" r:id="rId36"/>
    <p:sldId id="478" r:id="rId37"/>
    <p:sldId id="426" r:id="rId38"/>
    <p:sldId id="427" r:id="rId39"/>
    <p:sldId id="479" r:id="rId40"/>
    <p:sldId id="480" r:id="rId41"/>
    <p:sldId id="481" r:id="rId42"/>
    <p:sldId id="482" r:id="rId43"/>
    <p:sldId id="275" r:id="rId44"/>
    <p:sldId id="364" r:id="rId45"/>
    <p:sldId id="365" r:id="rId46"/>
    <p:sldId id="446" r:id="rId47"/>
    <p:sldId id="447" r:id="rId48"/>
    <p:sldId id="431" r:id="rId49"/>
    <p:sldId id="348" r:id="rId50"/>
    <p:sldId id="430" r:id="rId51"/>
    <p:sldId id="432" r:id="rId52"/>
    <p:sldId id="434" r:id="rId53"/>
    <p:sldId id="435" r:id="rId54"/>
    <p:sldId id="436" r:id="rId55"/>
    <p:sldId id="443" r:id="rId56"/>
    <p:sldId id="444" r:id="rId57"/>
    <p:sldId id="445" r:id="rId58"/>
    <p:sldId id="437" r:id="rId59"/>
    <p:sldId id="438" r:id="rId60"/>
    <p:sldId id="439" r:id="rId61"/>
    <p:sldId id="463" r:id="rId62"/>
    <p:sldId id="464" r:id="rId63"/>
    <p:sldId id="386" r:id="rId64"/>
    <p:sldId id="483" r:id="rId65"/>
    <p:sldId id="484" r:id="rId66"/>
    <p:sldId id="442" r:id="rId67"/>
    <p:sldId id="46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2CD"/>
    <a:srgbClr val="F8F8F8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80" autoAdjust="0"/>
    <p:restoredTop sz="94702" autoAdjust="0"/>
  </p:normalViewPr>
  <p:slideViewPr>
    <p:cSldViewPr snapToGrid="0">
      <p:cViewPr varScale="1">
        <p:scale>
          <a:sx n="62" d="100"/>
          <a:sy n="62" d="100"/>
        </p:scale>
        <p:origin x="4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848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5/25/2021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5/25/2021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D9C7D63-57C1-44C5-BE38-E685976AB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5F4F9E1-FCCD-4805-BAAE-8F4CF547A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3A34A1C-3F07-4D23-BE43-BF7FDC345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DBBFBB-7295-4547-9989-B93F801037AD}" type="slidenum">
              <a:rPr lang="en-GB" altLang="en-US" sz="1200" smtClean="0"/>
              <a:pPr/>
              <a:t>58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2970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1ED47A9E-0E72-42ED-9847-3881F4E57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0849E00-FD56-451A-8B36-CEA931236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C1A429C4-195D-413C-B821-1D6EC0129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FFD09B-E4EE-4051-810D-FFABA28C274A}" type="slidenum">
              <a:rPr lang="en-GB" altLang="en-US" sz="1200" smtClean="0"/>
              <a:pPr/>
              <a:t>59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67311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03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6472A38-9C70-4CB5-B93B-315DA06E2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1E69858-F8B3-4DD4-8316-452B5AE6A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379A343-3E50-40AA-BCC6-A9ECA0AEC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8C8A28-171B-4ADD-9D45-EB3D2AF24F08}" type="slidenum">
              <a:rPr lang="en-GB" altLang="en-US" sz="1200" smtClean="0"/>
              <a:pPr/>
              <a:t>3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9225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229E7446-54AF-40CE-8094-5969375D2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73F51C53-B3FF-41A1-89B3-EA1F81C8C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48DA5E90-5C47-4A2D-A55F-AB554E785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8E3581-5C40-4CDE-8E11-4EB467ED028D}" type="slidenum">
              <a:rPr lang="en-GB" altLang="en-US" sz="1200" smtClean="0"/>
              <a:pPr/>
              <a:t>8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1789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4F52E27-1658-4232-BD0C-29E94B1BD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B24945A-B76D-4849-B45D-4A3A90975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2A81630-52E0-4273-AD93-8EAB21696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0EACD7-FB6D-47B3-9512-71ECB0801E77}" type="slidenum">
              <a:rPr lang="en-GB" altLang="en-US" sz="1200" smtClean="0"/>
              <a:pPr/>
              <a:t>13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8725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F9967EC-6FCF-4D57-BD50-2C92F70D3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4546B93-6D94-4678-84E9-3C79C0D13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F061CFD-302D-460A-8046-B2C22DF52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056517-8D11-4189-841F-66EC909F9479}" type="slidenum">
              <a:rPr lang="en-GB" altLang="en-US" sz="1200" smtClean="0"/>
              <a:pPr/>
              <a:t>33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5313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F9967EC-6FCF-4D57-BD50-2C92F70D3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4546B93-6D94-4678-84E9-3C79C0D13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F061CFD-302D-460A-8046-B2C22DF52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056517-8D11-4189-841F-66EC909F9479}" type="slidenum">
              <a:rPr lang="en-GB" altLang="en-US" sz="1200" smtClean="0"/>
              <a:pPr/>
              <a:t>34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4868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0B04E33-5469-4B44-ABA6-79CCAFF08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157DCA4-7C50-49BA-935D-931FE08D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7AD3A9C-FCC5-443A-9F67-C4CCAF772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5AF82F-79DC-4C35-9AF8-A57E7F905EAD}" type="slidenum">
              <a:rPr lang="en-GB" altLang="en-US" sz="1200" smtClean="0"/>
              <a:pPr/>
              <a:t>54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232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3222A6C2-1C32-4AB1-AC09-9628603FD1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9C786D2-FC6B-48E6-8105-FC78071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83644925-F95C-4E20-B0C4-AA9273DCD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87F612-9F43-4E02-8102-64A107E7DDA0}" type="slidenum">
              <a:rPr lang="en-GB" altLang="en-US" sz="1200" smtClean="0"/>
              <a:pPr/>
              <a:t>55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858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68A8832C-5800-4DE7-8C6E-58E81F26BD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3FF1243A-6059-4057-8C6E-94F6942D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1F512405-F0D0-4F94-9C8C-E6BBA259F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65CA41-3B0E-492A-AA31-A59F0716E5AD}" type="slidenum">
              <a:rPr lang="en-GB" altLang="en-US" sz="1200" smtClean="0"/>
              <a:pPr/>
              <a:t>56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158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/>
          <a:lstStyle/>
          <a:p>
            <a:fld id="{27427AEA-BBBB-4C9B-AB23-214EAA8AB789}" type="datetime1">
              <a:rPr lang="en-US"/>
              <a:t>5/25/2021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/>
          <a:lstStyle/>
          <a:p>
            <a:fld id="{2791CA30-F5CD-4CA0-B16A-349C6F830700}" type="datetime1">
              <a:rPr lang="en-US"/>
              <a:t>5/25/2021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48680"/>
            <a:ext cx="9217024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88018" y="1916114"/>
            <a:ext cx="9313333" cy="324107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94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48680"/>
            <a:ext cx="9217024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88018" y="1916114"/>
            <a:ext cx="9313333" cy="324107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28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48680"/>
            <a:ext cx="9217024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88018" y="1916114"/>
            <a:ext cx="9313333" cy="324107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91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48680"/>
            <a:ext cx="9217024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88018" y="1916114"/>
            <a:ext cx="9313333" cy="324107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49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48680"/>
            <a:ext cx="9217024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88018" y="1916114"/>
            <a:ext cx="9313333" cy="324107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96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48680"/>
            <a:ext cx="9217024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88018" y="1916114"/>
            <a:ext cx="9313333" cy="324107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26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48680"/>
            <a:ext cx="9217024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88018" y="1916114"/>
            <a:ext cx="9313333" cy="324107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549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48680"/>
            <a:ext cx="9217024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88018" y="1916114"/>
            <a:ext cx="9313333" cy="324107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0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48680"/>
            <a:ext cx="9217024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88018" y="1916114"/>
            <a:ext cx="9313333" cy="324107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65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D92C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/>
          <a:lstStyle/>
          <a:p>
            <a:fld id="{A9BE9F02-BE96-4BAE-86A5-1FA60D24CAE2}" type="datetime1">
              <a:rPr lang="en-US"/>
              <a:t>5/25/2021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0348B-EAEA-7B42-A771-965AC56A907E}"/>
              </a:ext>
            </a:extLst>
          </p:cNvPr>
          <p:cNvSpPr txBox="1"/>
          <p:nvPr userDrawn="1"/>
        </p:nvSpPr>
        <p:spPr>
          <a:xfrm>
            <a:off x="157661" y="6455340"/>
            <a:ext cx="2121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www.teachit.co.uk 2021</a:t>
            </a:r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burton@worc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IIRkmvRw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inded.org.uk/Component/Details/447157" TargetMode="Externa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54__xBsak4" TargetMode="External"/><Relationship Id="rId2" Type="http://schemas.openxmlformats.org/officeDocument/2006/relationships/hyperlink" Target="https://www.youtube.com/watch?v=nCrjevx3-J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nadine_burke_harris_how_childhood_trauma_affects_health_across_a_lifetime" TargetMode="External"/><Relationship Id="rId2" Type="http://schemas.openxmlformats.org/officeDocument/2006/relationships/hyperlink" Target="https://www.filmsforaction.org/watch/resilience-the-biology-of-stress-and-the-science-of-hop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youngminds.org.uk/resources/policy/addressing-adversity-book/" TargetMode="External"/><Relationship Id="rId4" Type="http://schemas.openxmlformats.org/officeDocument/2006/relationships/hyperlink" Target="https://www.ncjfcj.org/sites/default/files/Finding%20Your%20ACE%20Score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aumainformedschools.co.u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cqO7YoMscc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ingchild.harvard.edu/resilience-gam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embed/xSf7pRpOgu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1r8hj72bfGo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gital.nhs.uk/news-and-events/latest-news/one-in-eight-of-five-to-19-year-olds-had-a-mental-disorder-in-2017-major-new-survey-finds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alex.org/Search4Dev/files/283337/115519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choolsweek.co.uk/first-school-mental-health-support-teams-will-be-set-to-work-by-the-end-of-2019/" TargetMode="Externa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fey.org/wp-content/uploads/2018/06/Schools-and-Youth-Mental-Health.-Menzies-et-al.-2018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gital.nhs.uk/data-and-information/publications/statistical/mental-health-of-children-and-young-people-in-england/2020-wave-1-follow-up" TargetMode="Externa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supportpartnership.org.u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n-5AOvjL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rsa.org/discover/publications-and-articles/reports/a-whole-school-approach-to-mental-health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ssets.publishing.service.gov.uk/government/uploads/system/uploads/attachment_data/file/958151/Promoting_children_and_young_people_s_emotional_health_and_wellbeing_a_whole_school_and_college_approach.pdf" TargetMode="Externa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v.uk/government/publications/supporting-mental-health-in-schools-and-colleges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.org.uk/sites/default/files/uploads/documents/Health_wellbeing_docs/ncb_framework_for_promoting_well-being_and_responding_to_mental_health_in_school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webcontent.ssatuk.co.uk/wp-content/uploads/2016/06/02104816/Katherine-Weare-Keynote-Speaker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afreud.org/what-we-do/schools-in-min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lyhealthyschools.org.uk/abou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entallyhealthyschools.org.uk/abou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rcpsych.ac.uk/mental-health/parents-and-young-peopl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uploads/system/uploads/attachment_data/file/199959/National_Service_Framework_for_Children_Young_People_and_Maternity_Services_-_The_Mental_Health__and_Psychological_Well-being_of_Children_and_Young_People.pdf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issuu.com/philayres/docs/lacmentalhealth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ssets.publishing.service.gov.uk/government/uploads/system/uploads/attachment_data/file/664855/Transforming_children_and_young_people_s_mental_health_provision.pdf" TargetMode="External"/><Relationship Id="rId5" Type="http://schemas.openxmlformats.org/officeDocument/2006/relationships/hyperlink" Target="https://assets.publishing.service.gov.uk/government/uploads/system/uploads/attachment_data/file/414024/Childrens_Mental_Health.pdf" TargetMode="External"/><Relationship Id="rId4" Type="http://schemas.openxmlformats.org/officeDocument/2006/relationships/hyperlink" Target="https://www.gov.uk/government/uploads/system/uploads/attachment_data/file/213761/dh_124058.pdf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aifs.gov.au/cfca/publications/resilience-still-useful-concept-when-working-child/what-resilience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assets.publishing.service.gov.uk/government/uploads/system/uploads/attachment_data/file/728892/government-response-to-consultation-on-transforming-children-and-young-peoples-mental-health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ngminds.org.uk/find-help/for-parents/parents-guide-to-support-a-z/parents-guide-to-support-self-esteem/" TargetMode="External"/><Relationship Id="rId5" Type="http://schemas.openxmlformats.org/officeDocument/2006/relationships/hyperlink" Target="https://www.youtube.com/watch?v=ORn-5AOvjLg" TargetMode="External"/><Relationship Id="rId4" Type="http://schemas.openxmlformats.org/officeDocument/2006/relationships/hyperlink" Target="http://www.crae.org.uk/media/127101/B1_CRAE_EXEC-SUM_2018_WEB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170" y="757577"/>
            <a:ext cx="8027621" cy="22468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1D92CD"/>
                </a:solidFill>
              </a:rPr>
              <a:t>Piecing the puzzle together; risk </a:t>
            </a:r>
            <a:br>
              <a:rPr lang="en-US" sz="3200" b="1" dirty="0">
                <a:solidFill>
                  <a:srgbClr val="1D92CD"/>
                </a:solidFill>
              </a:rPr>
            </a:br>
            <a:r>
              <a:rPr lang="en-US" sz="3200" b="1" dirty="0">
                <a:solidFill>
                  <a:srgbClr val="1D92CD"/>
                </a:solidFill>
              </a:rPr>
              <a:t>and resilience, Adverse Childhood Experiences (ACEs), children and </a:t>
            </a:r>
            <a:br>
              <a:rPr lang="en-US" sz="3200" b="1" dirty="0">
                <a:solidFill>
                  <a:srgbClr val="1D92CD"/>
                </a:solidFill>
              </a:rPr>
            </a:br>
            <a:r>
              <a:rPr lang="en-US" sz="3200" b="1" dirty="0">
                <a:solidFill>
                  <a:srgbClr val="1D92CD"/>
                </a:solidFill>
              </a:rPr>
              <a:t>young people’s mental health….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170" y="3418114"/>
            <a:ext cx="5298830" cy="15566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Maddie Burton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Senior Lecturer Child and Adolescent Mental Health, University of Worcester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m.burton@worc.ac.uk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D22905-990D-B441-97D5-E48F1F4C006E}"/>
              </a:ext>
            </a:extLst>
          </p:cNvPr>
          <p:cNvSpPr txBox="1">
            <a:spLocks/>
          </p:cNvSpPr>
          <p:nvPr/>
        </p:nvSpPr>
        <p:spPr>
          <a:xfrm>
            <a:off x="1015607" y="1853513"/>
            <a:ext cx="4164227" cy="226128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lnSpc>
                <a:spcPts val="284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  <a:defRPr/>
            </a:pPr>
            <a:r>
              <a:rPr lang="en-GB" altLang="en-US" sz="2000" dirty="0">
                <a:ea typeface="ＭＳ Ｐゴシック" pitchFamily="-108" charset="-128"/>
              </a:rPr>
              <a:t>a capacity to enter into and </a:t>
            </a:r>
            <a:br>
              <a:rPr lang="en-GB" altLang="en-US" sz="2000" dirty="0">
                <a:ea typeface="ＭＳ Ｐゴシック" pitchFamily="-108" charset="-128"/>
              </a:rPr>
            </a:br>
            <a:r>
              <a:rPr lang="en-GB" altLang="en-US" sz="2000" dirty="0">
                <a:ea typeface="ＭＳ Ｐゴシック" pitchFamily="-108" charset="-128"/>
              </a:rPr>
              <a:t>sustain mutually satisfying </a:t>
            </a:r>
            <a:br>
              <a:rPr lang="en-GB" altLang="en-US" sz="2000" dirty="0">
                <a:ea typeface="ＭＳ Ｐゴシック" pitchFamily="-108" charset="-128"/>
              </a:rPr>
            </a:br>
            <a:r>
              <a:rPr lang="en-GB" altLang="en-US" sz="2000" dirty="0">
                <a:ea typeface="ＭＳ Ｐゴシック" pitchFamily="-108" charset="-128"/>
              </a:rPr>
              <a:t>personal relationships</a:t>
            </a:r>
          </a:p>
          <a:p>
            <a:pPr marL="342000" indent="-342000">
              <a:lnSpc>
                <a:spcPts val="284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  <a:defRPr/>
            </a:pPr>
            <a:r>
              <a:rPr lang="en-GB" altLang="en-US" sz="2000" dirty="0">
                <a:ea typeface="ＭＳ Ｐゴシック" pitchFamily="-108" charset="-128"/>
              </a:rPr>
              <a:t>continuing progression of</a:t>
            </a:r>
            <a:br>
              <a:rPr lang="en-GB" altLang="en-US" sz="2000" dirty="0">
                <a:ea typeface="ＭＳ Ｐゴシック" pitchFamily="-108" charset="-128"/>
              </a:rPr>
            </a:br>
            <a:r>
              <a:rPr lang="en-GB" altLang="en-US" sz="2000" dirty="0">
                <a:ea typeface="ＭＳ Ｐゴシック" pitchFamily="-108" charset="-128"/>
              </a:rPr>
              <a:t>psychological development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E9AD34-6830-9343-9828-666A58EC3FD9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7963200" cy="950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/>
              <a:t>In children and young people, mental health is more specifically indicated by:</a:t>
            </a:r>
            <a:endParaRPr lang="en-GB" altLang="en-US" sz="2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D4A5B2-535D-5C4A-A78D-A1D18EE045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73B4EC7-8170-AC47-9724-4FCF77481B70}"/>
              </a:ext>
            </a:extLst>
          </p:cNvPr>
          <p:cNvSpPr txBox="1">
            <a:spLocks/>
          </p:cNvSpPr>
          <p:nvPr/>
        </p:nvSpPr>
        <p:spPr>
          <a:xfrm>
            <a:off x="5179834" y="1865869"/>
            <a:ext cx="4359582" cy="386766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840"/>
              </a:lnSpc>
              <a:spcBef>
                <a:spcPts val="1200"/>
              </a:spcBef>
              <a:buFont typeface="+mj-lt"/>
              <a:buAutoNum type="arabicPeriod" startAt="3"/>
              <a:defRPr/>
            </a:pPr>
            <a:r>
              <a:rPr lang="en-GB" altLang="en-US" sz="2000" dirty="0">
                <a:ea typeface="ＭＳ Ｐゴシック" pitchFamily="-108" charset="-128"/>
              </a:rPr>
              <a:t>ability to play and learn so attainments are appropriate for age and intellectual level</a:t>
            </a:r>
          </a:p>
          <a:p>
            <a:pPr marL="457200" indent="-457200">
              <a:lnSpc>
                <a:spcPts val="2840"/>
              </a:lnSpc>
              <a:spcBef>
                <a:spcPts val="1200"/>
              </a:spcBef>
              <a:buFont typeface="+mj-lt"/>
              <a:buAutoNum type="arabicPeriod" startAt="3"/>
              <a:defRPr/>
            </a:pPr>
            <a:r>
              <a:rPr lang="en-GB" altLang="en-US" sz="2000" dirty="0">
                <a:ea typeface="ＭＳ Ｐゴシック" pitchFamily="-108" charset="-128"/>
              </a:rPr>
              <a:t>a developing moral sense of right/wrong</a:t>
            </a:r>
          </a:p>
          <a:p>
            <a:pPr marL="457200" indent="-457200">
              <a:lnSpc>
                <a:spcPts val="2840"/>
              </a:lnSpc>
              <a:spcBef>
                <a:spcPts val="1200"/>
              </a:spcBef>
              <a:buFont typeface="+mj-lt"/>
              <a:buAutoNum type="arabicPeriod" startAt="3"/>
              <a:defRPr/>
            </a:pPr>
            <a:r>
              <a:rPr lang="en-GB" altLang="en-US" sz="2000" dirty="0">
                <a:ea typeface="ＭＳ Ｐゴシック" pitchFamily="-108" charset="-128"/>
              </a:rPr>
              <a:t>the degree of psychological distress and maladaptive behaviour within normal limits for child’s age and context.</a:t>
            </a:r>
          </a:p>
        </p:txBody>
      </p:sp>
    </p:spTree>
    <p:extLst>
      <p:ext uri="{BB962C8B-B14F-4D97-AF65-F5344CB8AC3E}">
        <p14:creationId xmlns:p14="http://schemas.microsoft.com/office/powerpoint/2010/main" val="353279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7A6298-AD70-0A49-946C-97CCF8BEFF08}"/>
              </a:ext>
            </a:extLst>
          </p:cNvPr>
          <p:cNvSpPr txBox="1">
            <a:spLocks/>
          </p:cNvSpPr>
          <p:nvPr/>
        </p:nvSpPr>
        <p:spPr>
          <a:xfrm>
            <a:off x="1015607" y="1853513"/>
            <a:ext cx="6509658" cy="210064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lnSpc>
                <a:spcPts val="304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  <a:defRPr/>
            </a:pPr>
            <a:r>
              <a:rPr lang="en-GB" altLang="en-US" sz="2200" dirty="0">
                <a:ea typeface="ＭＳ Ｐゴシック" pitchFamily="-108" charset="-128"/>
              </a:rPr>
              <a:t>Emotional </a:t>
            </a:r>
            <a:r>
              <a:rPr lang="en-GB" sz="2200" dirty="0">
                <a:ea typeface="ＭＳ Ｐゴシック" pitchFamily="-108" charset="-128"/>
              </a:rPr>
              <a:t>disorders</a:t>
            </a:r>
            <a:endParaRPr lang="en-GB" altLang="en-US" sz="2200" dirty="0">
              <a:ea typeface="ＭＳ Ｐゴシック" pitchFamily="-108" charset="-128"/>
            </a:endParaRPr>
          </a:p>
          <a:p>
            <a:pPr marL="342000" indent="-342000">
              <a:lnSpc>
                <a:spcPts val="304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  <a:defRPr/>
            </a:pPr>
            <a:r>
              <a:rPr lang="en-GB" sz="2200" dirty="0">
                <a:ea typeface="ＭＳ Ｐゴシック" pitchFamily="-108" charset="-128"/>
              </a:rPr>
              <a:t>Conduct and Neurodevelopmental disorders</a:t>
            </a:r>
          </a:p>
          <a:p>
            <a:pPr marL="342000" indent="-342000">
              <a:lnSpc>
                <a:spcPts val="304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  <a:defRPr/>
            </a:pPr>
            <a:r>
              <a:rPr lang="en-GB" sz="2200" dirty="0">
                <a:ea typeface="ＭＳ Ｐゴシック" pitchFamily="-108" charset="-128"/>
              </a:rPr>
              <a:t>Eating disorders</a:t>
            </a:r>
          </a:p>
          <a:p>
            <a:pPr marL="342000" indent="-342000">
              <a:lnSpc>
                <a:spcPts val="304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  <a:defRPr/>
            </a:pPr>
            <a:r>
              <a:rPr lang="en-GB" sz="2200" dirty="0">
                <a:ea typeface="ＭＳ Ｐゴシック" pitchFamily="-108" charset="-128"/>
              </a:rPr>
              <a:t>Early onset Psychosis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F0495E-3BF5-4443-B375-F9A06237F707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7963200" cy="950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/>
              <a:t>Mental illness is considered and understood in four main areas: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5B494-5885-DB43-B581-B175AF5514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9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165BB4-A3B0-6E42-B1A6-EA94E88FE3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C8E08B-B27A-084A-9EB5-5B6F0B35DBA8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829365"/>
            <a:ext cx="7963200" cy="428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Mental ‘ill health’</a:t>
            </a:r>
            <a:endParaRPr lang="en-GB" altLang="en-US" sz="29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BBB23C8-D178-C24A-A211-5C658A4FF0A0}"/>
              </a:ext>
            </a:extLst>
          </p:cNvPr>
          <p:cNvSpPr txBox="1">
            <a:spLocks/>
          </p:cNvSpPr>
          <p:nvPr/>
        </p:nvSpPr>
        <p:spPr>
          <a:xfrm>
            <a:off x="1015607" y="1257787"/>
            <a:ext cx="9796555" cy="3857910"/>
          </a:xfrm>
          <a:prstGeom prst="rect">
            <a:avLst/>
          </a:prstGeom>
        </p:spPr>
        <p:txBody>
          <a:bodyPr vert="horz" lIns="91440" tIns="45720" rIns="91440" bIns="45720" numCol="2" spcCol="72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40"/>
              </a:lnSpc>
              <a:spcBef>
                <a:spcPts val="1200"/>
              </a:spcBef>
              <a:defRPr/>
            </a:pPr>
            <a:r>
              <a:rPr lang="en-GB" altLang="en-US" sz="1900" dirty="0"/>
              <a:t>An interpretation of illness and </a:t>
            </a:r>
            <a:r>
              <a:rPr lang="en-GB" altLang="en-US" sz="1900" i="1" dirty="0"/>
              <a:t>medicalisation</a:t>
            </a:r>
            <a:r>
              <a:rPr lang="en-GB" altLang="en-US" sz="1900" dirty="0"/>
              <a:t> of behaviours considered </a:t>
            </a:r>
            <a:br>
              <a:rPr lang="en-GB" altLang="en-US" sz="1900" dirty="0"/>
            </a:br>
            <a:r>
              <a:rPr lang="en-GB" altLang="en-US" sz="1900" dirty="0"/>
              <a:t>to be beyond the ‘</a:t>
            </a:r>
            <a:r>
              <a:rPr lang="en-GB" altLang="en-US" sz="1900" i="1" dirty="0"/>
              <a:t>norm’ or ‘atypical’</a:t>
            </a:r>
          </a:p>
          <a:p>
            <a:pPr>
              <a:lnSpc>
                <a:spcPts val="2840"/>
              </a:lnSpc>
              <a:spcBef>
                <a:spcPts val="1200"/>
              </a:spcBef>
              <a:defRPr/>
            </a:pPr>
            <a:r>
              <a:rPr lang="en-GB" altLang="en-US" sz="1900" dirty="0"/>
              <a:t>But.... Often presented with a set of behaviours which could be seen as </a:t>
            </a:r>
            <a:br>
              <a:rPr lang="en-GB" altLang="en-US" sz="1900" dirty="0"/>
            </a:br>
            <a:r>
              <a:rPr lang="en-GB" altLang="en-US" sz="1900" i="1" dirty="0"/>
              <a:t>acting out </a:t>
            </a:r>
            <a:r>
              <a:rPr lang="en-GB" altLang="en-US" sz="1900" dirty="0"/>
              <a:t>of the individual internal working model</a:t>
            </a:r>
          </a:p>
          <a:p>
            <a:pPr>
              <a:lnSpc>
                <a:spcPts val="2840"/>
              </a:lnSpc>
              <a:spcBef>
                <a:spcPts val="1200"/>
              </a:spcBef>
              <a:defRPr/>
            </a:pPr>
            <a:r>
              <a:rPr lang="en-GB" altLang="en-US" sz="1900" dirty="0"/>
              <a:t>Acting out is about ‘getting the hurt addressed’. ‘Avoiding anxiety’ can be </a:t>
            </a:r>
            <a:br>
              <a:rPr lang="en-GB" altLang="en-US" sz="1900" dirty="0"/>
            </a:br>
            <a:br>
              <a:rPr lang="en-GB" altLang="en-US" sz="1900" dirty="0"/>
            </a:br>
            <a:r>
              <a:rPr lang="en-GB" altLang="en-US" sz="1900" dirty="0"/>
              <a:t>interpreted through Freud’s defence mechanisms </a:t>
            </a:r>
            <a:r>
              <a:rPr lang="en-GB" altLang="en-US" sz="1900" dirty="0">
                <a:solidFill>
                  <a:srgbClr val="1D92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 watch?v=ykIIRkmvRwM</a:t>
            </a:r>
            <a:r>
              <a:rPr lang="en-GB" altLang="en-US" sz="1900" dirty="0">
                <a:solidFill>
                  <a:srgbClr val="1D92CD"/>
                </a:solidFill>
              </a:rPr>
              <a:t> </a:t>
            </a:r>
            <a:r>
              <a:rPr lang="en-GB" altLang="en-US" sz="1900" dirty="0"/>
              <a:t>(3.45 mins) (accessed April 2021)</a:t>
            </a:r>
          </a:p>
          <a:p>
            <a:pPr>
              <a:lnSpc>
                <a:spcPts val="2840"/>
              </a:lnSpc>
              <a:spcBef>
                <a:spcPts val="1200"/>
              </a:spcBef>
              <a:defRPr/>
            </a:pPr>
            <a:r>
              <a:rPr lang="en-GB" altLang="en-US" sz="1900" dirty="0"/>
              <a:t>So....behaviours can/could be understood from a psychological perspective rather than a tendency to interpret illness</a:t>
            </a:r>
          </a:p>
          <a:p>
            <a:pPr>
              <a:lnSpc>
                <a:spcPts val="2840"/>
              </a:lnSpc>
              <a:spcBef>
                <a:spcPts val="1200"/>
              </a:spcBef>
              <a:defRPr/>
            </a:pPr>
            <a:r>
              <a:rPr lang="en-GB" altLang="en-US" sz="1900" dirty="0"/>
              <a:t>But we remain quite attached to a medical model especially in Adult Mental Health, less so in CAMHS</a:t>
            </a:r>
          </a:p>
        </p:txBody>
      </p:sp>
    </p:spTree>
    <p:extLst>
      <p:ext uri="{BB962C8B-B14F-4D97-AF65-F5344CB8AC3E}">
        <p14:creationId xmlns:p14="http://schemas.microsoft.com/office/powerpoint/2010/main" val="51576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3F0780-EE99-054E-BDE5-3E680EB7FDA0}"/>
              </a:ext>
            </a:extLst>
          </p:cNvPr>
          <p:cNvSpPr txBox="1">
            <a:spLocks/>
          </p:cNvSpPr>
          <p:nvPr/>
        </p:nvSpPr>
        <p:spPr>
          <a:xfrm>
            <a:off x="1015607" y="1853512"/>
            <a:ext cx="8919226" cy="247135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Combination of factors including </a:t>
            </a:r>
            <a:r>
              <a:rPr lang="en-GB" sz="2200" dirty="0">
                <a:solidFill>
                  <a:srgbClr val="FF0000"/>
                </a:solidFill>
              </a:rPr>
              <a:t>sociological, psychological, </a:t>
            </a:r>
            <a:br>
              <a:rPr lang="en-GB" sz="2200" dirty="0">
                <a:solidFill>
                  <a:srgbClr val="FF0000"/>
                </a:solidFill>
              </a:rPr>
            </a:br>
            <a:r>
              <a:rPr lang="en-GB" sz="2200" dirty="0">
                <a:solidFill>
                  <a:srgbClr val="FF0000"/>
                </a:solidFill>
              </a:rPr>
              <a:t>and biological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Can also be referred to as the 4 Ps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Introduced by Meyer in 1948 as the </a:t>
            </a:r>
            <a:r>
              <a:rPr lang="en-GB" sz="2200" dirty="0">
                <a:solidFill>
                  <a:srgbClr val="FF0000"/>
                </a:solidFill>
              </a:rPr>
              <a:t>psychobiological</a:t>
            </a:r>
            <a:r>
              <a:rPr lang="en-GB" sz="2200" dirty="0"/>
              <a:t>  approach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Further developed by Engel in 1980 as the </a:t>
            </a:r>
            <a:r>
              <a:rPr lang="en-GB" sz="2200" dirty="0">
                <a:solidFill>
                  <a:srgbClr val="FF0000"/>
                </a:solidFill>
              </a:rPr>
              <a:t>biopsychosocial</a:t>
            </a:r>
            <a:r>
              <a:rPr lang="en-GB" sz="2200" dirty="0"/>
              <a:t> model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endParaRPr lang="en-GB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2D43D7-BFB3-1E41-B37F-F3A6FAA8C809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6277297" cy="950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So what about child mental health and how can it emerge?</a:t>
            </a:r>
            <a:endParaRPr lang="en-GB" altLang="en-US" sz="2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BD39E6-A230-A345-ACE2-5F1517C0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6F9EBA5-5F43-C345-A5DE-BB25CD9FEF31}"/>
              </a:ext>
            </a:extLst>
          </p:cNvPr>
          <p:cNvSpPr txBox="1">
            <a:spLocks/>
          </p:cNvSpPr>
          <p:nvPr/>
        </p:nvSpPr>
        <p:spPr>
          <a:xfrm>
            <a:off x="1013188" y="1393371"/>
            <a:ext cx="10639233" cy="29438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It is a model for understanding WHY someone has developed a MH problem and what may be preventing them from recovering. It looks at the factors which: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>
                <a:solidFill>
                  <a:srgbClr val="FF0000"/>
                </a:solidFill>
              </a:rPr>
              <a:t>Predisposed</a:t>
            </a:r>
            <a:r>
              <a:rPr lang="en-GB" sz="2200" dirty="0"/>
              <a:t> someone to the MH problem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>
                <a:solidFill>
                  <a:srgbClr val="FF0000"/>
                </a:solidFill>
              </a:rPr>
              <a:t>Precipitated</a:t>
            </a:r>
            <a:r>
              <a:rPr lang="en-GB" sz="2200" dirty="0"/>
              <a:t> the MH problem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>
                <a:solidFill>
                  <a:srgbClr val="FF0000"/>
                </a:solidFill>
              </a:rPr>
              <a:t>Protected</a:t>
            </a:r>
            <a:r>
              <a:rPr lang="en-GB" sz="2200" dirty="0"/>
              <a:t> them from the MH problem (or could help them recover from it) or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>
                <a:solidFill>
                  <a:srgbClr val="FF0000"/>
                </a:solidFill>
              </a:rPr>
              <a:t>Perpetuated</a:t>
            </a:r>
            <a:r>
              <a:rPr lang="en-GB" sz="2200" dirty="0"/>
              <a:t> the MH problem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573D74-63D5-6A46-BBB4-1EED59D16870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15550"/>
            <a:ext cx="6277297" cy="542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What is the 4Ps Model?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730E1C-B6E2-2A42-ACE6-B518B273C3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F12CE2-A9E4-1E48-83BF-29FDEC0D135B}"/>
              </a:ext>
            </a:extLst>
          </p:cNvPr>
          <p:cNvSpPr txBox="1">
            <a:spLocks/>
          </p:cNvSpPr>
          <p:nvPr/>
        </p:nvSpPr>
        <p:spPr>
          <a:xfrm>
            <a:off x="1013188" y="1853513"/>
            <a:ext cx="6845709" cy="112446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https://www.minded.org.uk/Component/Details/447157</a:t>
            </a:r>
            <a:r>
              <a:rPr lang="en-GB" sz="2000" dirty="0">
                <a:solidFill>
                  <a:srgbClr val="1D92CD"/>
                </a:solidFill>
              </a:rPr>
              <a:t> </a:t>
            </a:r>
            <a:r>
              <a:rPr lang="en-GB" sz="2000" dirty="0"/>
              <a:t>(accessed April 2021)</a:t>
            </a:r>
          </a:p>
          <a:p>
            <a:pPr>
              <a:defRPr/>
            </a:pPr>
            <a:r>
              <a:rPr lang="en-GB" sz="2000" dirty="0"/>
              <a:t>Have a go – it takes 20 – 30 minutes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CDAFBD-5288-A341-B295-9757120AE7F3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8" y="767580"/>
            <a:ext cx="8699222" cy="950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There is an excellent MindEd tutorial about the 4Ps, called ‘Putting Information Together’: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4D59-94F7-3342-81FA-3F542963AB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3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1756C178-2052-D942-8EED-AADB3F547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464328"/>
              </p:ext>
            </p:extLst>
          </p:nvPr>
        </p:nvGraphicFramePr>
        <p:xfrm>
          <a:off x="1013188" y="1362970"/>
          <a:ext cx="10515600" cy="440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566196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5605552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37669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Nurture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1109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is inside us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we are made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we are born with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genes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talents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disabilities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physical health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gender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temperament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Facts about US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</a:t>
                      </a: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BIOLOGY</a:t>
                      </a:r>
                      <a:endParaRPr lang="en-GB" sz="2000" b="0" i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endParaRPr lang="en-GB" sz="20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endParaRPr lang="en-GB" sz="20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55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887C278-E94C-D248-9553-86D35E87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DAD1395-E4BE-4441-91B9-F15F850D0D85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8" y="767580"/>
            <a:ext cx="8699222" cy="428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Nature vs nurture?</a:t>
            </a:r>
            <a:endParaRPr lang="en-GB" altLang="en-US" sz="2900" dirty="0"/>
          </a:p>
        </p:txBody>
      </p:sp>
    </p:spTree>
    <p:extLst>
      <p:ext uri="{BB962C8B-B14F-4D97-AF65-F5344CB8AC3E}">
        <p14:creationId xmlns:p14="http://schemas.microsoft.com/office/powerpoint/2010/main" val="367044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1756C178-2052-D942-8EED-AADB3F547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71583"/>
              </p:ext>
            </p:extLst>
          </p:nvPr>
        </p:nvGraphicFramePr>
        <p:xfrm>
          <a:off x="1013188" y="1362970"/>
          <a:ext cx="10515600" cy="440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566196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5605552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37669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Nurture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1109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endParaRPr lang="en-GB" sz="2000" b="0" i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endParaRPr lang="en-GB" sz="20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is outside us</a:t>
                      </a:r>
                    </a:p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Factors in our surroundings (our environment) that affect us now or might have affected our development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2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Difficulties and benefits caused by where, how, and with whom we live</a:t>
                      </a:r>
                    </a:p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impact of the society and culture we live in</a:t>
                      </a:r>
                    </a:p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</a:t>
                      </a: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SOCIAL</a:t>
                      </a: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SETTING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55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887C278-E94C-D248-9553-86D35E87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DAD1395-E4BE-4441-91B9-F15F850D0D85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8" y="767580"/>
            <a:ext cx="8699222" cy="428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Nature vs nurture?</a:t>
            </a:r>
            <a:endParaRPr lang="en-GB" altLang="en-US" sz="2900" dirty="0"/>
          </a:p>
        </p:txBody>
      </p:sp>
    </p:spTree>
    <p:extLst>
      <p:ext uri="{BB962C8B-B14F-4D97-AF65-F5344CB8AC3E}">
        <p14:creationId xmlns:p14="http://schemas.microsoft.com/office/powerpoint/2010/main" val="4550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1756C178-2052-D942-8EED-AADB3F547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137658"/>
              </p:ext>
            </p:extLst>
          </p:nvPr>
        </p:nvGraphicFramePr>
        <p:xfrm>
          <a:off x="1013188" y="1362970"/>
          <a:ext cx="10515600" cy="475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566196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5605552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37669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Nurture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1109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is inside us.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we are made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we are born with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genes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talents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disabilities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physical health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gender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temperament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Facts about US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</a:t>
                      </a: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BIOLOGY</a:t>
                      </a:r>
                      <a:endParaRPr lang="en-GB" sz="2000" b="0" i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endParaRPr lang="en-GB" sz="2000" b="0" i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endParaRPr lang="en-GB" sz="2000" b="0" i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endParaRPr lang="en-GB" sz="2000" b="0" i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endParaRPr lang="en-GB" sz="2000" b="0" i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endParaRPr lang="en-GB" sz="2000" b="0" i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36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is outside us</a:t>
                      </a:r>
                    </a:p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Factors in our surroundings (our environment) that affect us now or might have affected our </a:t>
                      </a:r>
                      <a:r>
                        <a:rPr lang="en-GB" sz="2000" b="0" i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development.Difficulties</a:t>
                      </a: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benefits caused by where, how, and with whom we live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2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impact of the society and culture we live in</a:t>
                      </a:r>
                    </a:p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</a:t>
                      </a: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SOCIAL</a:t>
                      </a: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SETTING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55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887C278-E94C-D248-9553-86D35E87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DAD1395-E4BE-4441-91B9-F15F850D0D85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8" y="767580"/>
            <a:ext cx="8699222" cy="428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Nature vs nurture?</a:t>
            </a:r>
            <a:endParaRPr lang="en-GB" altLang="en-US" sz="290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7CD3208-B8CC-3F48-AE03-D95C2B0394FD}"/>
              </a:ext>
            </a:extLst>
          </p:cNvPr>
          <p:cNvSpPr/>
          <p:nvPr/>
        </p:nvSpPr>
        <p:spPr>
          <a:xfrm>
            <a:off x="4275440" y="3564642"/>
            <a:ext cx="914400" cy="469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DE3346B-DBEC-724E-B75A-100E58DDAD4C}"/>
              </a:ext>
            </a:extLst>
          </p:cNvPr>
          <p:cNvSpPr/>
          <p:nvPr/>
        </p:nvSpPr>
        <p:spPr>
          <a:xfrm flipH="1">
            <a:off x="7339878" y="3564642"/>
            <a:ext cx="914400" cy="469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4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1756C178-2052-D942-8EED-AADB3F547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417185"/>
              </p:ext>
            </p:extLst>
          </p:nvPr>
        </p:nvGraphicFramePr>
        <p:xfrm>
          <a:off x="1013188" y="1362970"/>
          <a:ext cx="10515600" cy="440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566196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5605552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37669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Nurture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1109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is inside us.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we are made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we are born with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genes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talents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disabilities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physical health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gender 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temperament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Facts about US</a:t>
                      </a:r>
                    </a:p>
                    <a:p>
                      <a:pPr>
                        <a:lnSpc>
                          <a:spcPts val="2840"/>
                        </a:lnSpc>
                        <a:spcBef>
                          <a:spcPts val="0"/>
                        </a:spcBef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</a:t>
                      </a: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BIOLOGY</a:t>
                      </a:r>
                      <a:endParaRPr lang="en-GB" sz="2000" b="0" i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development, our thinking (cognition), our learning and behaviour. This, in turn, affects how </a:t>
                      </a:r>
                      <a:b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 interpret, understand and interact with </a:t>
                      </a:r>
                      <a:b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people and the world. </a:t>
                      </a:r>
                      <a:b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</a:t>
                      </a: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PSYCHOLOGICAL</a:t>
                      </a: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make-up.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is outside us.</a:t>
                      </a:r>
                    </a:p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Factors in our surroundings (our environment) that affect us now or might have affected our development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2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Difficulties and benefits caused by where, how, and with whom we live</a:t>
                      </a:r>
                    </a:p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impact of the society and culture we live in</a:t>
                      </a:r>
                    </a:p>
                    <a:p>
                      <a:pPr algn="r">
                        <a:lnSpc>
                          <a:spcPts val="2840"/>
                        </a:lnSpc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OUR </a:t>
                      </a:r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SOCIAL</a:t>
                      </a:r>
                      <a:r>
                        <a:rPr lang="en-GB" sz="2000" b="0" i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SETTING.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55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887C278-E94C-D248-9553-86D35E87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DAD1395-E4BE-4441-91B9-F15F850D0D85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8" y="767580"/>
            <a:ext cx="8699222" cy="428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Nature vs nurture?</a:t>
            </a:r>
            <a:endParaRPr lang="en-GB" altLang="en-US" sz="290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7CD3208-B8CC-3F48-AE03-D95C2B0394FD}"/>
              </a:ext>
            </a:extLst>
          </p:cNvPr>
          <p:cNvSpPr/>
          <p:nvPr/>
        </p:nvSpPr>
        <p:spPr>
          <a:xfrm>
            <a:off x="4275440" y="3564642"/>
            <a:ext cx="914400" cy="469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DE3346B-DBEC-724E-B75A-100E58DDAD4C}"/>
              </a:ext>
            </a:extLst>
          </p:cNvPr>
          <p:cNvSpPr/>
          <p:nvPr/>
        </p:nvSpPr>
        <p:spPr>
          <a:xfrm flipH="1">
            <a:off x="7339878" y="3564642"/>
            <a:ext cx="914400" cy="469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5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0014" y="1600200"/>
            <a:ext cx="5052558" cy="2486025"/>
          </a:xfrm>
        </p:spPr>
        <p:txBody>
          <a:bodyPr>
            <a:normAutofit/>
          </a:bodyPr>
          <a:lstStyle/>
          <a:p>
            <a:pPr>
              <a:lnSpc>
                <a:spcPts val="6100"/>
              </a:lnSpc>
            </a:pPr>
            <a:r>
              <a:rPr lang="en-GB" sz="5000" dirty="0"/>
              <a:t>Mental illness in children and young people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80015" y="4343399"/>
            <a:ext cx="4105499" cy="696687"/>
          </a:xfrm>
        </p:spPr>
        <p:txBody>
          <a:bodyPr>
            <a:normAutofit/>
          </a:bodyPr>
          <a:lstStyle/>
          <a:p>
            <a:r>
              <a:rPr lang="en-GB" sz="3200" dirty="0"/>
              <a:t>Prevalence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601B3-452F-4F40-9D32-61F2555B7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E88599-394A-924D-A995-3B679BDE35BF}"/>
              </a:ext>
            </a:extLst>
          </p:cNvPr>
          <p:cNvSpPr txBox="1">
            <a:spLocks/>
          </p:cNvSpPr>
          <p:nvPr/>
        </p:nvSpPr>
        <p:spPr>
          <a:xfrm>
            <a:off x="1013188" y="1393371"/>
            <a:ext cx="10639233" cy="238779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/>
              <a:t>‘Talking Mental Health’: </a:t>
            </a:r>
            <a:br>
              <a:rPr lang="en-GB" sz="2200" dirty="0"/>
            </a:br>
            <a:r>
              <a:rPr lang="en-GB" sz="2200" dirty="0"/>
              <a:t>from Anna Freud Centre for Children and Families</a:t>
            </a:r>
            <a:br>
              <a:rPr lang="en-GB" sz="2200" dirty="0"/>
            </a:br>
            <a:r>
              <a:rPr lang="en-GB" sz="22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https://www.youtube.com/watch?v=nCrjevx3-Js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  <a:r>
              <a:rPr lang="en-GB" sz="2200" dirty="0"/>
              <a:t>(5.27)</a:t>
            </a:r>
          </a:p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/>
              <a:t>And ‘We all have Mental Health’: </a:t>
            </a:r>
            <a:r>
              <a:rPr lang="en-GB" sz="2200" dirty="0">
                <a:solidFill>
                  <a:srgbClr val="1D92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https://www.youtube.com/watch?v=754__xBsak4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  <a:r>
              <a:rPr lang="en-GB" sz="2200" dirty="0"/>
              <a:t>(5.39)</a:t>
            </a:r>
            <a:br>
              <a:rPr lang="en-GB" sz="2200" dirty="0"/>
            </a:br>
            <a:r>
              <a:rPr lang="en-GB" sz="2200" dirty="0"/>
              <a:t>(accessed April 2021)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AE8646-65D9-7043-84AF-BC73E59B1B35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15550"/>
            <a:ext cx="7562400" cy="542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Have a look at what we need to be doing:</a:t>
            </a:r>
            <a:endParaRPr lang="en-GB" altLang="en-US" sz="2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995988-6D7B-F64B-90A9-3FCCE7EF51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50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2E0BA71-54BB-0245-B4A0-C07BBD51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28" y="2195255"/>
            <a:ext cx="6225272" cy="2467490"/>
          </a:xfrm>
        </p:spPr>
        <p:txBody>
          <a:bodyPr>
            <a:normAutofit/>
          </a:bodyPr>
          <a:lstStyle/>
          <a:p>
            <a:pPr>
              <a:lnSpc>
                <a:spcPts val="6100"/>
              </a:lnSpc>
            </a:pPr>
            <a:r>
              <a:rPr lang="en-GB" sz="5000" dirty="0">
                <a:solidFill>
                  <a:schemeClr val="tx2"/>
                </a:solidFill>
              </a:rPr>
              <a:t>Adverse childhood experiences and risk and resilience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58363-6FED-6347-AF7A-5A5E7627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87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200E0C-FA4E-A14E-B84D-35A58BEB9FB8}"/>
              </a:ext>
            </a:extLst>
          </p:cNvPr>
          <p:cNvSpPr txBox="1">
            <a:spLocks/>
          </p:cNvSpPr>
          <p:nvPr/>
        </p:nvSpPr>
        <p:spPr>
          <a:xfrm>
            <a:off x="1013188" y="1594022"/>
            <a:ext cx="10317957" cy="3521675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Five are personal: </a:t>
            </a:r>
            <a:br>
              <a:rPr lang="en-GB" sz="1900" b="1" dirty="0"/>
            </a:br>
            <a:r>
              <a:rPr lang="en-GB" sz="1900" dirty="0"/>
              <a:t>Physical abuse, verbal abuse, sexual abuse, physical neglect, and emotional neglect. 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Five are related to other family members: </a:t>
            </a:r>
            <a:br>
              <a:rPr lang="en-GB" sz="19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GB" sz="1900" dirty="0"/>
              <a:t>A parent who’s an alcoholic, a mother who’s a victim of domestic violence, a family member in jail, a family member diagnosed with a mental illness, and the disappearance of a parent through divorce, death or abandonment.</a:t>
            </a:r>
          </a:p>
          <a:p>
            <a:pPr>
              <a:lnSpc>
                <a:spcPts val="2840"/>
              </a:lnSpc>
              <a:spcBef>
                <a:spcPts val="1200"/>
              </a:spcBef>
            </a:pPr>
            <a:r>
              <a:rPr lang="en-GB" sz="1900" dirty="0"/>
              <a:t>Today we could consider many other traumas such as bullying, racism, homelessness, surviving an accident or disaster, to name a few. At the time of the study these were the traumas identified as common to them.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49AAF0-A24B-0749-A9F0-6E8F49E35925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The 10 ACEs in the 1990’s Kaiser study (17,000 participants):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090AA6-DC9A-A442-A9D6-7F5920A0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C119D4-E896-A242-95FC-C73943655E3C}"/>
              </a:ext>
            </a:extLst>
          </p:cNvPr>
          <p:cNvSpPr txBox="1">
            <a:spLocks/>
          </p:cNvSpPr>
          <p:nvPr/>
        </p:nvSpPr>
        <p:spPr>
          <a:xfrm>
            <a:off x="938230" y="994719"/>
            <a:ext cx="10315540" cy="4868562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The study found a strong link between trauma and chronic disease in adulthood as well as social and emotional problems as shown in the Resilience film trailer: </a:t>
            </a:r>
            <a:r>
              <a:rPr lang="en-GB" sz="19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https://www.filmsforaction.org/watch/resilience-the-biology-of-stress-and-the-science-of-hope/</a:t>
            </a:r>
            <a:r>
              <a:rPr lang="en-GB" sz="1900" dirty="0">
                <a:solidFill>
                  <a:srgbClr val="1D92CD"/>
                </a:solidFill>
              </a:rPr>
              <a:t> </a:t>
            </a:r>
            <a:r>
              <a:rPr lang="en-GB" sz="1900" dirty="0"/>
              <a:t>(2.10 mins)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Nadine Burke Harris TED talk (16.02 mins) </a:t>
            </a:r>
            <a:r>
              <a:rPr lang="en-GB" sz="1900" i="1" dirty="0"/>
              <a:t>How childhood trauma affects health across a lifetime,</a:t>
            </a:r>
            <a:r>
              <a:rPr lang="en-GB" sz="1900" dirty="0"/>
              <a:t> available from:</a:t>
            </a:r>
            <a:br>
              <a:rPr lang="en-GB" sz="1900" dirty="0"/>
            </a:br>
            <a:br>
              <a:rPr lang="en-GB" sz="1900" dirty="0"/>
            </a:br>
            <a:endParaRPr lang="en-GB" sz="1900" dirty="0"/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 </a:t>
            </a:r>
            <a:r>
              <a:rPr lang="en-GB" sz="1900" dirty="0">
                <a:solidFill>
                  <a:srgbClr val="1D92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https://www.ted.com/talks/nadine_burke_harris_how_childhood_trauma_affects_health_across_a_lifetime</a:t>
            </a:r>
            <a:r>
              <a:rPr lang="en-GB" sz="1900" dirty="0">
                <a:solidFill>
                  <a:srgbClr val="1D92CD"/>
                </a:solidFill>
              </a:rPr>
              <a:t> 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You can work out your own ACE score here: </a:t>
            </a:r>
            <a:r>
              <a:rPr lang="en-GB" sz="1900" dirty="0">
                <a:solidFill>
                  <a:srgbClr val="1D92C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https://www.ncjfcj.org/sites/default/files/Finding%20Your%20ACE%20Score.pdf</a:t>
            </a:r>
            <a:r>
              <a:rPr lang="en-GB" sz="1900" dirty="0">
                <a:solidFill>
                  <a:srgbClr val="1D92CD"/>
                </a:solidFill>
              </a:rPr>
              <a:t> 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Young Minds have an excellent resource you can download; Addressing Adversity: </a:t>
            </a:r>
            <a:r>
              <a:rPr lang="en-GB" sz="1900" dirty="0">
                <a:solidFill>
                  <a:srgbClr val="1D92C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https://youngminds.org.uk/resources/policy/addressing-adversity-book/</a:t>
            </a:r>
            <a:r>
              <a:rPr lang="en-GB" sz="1900" dirty="0">
                <a:solidFill>
                  <a:srgbClr val="1D92CD"/>
                </a:solidFill>
              </a:rPr>
              <a:t> </a:t>
            </a:r>
          </a:p>
          <a:p>
            <a:pPr>
              <a:lnSpc>
                <a:spcPts val="2840"/>
              </a:lnSpc>
              <a:spcBef>
                <a:spcPts val="1200"/>
              </a:spcBef>
            </a:pPr>
            <a:r>
              <a:rPr lang="en-GB" sz="1900" dirty="0"/>
              <a:t>(all accessed April 2021)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8A405-D731-4545-AE8B-A13F3C524D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33942E-307A-3B42-A4B9-73352BF1EF7D}"/>
              </a:ext>
            </a:extLst>
          </p:cNvPr>
          <p:cNvSpPr txBox="1">
            <a:spLocks/>
          </p:cNvSpPr>
          <p:nvPr/>
        </p:nvSpPr>
        <p:spPr>
          <a:xfrm>
            <a:off x="938230" y="1000897"/>
            <a:ext cx="10315540" cy="4473146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There are links between Adverse Childhood Experiences (ACEs) and </a:t>
            </a:r>
            <a:br>
              <a:rPr lang="en-GB" sz="1900" dirty="0"/>
            </a:br>
            <a:r>
              <a:rPr lang="en-GB" sz="1900" dirty="0"/>
              <a:t>child and adolescent mental health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Yet despite experiencing ACEs, not all children will have a poor outcome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But children experiencing 4 or more ACEs are 4 times more likely to have low levels of mental wellbeing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We can also consider this in the context of ‘risk and resilience’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It is essential we understand ‘at risk’ groups and the importance of ‘resilience’ and its role in mitigating risk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1900" dirty="0"/>
              <a:t>There is now an increased dialogue on trauma and the effect of trauma on development with life long consequences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1900" dirty="0"/>
              <a:t>Move to areas and schools being ‘trauma informed’, see: </a:t>
            </a:r>
            <a:r>
              <a:rPr lang="en-GB" sz="19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https://traumainformedschools.co.uk/</a:t>
            </a:r>
            <a:r>
              <a:rPr lang="en-GB" sz="1900" dirty="0"/>
              <a:t> (accessed April 2021)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0C2E4-9B0C-DB45-BC86-D103AE2D38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33942E-307A-3B42-A4B9-73352BF1EF7D}"/>
              </a:ext>
            </a:extLst>
          </p:cNvPr>
          <p:cNvSpPr txBox="1">
            <a:spLocks/>
          </p:cNvSpPr>
          <p:nvPr/>
        </p:nvSpPr>
        <p:spPr>
          <a:xfrm>
            <a:off x="938230" y="1000897"/>
            <a:ext cx="10315540" cy="2817341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900" dirty="0">
                <a:ea typeface="ＭＳ Ｐゴシック" pitchFamily="-108" charset="-128"/>
              </a:rPr>
              <a:t>Helpful for those working in universal settings with children and young people with an interest in attachment and child and adolescent mental health to be </a:t>
            </a:r>
            <a:br>
              <a:rPr lang="en-GB" altLang="en-US" sz="1900" dirty="0">
                <a:ea typeface="ＭＳ Ｐゴシック" pitchFamily="-108" charset="-128"/>
              </a:rPr>
            </a:br>
            <a:r>
              <a:rPr lang="en-GB" altLang="en-US" sz="1900" dirty="0">
                <a:ea typeface="ＭＳ Ｐゴシック" pitchFamily="-108" charset="-128"/>
              </a:rPr>
              <a:t>able to interpret what is being communicated through children's behaviour in the setting or classroom and know how to help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900" dirty="0">
                <a:ea typeface="ＭＳ Ｐゴシック" pitchFamily="-108" charset="-128"/>
              </a:rPr>
              <a:t>Important to understand ‘behaviour’ what is driving/being communicated by ‘behaviour’ and  what is the context?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900" dirty="0">
                <a:ea typeface="ＭＳ Ｐゴシック" pitchFamily="-108" charset="-128"/>
              </a:rPr>
              <a:t>Hearing the story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900" dirty="0">
                <a:ea typeface="ＭＳ Ｐゴシック" pitchFamily="-108" charset="-128"/>
              </a:rPr>
              <a:t>Think ‘systemically’; what do we mean?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900" dirty="0">
                <a:solidFill>
                  <a:srgbClr val="FF0000"/>
                </a:solidFill>
                <a:ea typeface="ＭＳ Ｐゴシック" pitchFamily="-108" charset="-128"/>
              </a:rPr>
              <a:t>About being curious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B6EFD-7911-394D-A988-32DF3AE8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33942E-307A-3B42-A4B9-73352BF1EF7D}"/>
              </a:ext>
            </a:extLst>
          </p:cNvPr>
          <p:cNvSpPr txBox="1">
            <a:spLocks/>
          </p:cNvSpPr>
          <p:nvPr/>
        </p:nvSpPr>
        <p:spPr>
          <a:xfrm>
            <a:off x="938229" y="1000897"/>
            <a:ext cx="10071641" cy="4633784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Requires resources, investment and understanding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Being ‘trauma informed’ helps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Psychological distress is not necessarily indicative of a mental health problem – this is a </a:t>
            </a:r>
            <a:r>
              <a:rPr lang="en-GB" sz="1900" dirty="0">
                <a:solidFill>
                  <a:srgbClr val="FF0000"/>
                </a:solidFill>
              </a:rPr>
              <a:t>very important consideration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Could be a ‘normal reaction’ to overwhelming stressors and trauma fuelling anxiety; reminder these </a:t>
            </a:r>
            <a:br>
              <a:rPr lang="en-GB" sz="1900" dirty="0"/>
            </a:br>
            <a:br>
              <a:rPr lang="en-GB" sz="1900" dirty="0"/>
            </a:br>
            <a:br>
              <a:rPr lang="en-GB" sz="1900" dirty="0"/>
            </a:br>
            <a:br>
              <a:rPr lang="en-GB" sz="1900" dirty="0"/>
            </a:br>
            <a:r>
              <a:rPr lang="en-GB" sz="1900" dirty="0"/>
              <a:t>are extrinsic factors and nurture </a:t>
            </a:r>
            <a:br>
              <a:rPr lang="en-GB" sz="1900" dirty="0"/>
            </a:br>
            <a:r>
              <a:rPr lang="en-GB" sz="1900" dirty="0"/>
              <a:t>trumps nature…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Having a supportive relationship with </a:t>
            </a:r>
            <a:br>
              <a:rPr lang="en-GB" sz="1900" dirty="0"/>
            </a:br>
            <a:r>
              <a:rPr lang="en-GB" sz="1900" dirty="0"/>
              <a:t>an identified person is key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There is often an urge for diagnosis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There is a need for recognition and appropriate help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Re-programming of language can be helpful</a:t>
            </a:r>
            <a:r>
              <a:rPr lang="en-GB" sz="19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FF0000"/>
                </a:solidFill>
              </a:rPr>
              <a:t>Not: What’s wrong with you? Instead: What has happened to you? </a:t>
            </a:r>
            <a:endParaRPr lang="en-GB" sz="1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B6EFD-7911-394D-A988-32DF3AE8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FECE4AA-BB2F-A647-9BE1-180D4CEE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1600200"/>
            <a:ext cx="6114062" cy="2486025"/>
          </a:xfrm>
        </p:spPr>
        <p:txBody>
          <a:bodyPr>
            <a:noAutofit/>
          </a:bodyPr>
          <a:lstStyle/>
          <a:p>
            <a:pPr>
              <a:lnSpc>
                <a:spcPts val="6100"/>
              </a:lnSpc>
            </a:pPr>
            <a:r>
              <a:rPr lang="en-GB" sz="5000" dirty="0"/>
              <a:t>Mental health, ACEs and Risk and Resilience theory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3804F25-AB9E-5341-84D7-F52815E6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0015" y="4343400"/>
            <a:ext cx="5607434" cy="537520"/>
          </a:xfrm>
        </p:spPr>
        <p:txBody>
          <a:bodyPr>
            <a:noAutofit/>
          </a:bodyPr>
          <a:lstStyle/>
          <a:p>
            <a:r>
              <a:rPr lang="en-GB" sz="3200" dirty="0"/>
              <a:t>Piecing the puzzle together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27A499-4FA1-E44A-AE43-129507EE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2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29D892-A140-CF45-BF06-7D7CECC4A07F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9181136" cy="3138616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‘Risk’ means risk factors that can predispose a child or young person to mental health problems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These are similar to ACEs and include features that sit in the domains of the family, the environment and the child themselves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The model was identified by Pearce in 1993 and was included in the commissioning document </a:t>
            </a:r>
            <a:r>
              <a:rPr lang="en-GB" sz="2200" i="1" dirty="0"/>
              <a:t>Together we Stand </a:t>
            </a:r>
            <a:r>
              <a:rPr lang="en-GB" sz="2200" dirty="0"/>
              <a:t>that set up the CAMHS tiered service in 1995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8E710F-6695-3248-BAAA-AE360DFC0A06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ACEs and Risk and Resilience theory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0E5A8-7E83-4540-8787-221A26D5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29D892-A140-CF45-BF06-7D7CECC4A07F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7241125" cy="2533134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altLang="en-US" sz="2200" dirty="0">
                <a:ea typeface="ＭＳ Ｐゴシック" pitchFamily="-108" charset="-128"/>
              </a:rPr>
              <a:t>Pearce (1993) defined a number of factors within three main areas of risk: 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-108" charset="-128"/>
              </a:rPr>
              <a:t>environmental/contextual 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-108" charset="-128"/>
              </a:rPr>
              <a:t>the family and 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-108" charset="-128"/>
              </a:rPr>
              <a:t>the young person/child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8E710F-6695-3248-BAAA-AE360DFC0A06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/>
              <a:t>Risk and resilience model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0E5A8-7E83-4540-8787-221A26D5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6478B6A-E815-4379-8E35-60A370947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700" y="767580"/>
            <a:ext cx="7959689" cy="503461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CAMH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F6BA8-EA6F-480E-B484-FBA093E56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6700" y="1393371"/>
            <a:ext cx="8921958" cy="3113315"/>
          </a:xfrm>
        </p:spPr>
        <p:txBody>
          <a:bodyPr>
            <a:noAutofit/>
          </a:bodyPr>
          <a:lstStyle/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The National Service Framework Children, Young People and Maternity Services (DH 2004) identified that 10% of 5-15 year olds had a diagnosable mental health disorder. 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A further 15% have less severe problems and remain at an increased risk of future mental health problems.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‘Future in Mind’ (DH 2015) acknowledged one in 10 children need support for mental health problems.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07E07-82B9-9A40-860B-EE1C49F1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6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29D892-A140-CF45-BF06-7D7CECC4A07F}"/>
              </a:ext>
            </a:extLst>
          </p:cNvPr>
          <p:cNvSpPr txBox="1">
            <a:spLocks/>
          </p:cNvSpPr>
          <p:nvPr/>
        </p:nvSpPr>
        <p:spPr>
          <a:xfrm>
            <a:off x="1013189" y="1594022"/>
            <a:ext cx="8007243" cy="2434281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Socio-economic disadvantage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Homelessness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Disaster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Discrimination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Violence in the community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Being a refugee/asylum seeker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Other significant life event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endParaRPr lang="en-GB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8E710F-6695-3248-BAAA-AE360DFC0A06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Environment/context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0E5A8-7E83-4540-8787-221A26D5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C2E27E4-F8C9-5A4E-A863-A7478CDA6FD7}"/>
              </a:ext>
            </a:extLst>
          </p:cNvPr>
          <p:cNvSpPr/>
          <p:nvPr/>
        </p:nvSpPr>
        <p:spPr>
          <a:xfrm>
            <a:off x="7933037" y="3707027"/>
            <a:ext cx="2174789" cy="217478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29D892-A140-CF45-BF06-7D7CECC4A07F}"/>
              </a:ext>
            </a:extLst>
          </p:cNvPr>
          <p:cNvSpPr txBox="1">
            <a:spLocks/>
          </p:cNvSpPr>
          <p:nvPr/>
        </p:nvSpPr>
        <p:spPr>
          <a:xfrm>
            <a:off x="1013189" y="1594021"/>
            <a:ext cx="9934897" cy="3299255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Early attachment/nurturing problems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Parental conflict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Family breakdown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Inconsistent/unclear discipline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Hostile and/or rejecting relationships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r>
              <a:rPr lang="en-GB" sz="1990" dirty="0"/>
              <a:t>Significant adults failure to adapt to child’s changing developmental needs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Physical, emotional, sexual abuse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Parental mental and/or physical illness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Parental criminal behaviour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Death/loss, bereavement issues relating to family members/friends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Clr>
                <a:srgbClr val="828282"/>
              </a:buClr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8E710F-6695-3248-BAAA-AE360DFC0A06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Family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0E5A8-7E83-4540-8787-221A26D5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58DAAA2-3E4D-2541-9171-9A9DADEE424E}"/>
              </a:ext>
            </a:extLst>
          </p:cNvPr>
          <p:cNvGrpSpPr/>
          <p:nvPr/>
        </p:nvGrpSpPr>
        <p:grpSpPr>
          <a:xfrm>
            <a:off x="6760754" y="4436076"/>
            <a:ext cx="2174789" cy="2174789"/>
            <a:chOff x="9289790" y="1594021"/>
            <a:chExt cx="2174789" cy="217478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E94567-E33D-484D-B7D3-F7AAD3477076}"/>
                </a:ext>
              </a:extLst>
            </p:cNvPr>
            <p:cNvSpPr/>
            <p:nvPr/>
          </p:nvSpPr>
          <p:spPr>
            <a:xfrm>
              <a:off x="9289790" y="1594021"/>
              <a:ext cx="2174789" cy="2174789"/>
            </a:xfrm>
            <a:prstGeom prst="ellipse">
              <a:avLst/>
            </a:prstGeom>
            <a:solidFill>
              <a:srgbClr val="F8F8F8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2F61D9-6A69-434A-87CA-D8C8461189FF}"/>
                </a:ext>
              </a:extLst>
            </p:cNvPr>
            <p:cNvSpPr/>
            <p:nvPr/>
          </p:nvSpPr>
          <p:spPr>
            <a:xfrm>
              <a:off x="9289790" y="1594021"/>
              <a:ext cx="2174789" cy="2174789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t="7789" b="7789"/>
              </a:stretch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91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29D892-A140-CF45-BF06-7D7CECC4A07F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9205849" cy="3212756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altLang="en-US" sz="2200" dirty="0"/>
              <a:t>Genetic influences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altLang="en-US" sz="2200" dirty="0"/>
              <a:t>Low IQ/learning difficulties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altLang="en-US" sz="2200" dirty="0"/>
              <a:t>Specific developmental delay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altLang="en-US" sz="2200" dirty="0"/>
              <a:t>Communication difficulties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altLang="en-US" sz="2200" dirty="0"/>
              <a:t>Difficult temperament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altLang="en-US" sz="2200" dirty="0"/>
              <a:t>Gender identity conflict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altLang="en-US" sz="2200" dirty="0"/>
              <a:t>Chronic physical illness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altLang="en-US" sz="2200" dirty="0"/>
              <a:t>Neurological disorder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altLang="en-US" sz="2200" dirty="0"/>
              <a:t>Academic failure/poor school attendance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altLang="en-US" sz="2200" dirty="0"/>
              <a:t>Low self esteem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GB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8E710F-6695-3248-BAAA-AE360DFC0A06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Child/Young person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0E5A8-7E83-4540-8787-221A26D5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C2E27E4-F8C9-5A4E-A863-A7478CDA6FD7}"/>
              </a:ext>
            </a:extLst>
          </p:cNvPr>
          <p:cNvSpPr/>
          <p:nvPr/>
        </p:nvSpPr>
        <p:spPr>
          <a:xfrm>
            <a:off x="7668584" y="4287793"/>
            <a:ext cx="2174400" cy="2174789"/>
          </a:xfrm>
          <a:prstGeom prst="ellipse">
            <a:avLst/>
          </a:prstGeom>
          <a:blipFill>
            <a:blip r:embed="rId3"/>
            <a:stretch>
              <a:fillRect l="-61185" r="-27557"/>
            </a:stretch>
          </a:blip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DA41A2D-4CCC-DC48-B219-F1DCC62E88C4}"/>
              </a:ext>
            </a:extLst>
          </p:cNvPr>
          <p:cNvSpPr txBox="1">
            <a:spLocks/>
          </p:cNvSpPr>
          <p:nvPr/>
        </p:nvSpPr>
        <p:spPr>
          <a:xfrm>
            <a:off x="1013189" y="1594022"/>
            <a:ext cx="9205849" cy="3385751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34" charset="-128"/>
              </a:rPr>
              <a:t>Secure attachments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34" charset="-128"/>
              </a:rPr>
              <a:t>Self-esteem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34" charset="-128"/>
              </a:rPr>
              <a:t>Social skills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34" charset="-128"/>
              </a:rPr>
              <a:t>Familial compassion and warmth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34" charset="-128"/>
              </a:rPr>
              <a:t>A stable family environment</a:t>
            </a:r>
            <a:br>
              <a:rPr lang="en-GB" altLang="en-US" sz="2200" dirty="0">
                <a:ea typeface="ＭＳ Ｐゴシック" pitchFamily="34" charset="-128"/>
              </a:rPr>
            </a:br>
            <a:br>
              <a:rPr lang="en-GB" altLang="en-US" sz="2200" dirty="0">
                <a:ea typeface="ＭＳ Ｐゴシック" pitchFamily="34" charset="-128"/>
              </a:rPr>
            </a:br>
            <a:endParaRPr lang="en-GB" altLang="en-US" sz="2200" dirty="0">
              <a:ea typeface="ＭＳ Ｐゴシック" pitchFamily="34" charset="-128"/>
            </a:endParaRP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34" charset="-128"/>
              </a:rPr>
              <a:t>Social support systems that encourage personal development and coping skills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rgbClr val="FF0000"/>
                </a:solidFill>
                <a:ea typeface="ＭＳ Ｐゴシック" pitchFamily="34" charset="-128"/>
              </a:rPr>
              <a:t>A skill or talent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30" dirty="0"/>
              <a:t>In Brief – What is Resilience (2:22 mins) (accessed April 2021) </a:t>
            </a:r>
            <a:r>
              <a:rPr lang="en-GB" sz="2200" u="sng" dirty="0">
                <a:solidFill>
                  <a:srgbClr val="1D92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https://www.youtube.com/embed/cqO7YoMsccU </a:t>
            </a:r>
            <a:endParaRPr lang="en-GB" sz="2200" u="sng" dirty="0">
              <a:solidFill>
                <a:srgbClr val="1D92C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138C03-9F88-864A-96A1-268248BF90B4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But what about resilience? </a:t>
            </a:r>
            <a:r>
              <a:rPr lang="en-GB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These factors can mitigate risk:</a:t>
            </a:r>
            <a:endParaRPr lang="en-GB" altLang="en-US" sz="2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1847D-3D8F-DB45-BEB2-252DF338F3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59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DA41A2D-4CCC-DC48-B219-F1DCC62E88C4}"/>
              </a:ext>
            </a:extLst>
          </p:cNvPr>
          <p:cNvSpPr txBox="1">
            <a:spLocks/>
          </p:cNvSpPr>
          <p:nvPr/>
        </p:nvSpPr>
        <p:spPr>
          <a:xfrm>
            <a:off x="1013190" y="1594022"/>
            <a:ext cx="7389406" cy="3385751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altLang="en-US" sz="2200" dirty="0">
                <a:solidFill>
                  <a:srgbClr val="1D92CD"/>
                </a:solidFill>
                <a:ea typeface="ＭＳ Ｐゴシック" pitchFamily="-108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http://developingchild.harvard.edu/resilience-game/</a:t>
            </a:r>
            <a:r>
              <a:rPr lang="en-GB" altLang="en-US" sz="2200" dirty="0">
                <a:solidFill>
                  <a:srgbClr val="1D92CD"/>
                </a:solidFill>
                <a:ea typeface="ＭＳ Ｐゴシック" pitchFamily="-108" charset="-128"/>
              </a:rPr>
              <a:t> </a:t>
            </a:r>
            <a:r>
              <a:rPr lang="en-GB" altLang="en-US" sz="2200" dirty="0">
                <a:ea typeface="ＭＳ Ｐゴシック" pitchFamily="-108" charset="-128"/>
              </a:rPr>
              <a:t>(0.55 mins intro, accessed April 2021)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138C03-9F88-864A-96A1-268248BF90B4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/>
              <a:t>Useful resilience exercise to do:</a:t>
            </a:r>
            <a:endParaRPr lang="en-GB" altLang="en-US" sz="2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84740-607E-E24C-8C95-FB7C4822A2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67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C119D4-E896-A242-95FC-C73943655E3C}"/>
              </a:ext>
            </a:extLst>
          </p:cNvPr>
          <p:cNvSpPr txBox="1">
            <a:spLocks/>
          </p:cNvSpPr>
          <p:nvPr/>
        </p:nvSpPr>
        <p:spPr>
          <a:xfrm>
            <a:off x="938230" y="994718"/>
            <a:ext cx="10315540" cy="4961239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Important to understand the role of risk and resilience so there can be an active response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It can be helpful if schools take account of the stress children are under and display understanding and concern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Unfortunately, trauma and stress can get played out and are then seen as a behavioural </a:t>
            </a:r>
            <a:br>
              <a:rPr lang="en-GB" sz="2100" dirty="0"/>
            </a:br>
            <a:br>
              <a:rPr lang="en-GB" sz="2100" dirty="0"/>
            </a:br>
            <a:br>
              <a:rPr lang="en-GB" sz="2100" dirty="0"/>
            </a:br>
            <a:br>
              <a:rPr lang="en-GB" sz="2100" dirty="0"/>
            </a:br>
            <a:br>
              <a:rPr lang="en-GB" sz="2100" dirty="0"/>
            </a:br>
            <a:r>
              <a:rPr lang="en-GB" sz="2100" dirty="0"/>
              <a:t>problem so often these children are misunderstood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A sense of ‘connectedness’ with school acts as a protective factor for mental health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Supportive interventions can act as a turning point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In Brief – How resilience is built (2:18 mins, accessed April 2021) </a:t>
            </a:r>
            <a:r>
              <a:rPr lang="en-GB" sz="2100" u="sng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https://www.youtube.com/embed/xSf7pRpOgu8</a:t>
            </a:r>
            <a:r>
              <a:rPr lang="en-GB" sz="2100" u="sng" dirty="0">
                <a:solidFill>
                  <a:srgbClr val="1D92CD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8A405-D731-4545-AE8B-A13F3C524D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C119D4-E896-A242-95FC-C73943655E3C}"/>
              </a:ext>
            </a:extLst>
          </p:cNvPr>
          <p:cNvSpPr txBox="1">
            <a:spLocks/>
          </p:cNvSpPr>
          <p:nvPr/>
        </p:nvSpPr>
        <p:spPr>
          <a:xfrm>
            <a:off x="938230" y="994719"/>
            <a:ext cx="10315540" cy="4825313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Despite major adversity, many young people and children cope well despite overwhelming odds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Perhaps understandably, others will find this more difficult and prolonged (Young Minds 2016) 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The key is </a:t>
            </a:r>
            <a:r>
              <a:rPr lang="en-GB" sz="2100" i="1" dirty="0">
                <a:solidFill>
                  <a:srgbClr val="FF0000"/>
                </a:solidFill>
              </a:rPr>
              <a:t>resilience</a:t>
            </a:r>
            <a:r>
              <a:rPr lang="en-GB" sz="2100" dirty="0"/>
              <a:t> which acts as a protective factor.  Rutter (1985) and </a:t>
            </a:r>
            <a:r>
              <a:rPr lang="en-GB" sz="2020" dirty="0"/>
              <a:t>again later in (2006) described this as a</a:t>
            </a:r>
            <a:br>
              <a:rPr lang="en-GB" sz="2100" dirty="0"/>
            </a:br>
            <a:endParaRPr lang="en-GB" sz="2100" dirty="0"/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br>
              <a:rPr lang="en-GB" sz="2100" dirty="0"/>
            </a:br>
            <a:r>
              <a:rPr lang="en-GB" sz="2100" i="1" dirty="0">
                <a:solidFill>
                  <a:srgbClr val="FF0000"/>
                </a:solidFill>
              </a:rPr>
              <a:t>dynamic evolving process </a:t>
            </a:r>
            <a:r>
              <a:rPr lang="en-GB" sz="2100" dirty="0"/>
              <a:t>across the life span and is not just about static factors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The model of risk and resilience is not based on risk and protective factors in themselves but rather on how they interact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In Brief – The Science of Resilience (2:30 mins accessed April 2021) </a:t>
            </a:r>
            <a:r>
              <a:rPr lang="en-GB" sz="21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https://www.youtube.com/watch?v=1r8hj72bfGo</a:t>
            </a:r>
            <a:endParaRPr lang="en-GB" sz="2100" dirty="0">
              <a:solidFill>
                <a:srgbClr val="1D92C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8A405-D731-4545-AE8B-A13F3C524D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61F42-A9CC-8240-A826-5DE72E59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D0A30E-CC6D-3746-8FD0-C176143A5127}"/>
              </a:ext>
            </a:extLst>
          </p:cNvPr>
          <p:cNvSpPr txBox="1">
            <a:spLocks/>
          </p:cNvSpPr>
          <p:nvPr/>
        </p:nvSpPr>
        <p:spPr>
          <a:xfrm>
            <a:off x="2629897" y="1665220"/>
            <a:ext cx="6932206" cy="309213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40"/>
              </a:lnSpc>
              <a:spcBef>
                <a:spcPts val="1200"/>
              </a:spcBef>
              <a:defRPr/>
            </a:pPr>
            <a:r>
              <a:rPr lang="en-US" sz="2200" i="1" dirty="0">
                <a:solidFill>
                  <a:srgbClr val="00B050"/>
                </a:solidFill>
              </a:rPr>
              <a:t>‘Resilience is the happy knack of being able </a:t>
            </a:r>
            <a:br>
              <a:rPr lang="en-US" sz="2200" i="1" dirty="0">
                <a:solidFill>
                  <a:srgbClr val="00B050"/>
                </a:solidFill>
              </a:rPr>
            </a:br>
            <a:r>
              <a:rPr lang="en-US" sz="2200" i="1" dirty="0">
                <a:solidFill>
                  <a:srgbClr val="00B050"/>
                </a:solidFill>
              </a:rPr>
              <a:t>to bungy jump through the pitfalls of life.’ </a:t>
            </a:r>
            <a:br>
              <a:rPr lang="en-US" sz="2200" i="1" dirty="0">
                <a:solidFill>
                  <a:srgbClr val="00B050"/>
                </a:solidFill>
              </a:rPr>
            </a:br>
            <a:r>
              <a:rPr lang="en-US" sz="2200" dirty="0"/>
              <a:t>(Fuller, 1998, p. 75)</a:t>
            </a:r>
          </a:p>
          <a:p>
            <a:pPr algn="ctr">
              <a:lnSpc>
                <a:spcPts val="3040"/>
              </a:lnSpc>
              <a:spcBef>
                <a:spcPts val="1200"/>
              </a:spcBef>
              <a:defRPr/>
            </a:pPr>
            <a:r>
              <a:rPr lang="en-US" sz="2200" i="1" dirty="0">
                <a:solidFill>
                  <a:srgbClr val="7030A0"/>
                </a:solidFill>
              </a:rPr>
              <a:t>‘The capacity of a system to absorb disturbance, undergo change and still retain essentially the same function, structure, identity, and feedbacks.’</a:t>
            </a:r>
            <a:br>
              <a:rPr lang="en-US" sz="2200" i="1" dirty="0">
                <a:solidFill>
                  <a:srgbClr val="7030A0"/>
                </a:solidFill>
              </a:rPr>
            </a:br>
            <a:r>
              <a:rPr lang="en-US" sz="2200" dirty="0"/>
              <a:t>(The Resilience Alliance, 2011, para 9)</a:t>
            </a:r>
          </a:p>
        </p:txBody>
      </p:sp>
    </p:spTree>
    <p:extLst>
      <p:ext uri="{BB962C8B-B14F-4D97-AF65-F5344CB8AC3E}">
        <p14:creationId xmlns:p14="http://schemas.microsoft.com/office/powerpoint/2010/main" val="2360963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B008F9-9E97-784F-A34C-8F5937C7D363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8649795" cy="2953264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Remember, Rutter defined resilience as: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US" sz="2200" i="1" dirty="0"/>
              <a:t>‘Resilience seems to involve several related elements. Firstly, </a:t>
            </a:r>
            <a:r>
              <a:rPr lang="en-US" sz="2200" i="1" dirty="0">
                <a:solidFill>
                  <a:srgbClr val="FF0000"/>
                </a:solidFill>
              </a:rPr>
              <a:t>a sense of self-esteem and confidence (GROTBERG’S I AM)</a:t>
            </a:r>
            <a:r>
              <a:rPr lang="en-US" sz="2200" i="1" dirty="0"/>
              <a:t>; secondly </a:t>
            </a:r>
            <a:r>
              <a:rPr lang="en-US" sz="2200" i="1" dirty="0">
                <a:solidFill>
                  <a:srgbClr val="FF0000"/>
                </a:solidFill>
              </a:rPr>
              <a:t>a belief in one’s own self-efficacy (I AM)</a:t>
            </a:r>
            <a:r>
              <a:rPr lang="en-US" sz="2200" i="1" dirty="0"/>
              <a:t> and </a:t>
            </a:r>
            <a:r>
              <a:rPr lang="en-US" sz="2200" i="1" dirty="0">
                <a:solidFill>
                  <a:srgbClr val="00B050"/>
                </a:solidFill>
              </a:rPr>
              <a:t>ability to deal with change and adaptation (I CAN/I HAVE</a:t>
            </a:r>
            <a:r>
              <a:rPr lang="en-US" sz="2200" i="1" dirty="0"/>
              <a:t>); and thirdly, </a:t>
            </a:r>
            <a:r>
              <a:rPr lang="en-US" sz="2200" i="1" dirty="0">
                <a:solidFill>
                  <a:srgbClr val="00CCFF"/>
                </a:solidFill>
              </a:rPr>
              <a:t>a repertoire of social problem solving approaches (I CAN).’</a:t>
            </a:r>
            <a:endParaRPr lang="en-US" sz="2200" dirty="0">
              <a:solidFill>
                <a:srgbClr val="00CCFF"/>
              </a:solidFill>
            </a:endParaRP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US" sz="2200" dirty="0"/>
              <a:t>Rutter (1985)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endParaRPr lang="en-GB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F3076F-AD1D-7648-81E4-0351DE5AA22A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What are we already doing to build resilience?</a:t>
            </a:r>
            <a:endParaRPr lang="en-GB" altLang="en-US" sz="2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C94E8-D619-D44F-BB8D-47DDB7CB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B008F9-9E97-784F-A34C-8F5937C7D363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9984325" cy="2656702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Grotberg’s (1995) </a:t>
            </a:r>
            <a:r>
              <a:rPr lang="en-GB" sz="2200" u="sng" dirty="0"/>
              <a:t>school-based</a:t>
            </a:r>
            <a:r>
              <a:rPr lang="en-GB" sz="2200" dirty="0"/>
              <a:t> programmes to enhance CYP’s resilience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These are based on the hypothesis that to overcome adversities, children draw from </a:t>
            </a:r>
            <a:r>
              <a:rPr lang="en-GB" sz="2200" dirty="0">
                <a:solidFill>
                  <a:srgbClr val="FF0000"/>
                </a:solidFill>
              </a:rPr>
              <a:t>three interacting, dynamic sources of resilience: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b="1" dirty="0">
                <a:solidFill>
                  <a:srgbClr val="FF0000"/>
                </a:solidFill>
              </a:rPr>
              <a:t>I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AM</a:t>
            </a:r>
            <a:br>
              <a:rPr lang="en-GB" sz="2200" b="1" dirty="0">
                <a:solidFill>
                  <a:srgbClr val="FF0000"/>
                </a:solidFill>
              </a:rPr>
            </a:br>
            <a:r>
              <a:rPr lang="en-GB" sz="2200" b="1" dirty="0">
                <a:solidFill>
                  <a:srgbClr val="FF0000"/>
                </a:solidFill>
              </a:rPr>
              <a:t>I HAVE</a:t>
            </a:r>
            <a:br>
              <a:rPr lang="en-GB" sz="2200" b="1" dirty="0">
                <a:solidFill>
                  <a:srgbClr val="FF0000"/>
                </a:solidFill>
              </a:rPr>
            </a:br>
            <a:r>
              <a:rPr lang="en-GB" sz="2200" b="1" dirty="0">
                <a:solidFill>
                  <a:srgbClr val="FF0000"/>
                </a:solidFill>
              </a:rPr>
              <a:t>I CAN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F3076F-AD1D-7648-81E4-0351DE5AA22A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Grotberg’s model</a:t>
            </a:r>
            <a:endParaRPr lang="en-GB" altLang="en-US" sz="2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C94E8-D619-D44F-BB8D-47DDB7CB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BAE186D-403C-4A2C-B206-A8B873CF5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189" y="765299"/>
            <a:ext cx="7963200" cy="503461"/>
          </a:xfrm>
        </p:spPr>
        <p:txBody>
          <a:bodyPr>
            <a:normAutofit/>
          </a:bodyPr>
          <a:lstStyle/>
          <a:p>
            <a:r>
              <a:rPr lang="en-GB" altLang="en-US" sz="2900" dirty="0"/>
              <a:t>NHS Digital prevalence (2018)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A3416-578D-4FD0-BA03-AAB12FAAC1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189" y="1393371"/>
            <a:ext cx="8827498" cy="3472543"/>
          </a:xfrm>
        </p:spPr>
        <p:txBody>
          <a:bodyPr>
            <a:noAutofit/>
          </a:bodyPr>
          <a:lstStyle/>
          <a:p>
            <a:pPr marL="342000" indent="-3420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ea typeface="MS PGothic" panose="020B0600070205080204" pitchFamily="34" charset="-128"/>
              </a:rPr>
              <a:t>NHS Digital (2018) announced that one in eight (12.8%) of children and young people aged between five and 19, surveyed in England in 2017, had a mental disorder. This is an increase from one in ten (10%) in the last published research in 2004</a:t>
            </a:r>
          </a:p>
          <a:p>
            <a:pPr marL="342000" indent="-3420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ea typeface="MS PGothic" panose="020B0600070205080204" pitchFamily="34" charset="-128"/>
              </a:rPr>
              <a:t>Available from: NHS Digital (2018) </a:t>
            </a:r>
            <a:r>
              <a:rPr lang="en-GB" sz="2200" u="sng" dirty="0">
                <a:solidFill>
                  <a:srgbClr val="1D92CD"/>
                </a:solidFill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https://digital.nhs.uk/news-and-events/latest-news/one-in-eight-of-five-to-19-year-olds-had-a-mental-disorder-in-2017-major-new-survey-finds</a:t>
            </a:r>
            <a:r>
              <a:rPr lang="en-GB" sz="2200" dirty="0">
                <a:solidFill>
                  <a:srgbClr val="1D92CD"/>
                </a:solidFill>
                <a:ea typeface="MS PGothic" panose="020B0600070205080204" pitchFamily="34" charset="-128"/>
              </a:rPr>
              <a:t> </a:t>
            </a:r>
            <a:r>
              <a:rPr lang="en-GB" sz="2200" dirty="0">
                <a:ea typeface="MS PGothic" panose="020B0600070205080204" pitchFamily="34" charset="-128"/>
              </a:rPr>
              <a:t>(accessed April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8836C-4DA3-6047-BB24-9D7FCB0966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BC94E8-D619-D44F-BB8D-47DDB7CB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535ACC-AA27-8147-96EB-C330A6EA70CF}"/>
              </a:ext>
            </a:extLst>
          </p:cNvPr>
          <p:cNvSpPr txBox="1">
            <a:spLocks/>
          </p:cNvSpPr>
          <p:nvPr/>
        </p:nvSpPr>
        <p:spPr>
          <a:xfrm>
            <a:off x="1013189" y="767581"/>
            <a:ext cx="10140085" cy="3924736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b="1" dirty="0">
                <a:solidFill>
                  <a:srgbClr val="FF0000"/>
                </a:solidFill>
              </a:rPr>
              <a:t>I AM </a:t>
            </a:r>
            <a:r>
              <a:rPr lang="en-GB" sz="2200" dirty="0"/>
              <a:t>– personality, self-esteem etc</a:t>
            </a:r>
            <a:br>
              <a:rPr lang="en-GB" sz="2200" dirty="0"/>
            </a:br>
            <a:r>
              <a:rPr lang="en-GB" sz="2200" b="1" dirty="0">
                <a:solidFill>
                  <a:srgbClr val="FF0000"/>
                </a:solidFill>
              </a:rPr>
              <a:t>I HAVE </a:t>
            </a:r>
            <a:r>
              <a:rPr lang="en-GB" sz="2200" dirty="0"/>
              <a:t>– social, familial and group supports, with safety, trust, good boundaries etc</a:t>
            </a:r>
            <a:br>
              <a:rPr lang="en-GB" sz="2200" dirty="0"/>
            </a:br>
            <a:r>
              <a:rPr lang="en-GB" sz="2200" b="1" dirty="0">
                <a:solidFill>
                  <a:srgbClr val="FF0000"/>
                </a:solidFill>
              </a:rPr>
              <a:t>I CAN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/>
              <a:t>– use support appropriately, attach, emotionally regulate, manage anger etc , (needs to be taught)</a:t>
            </a:r>
          </a:p>
          <a:p>
            <a:pPr marL="109728"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(see: A guide to promoting resilience in children; strengthening the human spirit, Grotberg, E, 1995 </a:t>
            </a:r>
            <a:r>
              <a:rPr lang="en-GB" sz="2200" dirty="0">
                <a:solidFill>
                  <a:srgbClr val="1D92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http://www.bibalex.org/Search4Dev/files/283337/115519.pdf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</a:p>
          <a:p>
            <a:pPr marL="109728"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(accessed April 2021)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563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BC94E8-D619-D44F-BB8D-47DDB7CB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535ACC-AA27-8147-96EB-C330A6EA70CF}"/>
              </a:ext>
            </a:extLst>
          </p:cNvPr>
          <p:cNvSpPr txBox="1">
            <a:spLocks/>
          </p:cNvSpPr>
          <p:nvPr/>
        </p:nvSpPr>
        <p:spPr>
          <a:xfrm>
            <a:off x="1013189" y="767581"/>
            <a:ext cx="9363997" cy="3599882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Resilience is a process of adaptation following stressful and/or traumatic events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Mental health problems are not proof of a lack of resilience; they can be a normal reaction to abnormal circumstances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Therapeutic responses; being </a:t>
            </a:r>
            <a:r>
              <a:rPr lang="en-GB" sz="2200" dirty="0">
                <a:solidFill>
                  <a:srgbClr val="FF0000"/>
                </a:solidFill>
              </a:rPr>
              <a:t>‘held in mind’</a:t>
            </a:r>
            <a:r>
              <a:rPr lang="en-GB" sz="2200" dirty="0"/>
              <a:t>, a sense of a </a:t>
            </a:r>
            <a:r>
              <a:rPr lang="en-GB" sz="2200" dirty="0">
                <a:solidFill>
                  <a:srgbClr val="FF0000"/>
                </a:solidFill>
              </a:rPr>
              <a:t>‘good object’ </a:t>
            </a:r>
            <a:r>
              <a:rPr lang="en-GB" sz="2200" dirty="0"/>
              <a:t>and an experience of being </a:t>
            </a:r>
            <a:r>
              <a:rPr lang="en-GB" sz="2200" dirty="0">
                <a:solidFill>
                  <a:srgbClr val="FF0000"/>
                </a:solidFill>
              </a:rPr>
              <a:t>‘container/contained’ </a:t>
            </a:r>
            <a:r>
              <a:rPr lang="en-GB" sz="2200" dirty="0"/>
              <a:t>(Wilfred Bion) 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200" dirty="0"/>
              <a:t>Resilience strategies include; choices, behaviour and resources used to promote resilience</a:t>
            </a:r>
          </a:p>
        </p:txBody>
      </p:sp>
    </p:spTree>
    <p:extLst>
      <p:ext uri="{BB962C8B-B14F-4D97-AF65-F5344CB8AC3E}">
        <p14:creationId xmlns:p14="http://schemas.microsoft.com/office/powerpoint/2010/main" val="18151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61F42-A9CC-8240-A826-5DE72E59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D0A30E-CC6D-3746-8FD0-C176143A5127}"/>
              </a:ext>
            </a:extLst>
          </p:cNvPr>
          <p:cNvSpPr txBox="1">
            <a:spLocks/>
          </p:cNvSpPr>
          <p:nvPr/>
        </p:nvSpPr>
        <p:spPr>
          <a:xfrm>
            <a:off x="2629897" y="1376462"/>
            <a:ext cx="6932206" cy="31835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ctr">
              <a:lnSpc>
                <a:spcPts val="3040"/>
              </a:lnSpc>
              <a:spcBef>
                <a:spcPts val="1200"/>
              </a:spcBef>
            </a:pPr>
            <a:r>
              <a:rPr lang="en-GB" altLang="en-US" sz="2200" i="1" dirty="0">
                <a:solidFill>
                  <a:srgbClr val="0070C0"/>
                </a:solidFill>
              </a:rPr>
              <a:t>‘The resilience of some children and young </a:t>
            </a:r>
            <a:br>
              <a:rPr lang="en-GB" altLang="en-US" sz="2200" i="1" dirty="0">
                <a:solidFill>
                  <a:srgbClr val="0070C0"/>
                </a:solidFill>
              </a:rPr>
            </a:br>
            <a:r>
              <a:rPr lang="en-GB" altLang="en-US" sz="2200" i="1" dirty="0">
                <a:solidFill>
                  <a:srgbClr val="0070C0"/>
                </a:solidFill>
              </a:rPr>
              <a:t>people is remarkable. </a:t>
            </a:r>
          </a:p>
          <a:p>
            <a:pPr marL="109728" algn="ctr">
              <a:lnSpc>
                <a:spcPts val="3040"/>
              </a:lnSpc>
              <a:spcBef>
                <a:spcPts val="1200"/>
              </a:spcBef>
            </a:pPr>
            <a:r>
              <a:rPr lang="en-GB" altLang="en-US" sz="2200" i="1" dirty="0">
                <a:solidFill>
                  <a:srgbClr val="0070C0"/>
                </a:solidFill>
              </a:rPr>
              <a:t>In spite of very difficult life experiences, they do not necessarily have therapeutic needs, but all do need stability, love, warmth.’</a:t>
            </a:r>
            <a:endParaRPr lang="en-GB" altLang="en-US" sz="2200" dirty="0"/>
          </a:p>
          <a:p>
            <a:pPr marL="109728" algn="ctr">
              <a:lnSpc>
                <a:spcPts val="3040"/>
              </a:lnSpc>
              <a:spcBef>
                <a:spcPts val="1200"/>
              </a:spcBef>
            </a:pPr>
            <a:r>
              <a:rPr lang="en-GB" altLang="en-US" sz="2200" dirty="0"/>
              <a:t>(Bunting, p. 23, Young Minds, 2006)</a:t>
            </a:r>
          </a:p>
          <a:p>
            <a:pPr marL="109728" algn="ctr">
              <a:lnSpc>
                <a:spcPts val="3040"/>
              </a:lnSpc>
              <a:spcBef>
                <a:spcPts val="1200"/>
              </a:spcBef>
            </a:pPr>
            <a:r>
              <a:rPr lang="en-GB" sz="2200" dirty="0"/>
              <a:t>And so do we who seek to help them</a:t>
            </a:r>
          </a:p>
          <a:p>
            <a:pPr algn="ctr">
              <a:lnSpc>
                <a:spcPts val="3040"/>
              </a:lnSpc>
              <a:spcBef>
                <a:spcPts val="120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95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CE4679-2C5C-7842-B0ED-539B022CA7B8}"/>
              </a:ext>
            </a:extLst>
          </p:cNvPr>
          <p:cNvSpPr txBox="1">
            <a:spLocks/>
          </p:cNvSpPr>
          <p:nvPr/>
        </p:nvSpPr>
        <p:spPr>
          <a:xfrm>
            <a:off x="4365170" y="2188030"/>
            <a:ext cx="7783286" cy="6204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6100"/>
              </a:lnSpc>
            </a:pPr>
            <a:r>
              <a:rPr lang="en-GB" sz="4400" dirty="0"/>
              <a:t>Current government plans: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AFB3C-45E4-C84E-B61C-44A62B6F2C94}"/>
              </a:ext>
            </a:extLst>
          </p:cNvPr>
          <p:cNvSpPr txBox="1">
            <a:spLocks/>
          </p:cNvSpPr>
          <p:nvPr/>
        </p:nvSpPr>
        <p:spPr>
          <a:xfrm>
            <a:off x="4365170" y="2917373"/>
            <a:ext cx="7347858" cy="2002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None/>
              <a:defRPr sz="2000" b="0" i="0" kern="1200">
                <a:solidFill>
                  <a:srgbClr val="1D92C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>
              <a:lnSpc>
                <a:spcPts val="3040"/>
              </a:lnSpc>
              <a:spcBef>
                <a:spcPts val="1200"/>
              </a:spcBef>
            </a:pPr>
            <a:r>
              <a:rPr lang="en-GB" sz="2200" dirty="0"/>
              <a:t>Green paper (DH, DfE, 2017) </a:t>
            </a:r>
            <a:r>
              <a:rPr lang="en-GB" sz="2200" i="1" dirty="0"/>
              <a:t>Transforming Children and Young People’s Mental Health Provision</a:t>
            </a:r>
            <a:r>
              <a:rPr lang="en-GB" sz="2200" dirty="0"/>
              <a:t> and </a:t>
            </a:r>
            <a:r>
              <a:rPr lang="en-GB" sz="2200" i="1" dirty="0"/>
              <a:t>Government Response to the Consultation on Transforming Children and Young People’s Mental Health Provision: a green paper and Next Steps </a:t>
            </a:r>
            <a:r>
              <a:rPr lang="en-GB" sz="2200" dirty="0"/>
              <a:t>(DHSC, DfE 2018)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523FC-8A2A-7742-97CC-E13683AF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8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69A6E49-9DEA-B747-B734-5EEC180BC033}"/>
              </a:ext>
            </a:extLst>
          </p:cNvPr>
          <p:cNvSpPr txBox="1">
            <a:spLocks/>
          </p:cNvSpPr>
          <p:nvPr/>
        </p:nvSpPr>
        <p:spPr>
          <a:xfrm>
            <a:off x="1013189" y="1594022"/>
            <a:ext cx="9600382" cy="2967092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Designated Senior Lead for mental health in all schools and colleges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Mental Health Support Teams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Four week waiting time for access to specialist CAMHS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See: </a:t>
            </a:r>
            <a:r>
              <a:rPr lang="en-GB" sz="22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https://schoolsweek.co.uk/first-school-mental-health-support-teams-will-be-set-to-work-by-the-end-of-2019/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</a:p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/>
              <a:t>(accessed April 2021)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C34B9F-29B6-9E49-9183-73E34CC70002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Three core proposals</a:t>
            </a:r>
            <a:endParaRPr lang="en-GB" altLang="en-US" sz="2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8A3930-9E6A-AA43-A586-2686039C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90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19239B-E123-984A-B5EA-89267340E343}"/>
              </a:ext>
            </a:extLst>
          </p:cNvPr>
          <p:cNvSpPr txBox="1">
            <a:spLocks/>
          </p:cNvSpPr>
          <p:nvPr/>
        </p:nvSpPr>
        <p:spPr>
          <a:xfrm>
            <a:off x="1013189" y="1594022"/>
            <a:ext cx="9905182" cy="4371349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9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CAMH represents under 1% of the total NHS budget</a:t>
            </a:r>
          </a:p>
          <a:p>
            <a:pPr marL="342900" indent="-342900">
              <a:lnSpc>
                <a:spcPts val="29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1 in 3 children/young people will</a:t>
            </a:r>
            <a:br>
              <a:rPr lang="en-GB" sz="2000" dirty="0"/>
            </a:br>
            <a:r>
              <a:rPr lang="en-GB" sz="2000" dirty="0"/>
              <a:t>get specialist support</a:t>
            </a:r>
          </a:p>
          <a:p>
            <a:pPr marL="342900" indent="-342900">
              <a:lnSpc>
                <a:spcPts val="29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That leaves 2 out of 3 reliant on others or with no support</a:t>
            </a:r>
          </a:p>
          <a:p>
            <a:pPr marL="342900" indent="-342900">
              <a:lnSpc>
                <a:spcPts val="29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Majority of needs will be met </a:t>
            </a:r>
            <a:br>
              <a:rPr lang="en-GB" sz="2000" dirty="0"/>
            </a:br>
            <a:r>
              <a:rPr lang="en-GB" sz="2000" dirty="0"/>
              <a:t>outside the NHS</a:t>
            </a:r>
          </a:p>
          <a:p>
            <a:pPr marL="342900" indent="-342900">
              <a:lnSpc>
                <a:spcPts val="29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ts val="29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Focus on schools for preventative work and mental health interventions</a:t>
            </a:r>
          </a:p>
          <a:p>
            <a:pPr marL="342900" indent="-342900">
              <a:lnSpc>
                <a:spcPts val="29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£1.4 billion to support the School Designated Lead and Mental Health Team but only 1 in 4 schools by 2022/3 (RSA 2018)</a:t>
            </a:r>
          </a:p>
          <a:p>
            <a:pPr marL="342900" indent="-342900">
              <a:lnSpc>
                <a:spcPts val="29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Left with having to be creative….</a:t>
            </a:r>
          </a:p>
          <a:p>
            <a:pPr marL="342900" indent="-342900">
              <a:lnSpc>
                <a:spcPts val="29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Community black hole the architecture is not there anymore</a:t>
            </a:r>
          </a:p>
          <a:p>
            <a:pPr marL="342900" indent="-342900">
              <a:lnSpc>
                <a:spcPts val="29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Need to be part of the challenge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ECB013-7F98-7D42-845D-022C9D0D2237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But whilst this is welcome; a reminder:</a:t>
            </a:r>
            <a:endParaRPr lang="en-GB" altLang="en-US" sz="2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1D279C-02E0-9A4A-B32A-831B010A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6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B64833B-1415-CC40-BA42-6D7F5F53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2188028"/>
            <a:ext cx="6114062" cy="2486025"/>
          </a:xfrm>
        </p:spPr>
        <p:txBody>
          <a:bodyPr>
            <a:noAutofit/>
          </a:bodyPr>
          <a:lstStyle/>
          <a:p>
            <a:pPr>
              <a:lnSpc>
                <a:spcPts val="6100"/>
              </a:lnSpc>
            </a:pPr>
            <a:r>
              <a:rPr lang="en-GB" sz="4800" dirty="0"/>
              <a:t>Have we pieced the puzzle together and joined the dots?</a:t>
            </a:r>
            <a:endParaRPr lang="en-GB" sz="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BAE7F-9500-5E4D-8646-AC2480F207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80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82D6C3-A971-B044-B4AC-931703510F62}"/>
              </a:ext>
            </a:extLst>
          </p:cNvPr>
          <p:cNvSpPr txBox="1">
            <a:spLocks/>
          </p:cNvSpPr>
          <p:nvPr/>
        </p:nvSpPr>
        <p:spPr>
          <a:xfrm>
            <a:off x="938229" y="994719"/>
            <a:ext cx="10698599" cy="3980052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Children and young people’s health requires attention, understanding including an appropriate response as urgently as any other health crisis</a:t>
            </a:r>
          </a:p>
          <a:p>
            <a:pPr marL="342900" indent="-342900">
              <a:lnSpc>
                <a:spcPts val="30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Needs to be understood within a </a:t>
            </a:r>
            <a:br>
              <a:rPr lang="en-GB" sz="2000" dirty="0"/>
            </a:br>
            <a:r>
              <a:rPr lang="en-GB" sz="2000" dirty="0"/>
              <a:t>context of past and current experiences</a:t>
            </a:r>
          </a:p>
          <a:p>
            <a:pPr marL="342900" indent="-342900">
              <a:lnSpc>
                <a:spcPts val="30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The role of trauma and its effect on psychological well-being and outcomes</a:t>
            </a:r>
          </a:p>
          <a:p>
            <a:pPr marL="342900" indent="-342900">
              <a:lnSpc>
                <a:spcPts val="30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Let’s be ‘trauma informed’</a:t>
            </a:r>
          </a:p>
          <a:p>
            <a:pPr marL="342900" indent="-342900">
              <a:lnSpc>
                <a:spcPts val="30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Remember the ACEs</a:t>
            </a:r>
          </a:p>
          <a:p>
            <a:pPr marL="342900" indent="-342900">
              <a:lnSpc>
                <a:spcPts val="30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Take your own score</a:t>
            </a:r>
          </a:p>
          <a:p>
            <a:pPr marL="342900" indent="-342900">
              <a:lnSpc>
                <a:spcPts val="30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Lets reframe our language; not: What’s wrong with you? Instead: What has happened to you? Being curious…………</a:t>
            </a:r>
          </a:p>
          <a:p>
            <a:pPr marL="342900" indent="-342900">
              <a:lnSpc>
                <a:spcPts val="30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Work on improving resilience </a:t>
            </a:r>
          </a:p>
          <a:p>
            <a:pPr marL="342900" indent="-342900">
              <a:lnSpc>
                <a:spcPts val="30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We must consider our own self care and ensure access to supervision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687B9-6441-6B41-AA9F-44DF13F0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2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261EAF2-FBC1-8141-94E0-FFEA4787E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1883229"/>
            <a:ext cx="5422672" cy="3215368"/>
          </a:xfrm>
        </p:spPr>
        <p:txBody>
          <a:bodyPr>
            <a:noAutofit/>
          </a:bodyPr>
          <a:lstStyle/>
          <a:p>
            <a:pPr>
              <a:lnSpc>
                <a:spcPts val="6100"/>
              </a:lnSpc>
            </a:pPr>
            <a:r>
              <a:rPr lang="en-GB" sz="4800" dirty="0"/>
              <a:t>The following slides contain useful resources you can access</a:t>
            </a:r>
            <a:endParaRPr lang="en-GB" sz="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5739B-BE62-4E4C-AAF8-6F21C7B1CA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45AC3A-902B-0B4A-876B-EDCDBE3D525A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9208497" cy="2118006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/>
              <a:t>Here is the link to a paper that followed a round table meeting in the House of Commons I attended in March 2018 and was subsequently presented to government in July 2018:</a:t>
            </a:r>
          </a:p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https://cfey.org/wp-content/uploads/2018/06/Schools-and-Youth-Mental-Health.-Menzies-et-al.-2018.pdf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  <a:r>
              <a:rPr lang="en-GB" sz="2200" dirty="0"/>
              <a:t>(accessed April  2021)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9159A0-BFDB-7E49-A20E-B92F4D85A011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Youth Mental Health and Schools; a briefing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C11766-5071-6444-8E65-8C3EFC7726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ED1CD5-67E8-EB40-8740-1329C33C0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606" y="1393371"/>
            <a:ext cx="9347593" cy="2797629"/>
          </a:xfrm>
        </p:spPr>
        <p:txBody>
          <a:bodyPr>
            <a:noAutofit/>
          </a:bodyPr>
          <a:lstStyle/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/>
              <a:t>Estimates since the first Covid 19 lockdown are now 1 in 6 (16.0%)</a:t>
            </a:r>
          </a:p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/>
              <a:t>Noted that </a:t>
            </a:r>
            <a:r>
              <a:rPr lang="en-GB" sz="2200" b="1" dirty="0"/>
              <a:t>(62.6%) children aged 5 to 16 years with a probable mental disorder had regular support from their school or college</a:t>
            </a:r>
            <a:endParaRPr lang="en-GB" sz="2200" dirty="0"/>
          </a:p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/>
              <a:t>Available from</a:t>
            </a:r>
            <a:r>
              <a:rPr lang="en-GB" sz="2200" dirty="0">
                <a:solidFill>
                  <a:srgbClr val="1D92CD"/>
                </a:solidFill>
              </a:rPr>
              <a:t>: </a:t>
            </a:r>
            <a:r>
              <a:rPr lang="en-GB" sz="22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https://digital.nhs.uk/data-and-information/publications/statistical/mental-health-of-children-and-young-people-in-england/2020-wave-1-follow-up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  <a:r>
              <a:rPr lang="en-GB" sz="2200" dirty="0"/>
              <a:t>(accessed April 2021)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7DF61E-25EA-BE41-9D1C-0B3F7B76BDD3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5299"/>
            <a:ext cx="7963200" cy="503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 altLang="en-US" sz="2900" dirty="0"/>
              <a:t>NHS Digital prevalence (2020)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C2D7A-5F3E-3F4F-B3EF-98A578FEF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21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4C6C72-3DF6-3F48-BBB6-F0CDCAFD8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79EA61-F0DD-D24F-B32F-5BFF6E143387}"/>
              </a:ext>
            </a:extLst>
          </p:cNvPr>
          <p:cNvSpPr txBox="1">
            <a:spLocks/>
          </p:cNvSpPr>
          <p:nvPr/>
        </p:nvSpPr>
        <p:spPr>
          <a:xfrm>
            <a:off x="1013189" y="1594022"/>
            <a:ext cx="9600382" cy="2052692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Provides mental health and wellbeing support to all education staff and organisations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BACP registered counsellors</a:t>
            </a:r>
          </a:p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>
                <a:solidFill>
                  <a:srgbClr val="1D92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https://www.educationsupportpartnership.org.uk/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  <a:r>
              <a:rPr lang="en-GB" sz="2200" dirty="0"/>
              <a:t>(accessed April 2021)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66C7BF-4A9A-8349-AD2E-AECA20DAA647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Education Support Partnership</a:t>
            </a:r>
            <a:endParaRPr lang="en-GB" altLang="en-US" sz="2900" dirty="0"/>
          </a:p>
        </p:txBody>
      </p:sp>
    </p:spTree>
    <p:extLst>
      <p:ext uri="{BB962C8B-B14F-4D97-AF65-F5344CB8AC3E}">
        <p14:creationId xmlns:p14="http://schemas.microsoft.com/office/powerpoint/2010/main" val="36051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C27875-95DC-7540-8FCB-D3BFDC48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100181-6859-E742-A954-6DCC74ABBDAD}"/>
              </a:ext>
            </a:extLst>
          </p:cNvPr>
          <p:cNvSpPr txBox="1">
            <a:spLocks/>
          </p:cNvSpPr>
          <p:nvPr/>
        </p:nvSpPr>
        <p:spPr>
          <a:xfrm>
            <a:off x="1013188" y="2035629"/>
            <a:ext cx="10035811" cy="2656113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Available from: </a:t>
            </a:r>
            <a:r>
              <a:rPr lang="en-GB" sz="2200" dirty="0">
                <a:solidFill>
                  <a:srgbClr val="1D92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https://www.youtube.com/watch?v=ORn-5AOvjLg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  <a:r>
              <a:rPr lang="en-GB" sz="2200" dirty="0"/>
              <a:t>(accessed April 2021)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And here is the link where you can also download a publication </a:t>
            </a:r>
            <a:r>
              <a:rPr lang="en-GB" sz="2200" i="1" dirty="0"/>
              <a:t>A Whole School Approach </a:t>
            </a:r>
            <a:r>
              <a:rPr lang="en-GB" sz="2200" dirty="0"/>
              <a:t>RSA Action and Research Centre Critchley et al (2018)</a:t>
            </a:r>
          </a:p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>
                <a:solidFill>
                  <a:srgbClr val="1D92C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https://www.thersa.org/discover/publications-and-articles/reports/a-whole-school-approach-to-mental-health</a:t>
            </a:r>
            <a:r>
              <a:rPr lang="en-GB" sz="2200" dirty="0"/>
              <a:t> (accessed April 2021)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FDF72C-8DB5-5342-8D12-5DEC464304CF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822009"/>
            <a:ext cx="10587389" cy="1115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This is a must watch: </a:t>
            </a:r>
            <a:br>
              <a:rPr lang="en-GB" sz="2800" dirty="0"/>
            </a:br>
            <a:r>
              <a:rPr lang="en-GB" sz="2800" i="1" dirty="0"/>
              <a:t>A Whole School Approach to Mental Health </a:t>
            </a:r>
            <a:r>
              <a:rPr lang="en-GB" sz="2800" dirty="0"/>
              <a:t>(RSA 2018)</a:t>
            </a:r>
            <a:endParaRPr lang="en-GB" altLang="en-US" sz="2900" dirty="0"/>
          </a:p>
        </p:txBody>
      </p:sp>
    </p:spTree>
    <p:extLst>
      <p:ext uri="{BB962C8B-B14F-4D97-AF65-F5344CB8AC3E}">
        <p14:creationId xmlns:p14="http://schemas.microsoft.com/office/powerpoint/2010/main" val="19796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BBA6DB-0197-F44B-8C85-E02383A7C1E7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9208497" cy="3021520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i="1" dirty="0"/>
              <a:t>Promoting children and young people’s emotional health and wellbeing;  A whole school and college approach </a:t>
            </a:r>
            <a:r>
              <a:rPr lang="en-GB" sz="2200" dirty="0"/>
              <a:t>(Public Health England 2015) available from: </a:t>
            </a:r>
            <a:r>
              <a:rPr lang="en-GB" sz="22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https://assets.publishing.service.gov.uk/government/uploads/system/uploads/attachment_data/file/958151/Promoting_children_and_young_people_s_emotional_health_and_wellbeing_a_whole_school_and_college_approach.pdf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  <a:r>
              <a:rPr lang="en-GB" sz="2200" dirty="0"/>
              <a:t>(accessed April 2021)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6F36CD-55B2-6442-A843-BD74D393F460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Key paper:</a:t>
            </a:r>
            <a:endParaRPr lang="en-GB" altLang="en-US" sz="2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2570AD-23E8-E54B-B966-C8B341741B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42E48B1-7330-5449-B420-69BF5ED9139C}"/>
              </a:ext>
            </a:extLst>
          </p:cNvPr>
          <p:cNvSpPr txBox="1">
            <a:spLocks/>
          </p:cNvSpPr>
          <p:nvPr/>
        </p:nvSpPr>
        <p:spPr>
          <a:xfrm>
            <a:off x="1013189" y="2569028"/>
            <a:ext cx="8979898" cy="1088571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</a:pPr>
            <a:r>
              <a:rPr lang="en-GB" sz="22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https://www.gov.uk/government/publications/supporting-mental-health-in-schools-and-colleges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  <a:r>
              <a:rPr lang="en-GB" sz="2200" dirty="0"/>
              <a:t>(accessed April 2021)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FF91E0-1C60-3244-B4A8-59B595AA48E9}"/>
              </a:ext>
            </a:extLst>
          </p:cNvPr>
          <p:cNvSpPr txBox="1">
            <a:spLocks noChangeArrowheads="1"/>
          </p:cNvSpPr>
          <p:nvPr/>
        </p:nvSpPr>
        <p:spPr>
          <a:xfrm>
            <a:off x="1013190" y="822008"/>
            <a:ext cx="9687468" cy="1605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(DfE 2018) </a:t>
            </a:r>
            <a:r>
              <a:rPr lang="en-GB" sz="2800" i="1" dirty="0"/>
              <a:t>Supporting mental health in schools and colleges </a:t>
            </a:r>
            <a:r>
              <a:rPr lang="en-GB" sz="2800" dirty="0"/>
              <a:t>includes a range of excellent resources including practice examples:</a:t>
            </a:r>
            <a:endParaRPr lang="en-GB" altLang="en-US" sz="2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31044B-B56C-F943-B470-C6E0D7D886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02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93B3BF2-0EA3-EA4D-98F7-4F6A037872CA}"/>
              </a:ext>
            </a:extLst>
          </p:cNvPr>
          <p:cNvSpPr txBox="1">
            <a:spLocks/>
          </p:cNvSpPr>
          <p:nvPr/>
        </p:nvSpPr>
        <p:spPr>
          <a:xfrm>
            <a:off x="1013188" y="2035629"/>
            <a:ext cx="10874012" cy="2405742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  <a:spcBef>
                <a:spcPts val="1200"/>
              </a:spcBef>
              <a:defRPr/>
            </a:pPr>
            <a:r>
              <a:rPr lang="en-GB" sz="2000" dirty="0"/>
              <a:t>Advice for Schools and Framework Document, Professor Katherine Weare, National Children’s Bureau, (2015) </a:t>
            </a:r>
            <a:r>
              <a:rPr lang="en-GB" sz="2000" dirty="0">
                <a:solidFill>
                  <a:srgbClr val="1D92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https://www.ncb.org.uk/sites/default/files/uploads/documents/Health_wellbeing_docs/ncb_framework_for_promoting_well-being_and_responding_to_mental_health_in_schools.pdf</a:t>
            </a:r>
            <a:r>
              <a:rPr lang="en-GB" sz="2000" dirty="0">
                <a:solidFill>
                  <a:srgbClr val="1D92CD"/>
                </a:solidFill>
              </a:rPr>
              <a:t> </a:t>
            </a:r>
          </a:p>
          <a:p>
            <a:pPr>
              <a:lnSpc>
                <a:spcPts val="2900"/>
              </a:lnSpc>
              <a:spcBef>
                <a:spcPts val="1200"/>
              </a:spcBef>
              <a:defRPr/>
            </a:pPr>
            <a:r>
              <a:rPr lang="en-GB" sz="2000" dirty="0"/>
              <a:t>And: </a:t>
            </a:r>
            <a:r>
              <a:rPr lang="en-GB" sz="2000" dirty="0">
                <a:solidFill>
                  <a:srgbClr val="1D92C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https://webcontent.ssatuk.co.uk/wp-content/uploads/2016/06/02104816/Katherine-Weare-Keynote-Speaker.pdf</a:t>
            </a:r>
            <a:r>
              <a:rPr lang="en-GB" sz="2000" dirty="0">
                <a:solidFill>
                  <a:srgbClr val="1D92CD"/>
                </a:solidFill>
              </a:rPr>
              <a:t> </a:t>
            </a:r>
            <a:r>
              <a:rPr lang="en-GB" sz="2000" dirty="0"/>
              <a:t>(both accessed April 2021)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C1C9B5-8664-0340-A7EE-9FC0CAAC2078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822009"/>
            <a:ext cx="9796325" cy="1115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  <a:defRPr/>
            </a:pPr>
            <a:r>
              <a:rPr lang="en-GB" sz="2800" i="1" dirty="0"/>
              <a:t>What works in promoting social and emotional well-being and responding to mental health problems in schools?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4E2BA5-A12E-4146-8B78-C5F6407473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57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EFB4CB-6AFF-C648-BD47-CEAB204F0EEF}"/>
              </a:ext>
            </a:extLst>
          </p:cNvPr>
          <p:cNvSpPr txBox="1">
            <a:spLocks/>
          </p:cNvSpPr>
          <p:nvPr/>
        </p:nvSpPr>
        <p:spPr>
          <a:xfrm>
            <a:off x="1013188" y="2057400"/>
            <a:ext cx="10122897" cy="4256314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20"/>
              </a:lnSpc>
              <a:spcBef>
                <a:spcPts val="1200"/>
              </a:spcBef>
              <a:defRPr/>
            </a:pPr>
            <a:r>
              <a:rPr lang="en-GB" altLang="en-US" sz="2000" dirty="0"/>
              <a:t>A strong focus of early intervention and ‘starting well; ensuring everyone has the best start in life’. </a:t>
            </a:r>
          </a:p>
          <a:p>
            <a:pPr>
              <a:lnSpc>
                <a:spcPts val="3020"/>
              </a:lnSpc>
              <a:spcBef>
                <a:spcPts val="1200"/>
              </a:spcBef>
              <a:defRPr/>
            </a:pPr>
            <a:r>
              <a:rPr lang="en-GB" altLang="en-US" sz="2000" dirty="0"/>
              <a:t>Positive parenting is fundamental to good mental health and wellbeing and</a:t>
            </a:r>
            <a:br>
              <a:rPr lang="en-GB" altLang="en-US" sz="2000" dirty="0"/>
            </a:br>
            <a:r>
              <a:rPr lang="en-GB" altLang="en-US" sz="2000" dirty="0"/>
              <a:t>to lifelong resilience to adversity.</a:t>
            </a:r>
          </a:p>
          <a:p>
            <a:pPr>
              <a:lnSpc>
                <a:spcPts val="3020"/>
              </a:lnSpc>
              <a:spcBef>
                <a:spcPts val="1200"/>
              </a:spcBef>
              <a:defRPr/>
            </a:pP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r>
              <a:rPr lang="en-GB" altLang="en-US" sz="2000" dirty="0"/>
              <a:t>Particularly important as half of lifetime mental health problems have developed before age 14.</a:t>
            </a:r>
          </a:p>
          <a:p>
            <a:pPr>
              <a:lnSpc>
                <a:spcPts val="3020"/>
              </a:lnSpc>
              <a:spcBef>
                <a:spcPts val="1200"/>
              </a:spcBef>
              <a:defRPr/>
            </a:pPr>
            <a:r>
              <a:rPr lang="en-GB" altLang="en-US" sz="2000" dirty="0"/>
              <a:t>Maternal mental health and the mental health of both parents is an important factor for the healthy development and safeguarding of children. Children whose mothers have poor mental health have a four to five fold increased risk of developing mental health problems. </a:t>
            </a:r>
          </a:p>
          <a:p>
            <a:pPr marL="342900" indent="-342900">
              <a:lnSpc>
                <a:spcPts val="302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endParaRPr lang="en-GB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B24747-4762-8140-977C-976B28E3F370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79"/>
            <a:ext cx="10587389" cy="1115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No Health Without Mental Health (DH 2011) (physical and mental health given equal importance for the first time)</a:t>
            </a:r>
            <a:endParaRPr lang="en-GB" altLang="en-US" sz="2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538C0-BBB0-9F4B-AFAD-398A2F84C9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40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AEF7DC-30E3-D644-A15C-7872D37E0E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212D22-9C81-0C4D-91CE-7EA1804420AB}"/>
              </a:ext>
            </a:extLst>
          </p:cNvPr>
          <p:cNvSpPr/>
          <p:nvPr/>
        </p:nvSpPr>
        <p:spPr>
          <a:xfrm>
            <a:off x="6357257" y="1262743"/>
            <a:ext cx="3505200" cy="4503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492" name="Picture 3">
            <a:extLst>
              <a:ext uri="{FF2B5EF4-FFF2-40B4-BE49-F238E27FC236}">
                <a16:creationId xmlns:a16="http://schemas.microsoft.com/office/drawing/2014/main" id="{5C074035-A3EA-48D3-819C-2200CC0AD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81" y="990598"/>
            <a:ext cx="3731816" cy="46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4F2C740-95D5-F04C-B967-E149A36D633C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79691"/>
            <a:ext cx="4473210" cy="3037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Future in Mind Promoting, Protecting and improving our Children and Young People’s Mental Health and Wellbeing (DH 2015)</a:t>
            </a:r>
            <a:endParaRPr lang="en-GB" altLang="en-US" sz="2900" dirty="0"/>
          </a:p>
        </p:txBody>
      </p:sp>
    </p:spTree>
    <p:extLst>
      <p:ext uri="{BB962C8B-B14F-4D97-AF65-F5344CB8AC3E}">
        <p14:creationId xmlns:p14="http://schemas.microsoft.com/office/powerpoint/2010/main" val="19088947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80F938-229C-E449-8F4D-B6D4AF82CA0A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9611268" cy="2912663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altLang="en-US" sz="2200" dirty="0"/>
              <a:t>Shifts the focus onto preventative work with the plan that universal settings will include professionals and workers with CAMH knowledge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altLang="en-US" sz="2200" dirty="0"/>
              <a:t>In order to offer supportive work and early help and signposting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altLang="en-US" sz="2200" dirty="0"/>
              <a:t>Schools in a unique position given audience of children and young people now in education until 18</a:t>
            </a:r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altLang="en-US" sz="2200" dirty="0"/>
              <a:t>The professional group spending the most time with children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6DB3FC-6197-7C44-B752-C451A2489517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Future in Mind cont’d…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B8870-0105-1844-859A-0CBF204A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625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12720B-58B3-EC46-B936-3A7A3F1B384A}"/>
              </a:ext>
            </a:extLst>
          </p:cNvPr>
          <p:cNvSpPr/>
          <p:nvPr/>
        </p:nvSpPr>
        <p:spPr>
          <a:xfrm>
            <a:off x="1317171" y="2525489"/>
            <a:ext cx="6063341" cy="2090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036654AB-8B9B-49B7-826B-0A2D70E15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2" y="2264231"/>
            <a:ext cx="6191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6221A4-32A2-3A43-9792-9582BE3C1A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116659-E7CA-E347-A06B-E275FAC60AF4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9208497" cy="365406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solidFill>
                  <a:srgbClr val="1D92CD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https://www.minded.org.uk/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7C75F-BD0C-CC4B-A3F1-9B7711D24B18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Minded</a:t>
            </a:r>
            <a:endParaRPr lang="en-GB" altLang="en-US" sz="2900" dirty="0"/>
          </a:p>
        </p:txBody>
      </p:sp>
    </p:spTree>
    <p:extLst>
      <p:ext uri="{BB962C8B-B14F-4D97-AF65-F5344CB8AC3E}">
        <p14:creationId xmlns:p14="http://schemas.microsoft.com/office/powerpoint/2010/main" val="2318137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11522F-52EF-8044-9654-276FE2DD97EC}"/>
              </a:ext>
            </a:extLst>
          </p:cNvPr>
          <p:cNvSpPr txBox="1">
            <a:spLocks/>
          </p:cNvSpPr>
          <p:nvPr/>
        </p:nvSpPr>
        <p:spPr>
          <a:xfrm>
            <a:off x="1013188" y="1970314"/>
            <a:ext cx="10068469" cy="3069771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Developed by the Anna Freud Centre </a:t>
            </a:r>
            <a:r>
              <a:rPr lang="en-US" sz="2100" dirty="0"/>
              <a:t>to help school professionals in finding, evaluating and implementing solutions that promote the mental health and wellbeing of entire school communities. 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The network provides an opportunity for school professionals to discuss and share materials on key school mental health issues with each other and with educational, mental health and academic experts.</a:t>
            </a:r>
            <a:endParaRPr lang="en-GB" sz="2100" dirty="0"/>
          </a:p>
          <a:p>
            <a:pPr>
              <a:lnSpc>
                <a:spcPts val="3040"/>
              </a:lnSpc>
              <a:spcBef>
                <a:spcPts val="1200"/>
              </a:spcBef>
              <a:defRPr/>
            </a:pPr>
            <a:r>
              <a:rPr lang="en-GB" sz="2100" dirty="0">
                <a:solidFill>
                  <a:srgbClr val="1D92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https://www.annafreud.org/what-we-do/schools-in-mind/</a:t>
            </a:r>
            <a:r>
              <a:rPr lang="en-GB" sz="2100" dirty="0">
                <a:solidFill>
                  <a:srgbClr val="1D92CD"/>
                </a:solidFill>
              </a:rPr>
              <a:t> </a:t>
            </a:r>
            <a:r>
              <a:rPr lang="en-GB" sz="2100" dirty="0"/>
              <a:t>(accessed April 2021)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18DC5B-6FDD-E143-ACB6-3315EFB36E36}"/>
              </a:ext>
            </a:extLst>
          </p:cNvPr>
          <p:cNvSpPr txBox="1">
            <a:spLocks noChangeArrowheads="1"/>
          </p:cNvSpPr>
          <p:nvPr/>
        </p:nvSpPr>
        <p:spPr>
          <a:xfrm>
            <a:off x="1013190" y="789350"/>
            <a:ext cx="9012553" cy="108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Schools in Mind; Specialist support and innovation for school mental health development</a:t>
            </a:r>
            <a:endParaRPr lang="en-GB" altLang="en-US" sz="2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236996-200C-2345-AE8C-2DF7C9A4DB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257AA9-C903-2746-86DA-9F8D897AD75C}"/>
              </a:ext>
            </a:extLst>
          </p:cNvPr>
          <p:cNvSpPr txBox="1">
            <a:spLocks/>
          </p:cNvSpPr>
          <p:nvPr/>
        </p:nvSpPr>
        <p:spPr>
          <a:xfrm>
            <a:off x="1015606" y="1393371"/>
            <a:ext cx="9467337" cy="3418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Three could have a mental disorder 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Ten are likely to have witnessed their parents separate  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One could have experienced the death of a parent 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Seven are likely to have been bullied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Six may be self-harming (Public Health England 2015)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(with the 2018 update and Covid 19/lockdown/school closures impact these figures will have increased)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AE5C57-9D1E-B440-A20D-D8C49F296566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5299"/>
            <a:ext cx="7963200" cy="503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 sz="2800" dirty="0"/>
              <a:t>In an average class of 30 15-year-old pupils: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41FA5B-8098-0B40-A797-BA09CB30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30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20A55C-CBF6-B048-9207-60687DD0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F74498-C1EF-8145-BC5B-D3F5BF92AC93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9208497" cy="550464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200" dirty="0">
                <a:solidFill>
                  <a:srgbClr val="1D92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https://www.mentallyhealthyschools.org.uk/about/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8841E3-B73A-B141-BBA5-3BCE1A0C3050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Heads Together Mentally Healthy Schools</a:t>
            </a:r>
            <a:endParaRPr lang="en-GB" altLang="en-US" sz="29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824AFAE-4923-384B-BEFE-E1F7532552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89" y="2213627"/>
            <a:ext cx="3852725" cy="23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5E906A-2F8E-D34F-ABFF-4D8880C63DB9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9208497" cy="550464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2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https://www.youngminds.org.uk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6AFA2B-0FFD-4A4D-A39A-B63951999007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Young Minds</a:t>
            </a:r>
            <a:endParaRPr lang="en-GB" altLang="en-US" sz="2900" dirty="0"/>
          </a:p>
        </p:txBody>
      </p:sp>
      <p:pic>
        <p:nvPicPr>
          <p:cNvPr id="11" name="Picture 10" descr="Yellow and black text&#10;&#10;Description automatically generated with low confidence">
            <a:extLst>
              <a:ext uri="{FF2B5EF4-FFF2-40B4-BE49-F238E27FC236}">
                <a16:creationId xmlns:a16="http://schemas.microsoft.com/office/drawing/2014/main" id="{26365FC6-F0C4-FA4A-B604-F6910BF9A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8" y="2471057"/>
            <a:ext cx="4019550" cy="1211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6E27FF-B069-934C-8A16-41D8B7F2E7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89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E12347-ED14-E145-9166-956D2FE625A0}"/>
              </a:ext>
            </a:extLst>
          </p:cNvPr>
          <p:cNvSpPr txBox="1">
            <a:spLocks/>
          </p:cNvSpPr>
          <p:nvPr/>
        </p:nvSpPr>
        <p:spPr>
          <a:xfrm>
            <a:off x="1013189" y="1594023"/>
            <a:ext cx="9208497" cy="550464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rgbClr val="1D92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https://www.rcpsych.ac.uk/mental-health/parents-and-young-people</a:t>
            </a:r>
            <a:r>
              <a:rPr lang="en-GB" sz="2200" dirty="0">
                <a:solidFill>
                  <a:srgbClr val="1D92CD"/>
                </a:solidFill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5BDE13-7533-474F-89E1-ACD4469C1AB4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Royal College of Psychiatrists</a:t>
            </a:r>
            <a:endParaRPr lang="en-GB" altLang="en-US" sz="29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2E311-48F4-6044-ACC5-2CD91F7E6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189" y="2268056"/>
            <a:ext cx="2317750" cy="223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CB77A2-51FD-0049-BA6B-19C4248095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277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Adolescence, risk and resilience: against the od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27">
            <a:off x="4114705" y="591023"/>
            <a:ext cx="1889189" cy="27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941BDC-A8AE-4F29-970D-7FAE1E0FF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187">
            <a:off x="2278661" y="759094"/>
            <a:ext cx="1895220" cy="2736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C1E6A-87A9-499E-BA0C-6A15F1586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5596">
            <a:off x="7782985" y="630013"/>
            <a:ext cx="1775589" cy="2725904"/>
          </a:xfrm>
          <a:prstGeom prst="rect">
            <a:avLst/>
          </a:prstGeom>
        </p:spPr>
      </p:pic>
      <p:pic>
        <p:nvPicPr>
          <p:cNvPr id="9" name="Picture 6" descr="Kids in the syndrome mix of ADHD, LD, Autism Spectrum, Tourette's, anxiety and more!: the one stop guide for parents, teachers and other professiona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384">
            <a:off x="5970969" y="474201"/>
            <a:ext cx="1812726" cy="27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0897F12-854E-4D4E-8C06-D8B0A53548D7}"/>
              </a:ext>
            </a:extLst>
          </p:cNvPr>
          <p:cNvGrpSpPr/>
          <p:nvPr/>
        </p:nvGrpSpPr>
        <p:grpSpPr>
          <a:xfrm rot="253824">
            <a:off x="2401183" y="3210719"/>
            <a:ext cx="1895220" cy="2709280"/>
            <a:chOff x="2071321" y="2884428"/>
            <a:chExt cx="2239002" cy="3200728"/>
          </a:xfrm>
        </p:grpSpPr>
        <p:grpSp>
          <p:nvGrpSpPr>
            <p:cNvPr id="10" name="Group 5"/>
            <p:cNvGrpSpPr>
              <a:grpSpLocks noChangeAspect="1"/>
            </p:cNvGrpSpPr>
            <p:nvPr/>
          </p:nvGrpSpPr>
          <p:grpSpPr bwMode="auto">
            <a:xfrm>
              <a:off x="2078446" y="2884428"/>
              <a:ext cx="2231877" cy="2824273"/>
              <a:chOff x="1826" y="1499"/>
              <a:chExt cx="1880" cy="2379"/>
            </a:xfrm>
          </p:grpSpPr>
          <p:sp>
            <p:nvSpPr>
              <p:cNvPr id="1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826" y="1499"/>
                <a:ext cx="1880" cy="2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6" y="1499"/>
                <a:ext cx="1886" cy="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071321" y="5715824"/>
              <a:ext cx="2239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Future In Mind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28E36E-C952-4896-9731-358F2319B1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75043">
            <a:off x="4362716" y="3062911"/>
            <a:ext cx="1889189" cy="2631905"/>
          </a:xfrm>
          <a:prstGeom prst="rect">
            <a:avLst/>
          </a:prstGeom>
        </p:spPr>
      </p:pic>
      <p:pic>
        <p:nvPicPr>
          <p:cNvPr id="3074" name="Picture 2" descr="Cover image of The Mental Health Needs Of Children &amp; Young People: Guiding You To Key Issues And Practices In Camh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418">
            <a:off x="6171371" y="3144952"/>
            <a:ext cx="1812727" cy="27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 introduction to child and adolescent mental healt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16772">
            <a:off x="7909259" y="2865120"/>
            <a:ext cx="1895220" cy="27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F3B1AF-B9E3-B844-B6CA-B3180FC3309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2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E5E7-4611-0343-907B-46E7E2F39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1D92C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7062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1A9AB59-AF72-5748-926A-0BF1266B7E93}"/>
              </a:ext>
            </a:extLst>
          </p:cNvPr>
          <p:cNvSpPr/>
          <p:nvPr/>
        </p:nvSpPr>
        <p:spPr>
          <a:xfrm>
            <a:off x="1478280" y="796834"/>
            <a:ext cx="4060372" cy="4059706"/>
          </a:xfrm>
          <a:prstGeom prst="ellipse">
            <a:avLst/>
          </a:prstGeom>
          <a:blipFill>
            <a:blip r:embed="rId2"/>
            <a:stretch>
              <a:fillRect l="-14280" t="-102" r="-21372" b="-102"/>
            </a:stretch>
          </a:blip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235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5F1561-18A3-FE40-8FAE-7400323C6DD0}"/>
              </a:ext>
            </a:extLst>
          </p:cNvPr>
          <p:cNvSpPr txBox="1">
            <a:spLocks/>
          </p:cNvSpPr>
          <p:nvPr/>
        </p:nvSpPr>
        <p:spPr>
          <a:xfrm>
            <a:off x="1013189" y="1594024"/>
            <a:ext cx="10587389" cy="3787874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sz="1200" dirty="0"/>
              <a:t>Bunting, M, (2006) Looking after looked after children, sharing emerging practice, Young Minds, London, available from: </a:t>
            </a:r>
            <a:r>
              <a:rPr lang="en-GB" sz="1200" dirty="0">
                <a:hlinkClick r:id="rId2"/>
              </a:rPr>
              <a:t>https://issuu.com/philayres/docs/lacmentalhealth</a:t>
            </a:r>
            <a:r>
              <a:rPr lang="en-GB" sz="1200" dirty="0"/>
              <a:t> (accessed April 2021)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sz="1200" dirty="0"/>
              <a:t>Department of Health (2004) The Mental Health and Psychological Well-being of Children and Young People, CAMHS Standard, National Service Framework for Children, Young People and Maternity Services, available from: </a:t>
            </a:r>
            <a:r>
              <a:rPr lang="en-GB" sz="1200" u="sng" dirty="0">
                <a:hlinkClick r:id="rId3"/>
              </a:rPr>
              <a:t>https://www.gov.uk/government/uploads/system/uploads/attachment_data/file/199959/National_Service_Framework_for_Children_Young_People_and_Maternity_Services_-_The_Mental_Health__and_Psychological_Well-being_of_Children_and_Young_People.pdf</a:t>
            </a:r>
            <a:r>
              <a:rPr lang="en-GB" sz="1200" u="sng" dirty="0"/>
              <a:t> </a:t>
            </a:r>
            <a:r>
              <a:rPr lang="en-GB" sz="1200" dirty="0"/>
              <a:t>(Accessed April 2021).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sz="1200" dirty="0"/>
              <a:t>Department of Health (2011) </a:t>
            </a:r>
            <a:r>
              <a:rPr lang="en-GB" sz="1200" i="1" dirty="0"/>
              <a:t>No Health Without Mental Health A cross-government mental health outcomes strategy for people of all ages, available from</a:t>
            </a:r>
            <a:r>
              <a:rPr lang="en-GB" sz="1200" dirty="0"/>
              <a:t>: </a:t>
            </a:r>
            <a:r>
              <a:rPr lang="en-GB" sz="1200" dirty="0">
                <a:hlinkClick r:id="rId4"/>
              </a:rPr>
              <a:t>https://www.gov.uk/government/uploads/system/uploads/attachment_data/file/213761/dh_124058.pdf</a:t>
            </a:r>
            <a:r>
              <a:rPr lang="en-GB" sz="1200" dirty="0"/>
              <a:t>  (Accessed April 2021). 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altLang="en-US" sz="1200" dirty="0">
                <a:ea typeface="ＭＳ Ｐゴシック" panose="020B0600070205080204" pitchFamily="34" charset="-128"/>
              </a:rPr>
              <a:t>Department of Health (2015) Future in Mind Promoting, Protecting and improving our Children and Young People’s Mental Health and Wellbeing available from: </a:t>
            </a:r>
            <a:r>
              <a:rPr lang="en-GB" altLang="en-US" sz="1200" dirty="0">
                <a:ea typeface="ＭＳ Ｐゴシック" panose="020B0600070205080204" pitchFamily="34" charset="-128"/>
                <a:hlinkClick r:id="rId5"/>
              </a:rPr>
              <a:t>https://assets.publishing.service.gov.uk/government/uploads/system/uploads/attachment_data/file/414024/Childrens_Mental_Health.pdf</a:t>
            </a:r>
            <a:r>
              <a:rPr lang="en-GB" altLang="en-US" sz="1200" dirty="0">
                <a:ea typeface="ＭＳ Ｐゴシック" panose="020B0600070205080204" pitchFamily="34" charset="-128"/>
              </a:rPr>
              <a:t>  (Accessed April 2021)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altLang="en-US" sz="1200" dirty="0">
                <a:ea typeface="ＭＳ Ｐゴシック" panose="020B0600070205080204" pitchFamily="34" charset="-128"/>
              </a:rPr>
              <a:t>Department of Health and Department for Education (2017) Transforming children and young people’s mental health provision; a green paper, available from: </a:t>
            </a:r>
            <a:r>
              <a:rPr lang="en-GB" sz="1200" dirty="0">
                <a:hlinkClick r:id="rId6"/>
              </a:rPr>
              <a:t>https://assets.publishing.service.gov.uk/government/uploads/system/uploads/attachment_data/file/664855/Transforming_children_and_young_people_s_mental_health_provision.pdf</a:t>
            </a:r>
            <a:r>
              <a:rPr lang="en-GB" sz="1200" dirty="0"/>
              <a:t> (accessed April 2021)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0FE4D9-4381-1F42-B1BE-9B166A7BCE4B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References</a:t>
            </a:r>
            <a:endParaRPr lang="en-GB" altLang="en-US" sz="2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00B588-0355-9446-BE7B-F925C8209A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511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B10A00-E02C-9140-AFBD-735C0D2F098F}"/>
              </a:ext>
            </a:extLst>
          </p:cNvPr>
          <p:cNvSpPr txBox="1">
            <a:spLocks/>
          </p:cNvSpPr>
          <p:nvPr/>
        </p:nvSpPr>
        <p:spPr>
          <a:xfrm>
            <a:off x="1013189" y="1594024"/>
            <a:ext cx="10704194" cy="4023005"/>
          </a:xfrm>
          <a:prstGeom prst="rect">
            <a:avLst/>
          </a:prstGeom>
        </p:spPr>
        <p:txBody>
          <a:bodyPr vert="horz" lIns="91440" tIns="45720" rIns="91440" bIns="45720" numCol="2" spcCol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altLang="en-US" sz="1200" dirty="0">
                <a:ea typeface="ＭＳ Ｐゴシック" panose="020B0600070205080204" pitchFamily="34" charset="-128"/>
              </a:rPr>
              <a:t>Department of Health and Social Care and Department for Education (2018)</a:t>
            </a:r>
            <a:r>
              <a:rPr lang="en-US" sz="1200" dirty="0"/>
              <a:t> Government Response to the Consultation on Transforming Children and Young People’s Mental Health Provision: a Green Paper and Next Steps, available from: </a:t>
            </a:r>
            <a:r>
              <a:rPr lang="en-GB" sz="1200" dirty="0">
                <a:hlinkClick r:id="rId2"/>
              </a:rPr>
              <a:t>https://assets.publishing.service.gov.uk/government/uploads/system/uploads/attachment_data/file/728892/government-response-to-consultation-on-transforming-children-and-young-peoples-mental-health.pdf</a:t>
            </a:r>
            <a:r>
              <a:rPr lang="en-GB" sz="1200" dirty="0"/>
              <a:t> (accessed April 2021)</a:t>
            </a:r>
            <a:r>
              <a:rPr lang="en-GB" altLang="en-US" sz="1200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sz="1200" dirty="0">
                <a:ea typeface="MS PGothic" panose="020B0600070205080204" pitchFamily="34" charset="-128"/>
              </a:rPr>
              <a:t>Engel GL (1980) The clinical application of the biopsychosocial model. </a:t>
            </a:r>
            <a:r>
              <a:rPr lang="en-GB" sz="1200" i="1" dirty="0">
                <a:ea typeface="MS PGothic" panose="020B0600070205080204" pitchFamily="34" charset="-128"/>
              </a:rPr>
              <a:t>American Journal of Psychiatry </a:t>
            </a:r>
            <a:r>
              <a:rPr lang="en-GB" sz="1200" dirty="0">
                <a:ea typeface="MS PGothic" panose="020B0600070205080204" pitchFamily="34" charset="-128"/>
              </a:rPr>
              <a:t>137:535-544.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US" sz="1200" dirty="0">
                <a:ea typeface="MS PGothic" panose="020B0600070205080204" pitchFamily="34" charset="-128"/>
              </a:rPr>
              <a:t>Fuller (1998), p. 75, available from: </a:t>
            </a:r>
            <a:r>
              <a:rPr lang="en-US" sz="1200" dirty="0">
                <a:ea typeface="MS PGothic" panose="020B0600070205080204" pitchFamily="34" charset="-128"/>
                <a:hlinkClick r:id="rId3"/>
              </a:rPr>
              <a:t>https://aifs.gov.au/cfca/publications/resilience-still-useful-concept-when-working-child/what-resilience</a:t>
            </a:r>
            <a:r>
              <a:rPr lang="en-US" sz="1200" dirty="0">
                <a:ea typeface="MS PGothic" panose="020B0600070205080204" pitchFamily="34" charset="-128"/>
              </a:rPr>
              <a:t> (Accessed April 2021)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sz="1200" dirty="0"/>
              <a:t>King, L, Rosa, G (2019) State of Children’s Rights in England 2018, Executive Summary, Children’s Rights Alliance England, available from: </a:t>
            </a:r>
            <a:r>
              <a:rPr lang="en-GB" sz="1200" dirty="0">
                <a:hlinkClick r:id="rId4"/>
              </a:rPr>
              <a:t>http://www.crae.org.uk/media/127101/B1_CRAE_EXEC-SUM_2018_WEB.pdf</a:t>
            </a:r>
            <a:r>
              <a:rPr lang="en-GB" sz="1200" dirty="0"/>
              <a:t> (accessed April 2021)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endParaRPr lang="en-GB" sz="1200" dirty="0">
              <a:ea typeface="MS PGothic" panose="020B0600070205080204" pitchFamily="34" charset="-128"/>
            </a:endParaRP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sz="1200" dirty="0">
                <a:ea typeface="MS PGothic" panose="020B0600070205080204" pitchFamily="34" charset="-128"/>
              </a:rPr>
              <a:t>Meyer A (1948). </a:t>
            </a:r>
            <a:r>
              <a:rPr lang="en-GB" sz="1200" i="1" dirty="0">
                <a:ea typeface="MS PGothic" panose="020B0600070205080204" pitchFamily="34" charset="-128"/>
              </a:rPr>
              <a:t>The Commonsense Psychiatry of Dr Adolf Meyer</a:t>
            </a:r>
            <a:r>
              <a:rPr lang="en-GB" sz="1200" dirty="0">
                <a:ea typeface="MS PGothic" panose="020B0600070205080204" pitchFamily="34" charset="-128"/>
              </a:rPr>
              <a:t>. New York: McGraw-Hill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altLang="en-US" sz="1200" dirty="0">
                <a:ea typeface="ＭＳ Ｐゴシック" pitchFamily="-108" charset="-128"/>
              </a:rPr>
              <a:t>Pearce J, (1993) as cited in </a:t>
            </a:r>
            <a:r>
              <a:rPr lang="en-GB" altLang="en-US" sz="1200" i="1" dirty="0">
                <a:ea typeface="ＭＳ Ｐゴシック" pitchFamily="-108" charset="-128"/>
              </a:rPr>
              <a:t>‘Together we Stand’ The Commissioning, Role and Management of CAMHS</a:t>
            </a:r>
            <a:r>
              <a:rPr lang="en-GB" altLang="en-US" sz="1200" dirty="0">
                <a:ea typeface="ＭＳ Ｐゴシック" pitchFamily="-108" charset="-128"/>
              </a:rPr>
              <a:t>, p. 23, (1995) HAS Report, London, HMSO.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sz="1200" dirty="0"/>
              <a:t>RSA (2018) A whole school approach to mental health, available from: </a:t>
            </a:r>
            <a:r>
              <a:rPr lang="en-GB" sz="1200" dirty="0">
                <a:hlinkClick r:id="rId5"/>
              </a:rPr>
              <a:t>https://www.youtube.com/watch?v=ORn-5AOvjLg</a:t>
            </a:r>
            <a:r>
              <a:rPr lang="en-GB" sz="1200" dirty="0"/>
              <a:t>  (accessed April 2021)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sz="1200" dirty="0">
                <a:solidFill>
                  <a:schemeClr val="tx2"/>
                </a:solidFill>
              </a:rPr>
              <a:t>Rutter M, (2006) Implications of resilience concepts for scientific understanding, </a:t>
            </a:r>
            <a:r>
              <a:rPr lang="en-GB" sz="1200" i="1" dirty="0">
                <a:solidFill>
                  <a:schemeClr val="tx2"/>
                </a:solidFill>
              </a:rPr>
              <a:t>Annals of the New York Academy of Science, </a:t>
            </a:r>
            <a:r>
              <a:rPr lang="en-GB" sz="1200" dirty="0">
                <a:solidFill>
                  <a:schemeClr val="tx2"/>
                </a:solidFill>
              </a:rPr>
              <a:t>1094: 1-12.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GB" sz="1200" dirty="0">
                <a:solidFill>
                  <a:schemeClr val="tx2"/>
                </a:solidFill>
              </a:rPr>
              <a:t>Rutter, M, (2012) Resilience as a dynamic concept, </a:t>
            </a:r>
            <a:r>
              <a:rPr lang="en-GB" sz="1200" i="1" dirty="0">
                <a:solidFill>
                  <a:schemeClr val="tx2"/>
                </a:solidFill>
              </a:rPr>
              <a:t>Development and Psychopathology,</a:t>
            </a:r>
            <a:r>
              <a:rPr lang="en-GB" sz="1200" dirty="0">
                <a:solidFill>
                  <a:schemeClr val="tx2"/>
                </a:solidFill>
              </a:rPr>
              <a:t> 24 (2012), 335-344, Cambridge University Press. </a:t>
            </a:r>
          </a:p>
          <a:p>
            <a:pPr>
              <a:lnSpc>
                <a:spcPts val="1640"/>
              </a:lnSpc>
              <a:spcBef>
                <a:spcPts val="800"/>
              </a:spcBef>
              <a:defRPr/>
            </a:pPr>
            <a:r>
              <a:rPr lang="en-US" sz="1200" dirty="0"/>
              <a:t>The Resilience Alliance (2011), available from: </a:t>
            </a:r>
            <a:r>
              <a:rPr lang="en-US" sz="1200" dirty="0">
                <a:hlinkClick r:id="rId3"/>
              </a:rPr>
              <a:t>https://aifs.gov.au/cfca/publications/resilience-still-useful-concept-when-working-child/what-resilience</a:t>
            </a:r>
            <a:r>
              <a:rPr lang="en-US" sz="1200" dirty="0"/>
              <a:t> (Accessed April 2021)</a:t>
            </a:r>
            <a:endParaRPr lang="en-GB" sz="1200" dirty="0"/>
          </a:p>
          <a:p>
            <a:pPr>
              <a:lnSpc>
                <a:spcPts val="1640"/>
              </a:lnSpc>
              <a:spcBef>
                <a:spcPts val="800"/>
              </a:spcBef>
            </a:pPr>
            <a:r>
              <a:rPr lang="en-GB" sz="1200" dirty="0"/>
              <a:t>Young Minds (2016) </a:t>
            </a:r>
            <a:r>
              <a:rPr lang="en-GB" sz="1200" i="1" dirty="0"/>
              <a:t>Supporting your child’s Self-esteem</a:t>
            </a:r>
            <a:r>
              <a:rPr lang="en-GB" sz="1200" dirty="0"/>
              <a:t>, available from: </a:t>
            </a:r>
            <a:r>
              <a:rPr lang="en-GB" sz="1200" dirty="0">
                <a:hlinkClick r:id="rId6"/>
              </a:rPr>
              <a:t>https://youngminds.org.uk/find-help/for-parents/parents-guide-to-support-a-z/parents-guide-to-support-self-esteem/</a:t>
            </a:r>
            <a:r>
              <a:rPr lang="en-GB" sz="1200" dirty="0"/>
              <a:t> (Accessed April 2021).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B438A2-0F5B-EF49-BC42-B79D60A0423A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7580"/>
            <a:ext cx="10587389" cy="70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ts val="3680"/>
              </a:lnSpc>
            </a:pPr>
            <a:r>
              <a:rPr lang="en-GB" sz="2800" dirty="0"/>
              <a:t>References cont’d</a:t>
            </a:r>
            <a:endParaRPr lang="en-GB" altLang="en-US" sz="2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0A7A9-A9D7-AE46-96B7-C529536414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2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3FA23E9-37F4-7C4D-96D0-2913DF499B27}"/>
              </a:ext>
            </a:extLst>
          </p:cNvPr>
          <p:cNvSpPr txBox="1">
            <a:spLocks/>
          </p:cNvSpPr>
          <p:nvPr/>
        </p:nvSpPr>
        <p:spPr>
          <a:xfrm>
            <a:off x="1015606" y="1393372"/>
            <a:ext cx="7116023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-108" charset="-128"/>
              </a:rPr>
              <a:t>Significant numbers of children have either none or very limited access to CAMHS</a:t>
            </a:r>
          </a:p>
          <a:p>
            <a:pPr marL="342900" indent="-342900">
              <a:lnSpc>
                <a:spcPts val="3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ea typeface="ＭＳ Ｐゴシック" pitchFamily="-108" charset="-128"/>
              </a:rPr>
              <a:t>In turn increases pressure on universal and primary care services in both health and education settings left having to ‘hold’ cases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95113-BEA6-3B44-9FFE-C5BC6A05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943F79-1384-414C-A376-9D51C1723458}"/>
              </a:ext>
            </a:extLst>
          </p:cNvPr>
          <p:cNvSpPr txBox="1">
            <a:spLocks/>
          </p:cNvSpPr>
          <p:nvPr/>
        </p:nvSpPr>
        <p:spPr>
          <a:xfrm>
            <a:off x="1015606" y="1393371"/>
            <a:ext cx="9924537" cy="4136572"/>
          </a:xfrm>
          <a:prstGeom prst="rect">
            <a:avLst/>
          </a:prstGeom>
        </p:spPr>
        <p:txBody>
          <a:bodyPr vert="horz" lIns="91440" tIns="45720" rIns="91440" bIns="45720" numCol="2" spcCol="108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Half of lifetime MH problems </a:t>
            </a:r>
            <a:br>
              <a:rPr lang="en-GB" sz="2000" dirty="0"/>
            </a:br>
            <a:r>
              <a:rPr lang="en-GB" sz="2000" dirty="0"/>
              <a:t>(except dementia) begin to emerge </a:t>
            </a:r>
            <a:br>
              <a:rPr lang="en-GB" sz="2000" dirty="0"/>
            </a:br>
            <a:r>
              <a:rPr lang="en-GB" sz="2000" dirty="0"/>
              <a:t>by age 14 and three quarters by the mid-20s (DH 2011)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Unique position to undertake preventative work and MH promotion, stigma reduction, </a:t>
            </a:r>
            <a:br>
              <a:rPr lang="en-GB" sz="2000" dirty="0"/>
            </a:br>
            <a:r>
              <a:rPr lang="en-GB" sz="2000" dirty="0"/>
              <a:t>and ‘normalise’ discussion </a:t>
            </a:r>
            <a:br>
              <a:rPr lang="en-GB" sz="2000" dirty="0"/>
            </a:br>
            <a:r>
              <a:rPr lang="en-GB" sz="2000" dirty="0"/>
              <a:t>around ‘emotions’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Outside ‘home’, early years settings, schools and colleges are the places where children and young people spend most of their time with access to professionals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</a:rPr>
              <a:t>Schools offer a ‘window of opportunity’ </a:t>
            </a:r>
          </a:p>
          <a:p>
            <a:pPr marL="342900" indent="-342900">
              <a:lnSpc>
                <a:spcPts val="28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In terms of support but also in signposting and accessing specialist assessment and interventions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1525B-D437-C24A-A4FF-5749916B69C1}"/>
              </a:ext>
            </a:extLst>
          </p:cNvPr>
          <p:cNvSpPr txBox="1">
            <a:spLocks noChangeArrowheads="1"/>
          </p:cNvSpPr>
          <p:nvPr/>
        </p:nvSpPr>
        <p:spPr>
          <a:xfrm>
            <a:off x="1013189" y="765299"/>
            <a:ext cx="7963200" cy="503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 sz="2800" dirty="0"/>
              <a:t>Reminder:</a:t>
            </a:r>
            <a:endParaRPr lang="en-GB" altLang="en-US" sz="2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AE77F2-4FDF-3544-8E64-D86F69AFF3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4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57F3A54-E389-3B47-AA1A-A0C9ED6E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01" y="1077686"/>
            <a:ext cx="7610700" cy="2486025"/>
          </a:xfrm>
        </p:spPr>
        <p:txBody>
          <a:bodyPr>
            <a:normAutofit/>
          </a:bodyPr>
          <a:lstStyle/>
          <a:p>
            <a:pPr>
              <a:lnSpc>
                <a:spcPts val="6100"/>
              </a:lnSpc>
            </a:pPr>
            <a:r>
              <a:rPr lang="en-GB" sz="5000" dirty="0"/>
              <a:t>Children and young people’s mental health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1DFD09F-635A-7344-80A7-E1075BEF0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6501" y="3875313"/>
            <a:ext cx="6946670" cy="1175658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Understanding… The 4 Ps model,</a:t>
            </a:r>
          </a:p>
          <a:p>
            <a:r>
              <a:rPr lang="en-GB" sz="3200" dirty="0"/>
              <a:t>Nature v nurture?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2FC505-D8DC-7C46-91C3-12CE12CF5D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7186" y="339159"/>
            <a:ext cx="1441581" cy="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4745</Words>
  <Application>Microsoft Office PowerPoint</Application>
  <PresentationFormat>Widescreen</PresentationFormat>
  <Paragraphs>361</Paragraphs>
  <Slides>67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Euphemia</vt:lpstr>
      <vt:lpstr>Open Sans</vt:lpstr>
      <vt:lpstr>Open Sans Semibold</vt:lpstr>
      <vt:lpstr>Wingdings</vt:lpstr>
      <vt:lpstr>Children Playing 16x9</vt:lpstr>
      <vt:lpstr>Piecing the puzzle together; risk  and resilience, Adverse Childhood Experiences (ACEs), children and  young people’s mental health….</vt:lpstr>
      <vt:lpstr>Mental illness in children and young people</vt:lpstr>
      <vt:lpstr>CAMH  </vt:lpstr>
      <vt:lpstr>NHS Digital prevalence (2018)</vt:lpstr>
      <vt:lpstr>PowerPoint Presentation</vt:lpstr>
      <vt:lpstr>PowerPoint Presentation</vt:lpstr>
      <vt:lpstr>PowerPoint Presentation</vt:lpstr>
      <vt:lpstr>PowerPoint Presentation</vt:lpstr>
      <vt:lpstr>Children and young people’s mental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Adverse childhood experiences and risk and resilience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health, ACEs and Risk and Resilience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we pieced the puzzle together and joined the dots?</vt:lpstr>
      <vt:lpstr>PowerPoint Presentation</vt:lpstr>
      <vt:lpstr>The following slides contain useful resources you can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BASW Conference</dc:title>
  <dc:creator>madeleine burton</dc:creator>
  <cp:lastModifiedBy>Jo Barwell</cp:lastModifiedBy>
  <cp:revision>47</cp:revision>
  <cp:lastPrinted>2019-04-17T14:51:42Z</cp:lastPrinted>
  <dcterms:created xsi:type="dcterms:W3CDTF">2019-04-09T15:19:42Z</dcterms:created>
  <dcterms:modified xsi:type="dcterms:W3CDTF">2021-05-25T15:05:13Z</dcterms:modified>
</cp:coreProperties>
</file>